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1" r:id="rId1"/>
    <p:sldMasterId id="2147483725" r:id="rId2"/>
  </p:sldMasterIdLst>
  <p:notesMasterIdLst>
    <p:notesMasterId r:id="rId19"/>
  </p:notesMasterIdLst>
  <p:handoutMasterIdLst>
    <p:handoutMasterId r:id="rId20"/>
  </p:handoutMasterIdLst>
  <p:sldIdLst>
    <p:sldId id="637" r:id="rId3"/>
    <p:sldId id="590" r:id="rId4"/>
    <p:sldId id="646" r:id="rId5"/>
    <p:sldId id="647" r:id="rId6"/>
    <p:sldId id="648" r:id="rId7"/>
    <p:sldId id="645" r:id="rId8"/>
    <p:sldId id="638" r:id="rId9"/>
    <p:sldId id="644" r:id="rId10"/>
    <p:sldId id="635" r:id="rId11"/>
    <p:sldId id="639" r:id="rId12"/>
    <p:sldId id="636" r:id="rId13"/>
    <p:sldId id="641" r:id="rId14"/>
    <p:sldId id="640" r:id="rId15"/>
    <p:sldId id="642" r:id="rId16"/>
    <p:sldId id="599" r:id="rId17"/>
    <p:sldId id="539" r:id="rId18"/>
  </p:sldIdLst>
  <p:sldSz cx="9144000" cy="6858000" type="screen4x3"/>
  <p:notesSz cx="6797675" cy="9926638"/>
  <p:embeddedFontLst>
    <p:embeddedFont>
      <p:font typeface="Calibri" pitchFamily="34" charset="0"/>
      <p:regular r:id="rId21"/>
      <p:bold r:id="rId22"/>
      <p:italic r:id="rId23"/>
      <p:boldItalic r:id="rId24"/>
    </p:embeddedFont>
    <p:embeddedFont>
      <p:font typeface="BISansCond" charset="0"/>
      <p:regular r:id="rId25"/>
      <p:bold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5050"/>
    <a:srgbClr val="339966"/>
    <a:srgbClr val="FF9999"/>
    <a:srgbClr val="66FF99"/>
    <a:srgbClr val="009EC5"/>
    <a:srgbClr val="D2E1F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1" autoAdjust="0"/>
    <p:restoredTop sz="92308" autoAdjust="0"/>
  </p:normalViewPr>
  <p:slideViewPr>
    <p:cSldViewPr snapToGrid="0">
      <p:cViewPr>
        <p:scale>
          <a:sx n="105" d="100"/>
          <a:sy n="105" d="100"/>
        </p:scale>
        <p:origin x="-58" y="86"/>
      </p:cViewPr>
      <p:guideLst>
        <p:guide orient="horz" pos="2160"/>
        <p:guide pos="2880"/>
      </p:guideLst>
    </p:cSldViewPr>
  </p:slideViewPr>
  <p:outlineViewPr>
    <p:cViewPr>
      <p:scale>
        <a:sx n="33" d="100"/>
        <a:sy n="33" d="100"/>
      </p:scale>
      <p:origin x="0" y="8082"/>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6" d="100"/>
          <a:sy n="76" d="100"/>
        </p:scale>
        <p:origin x="-221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r>
              <a:rPr lang="en-US" smtClean="0"/>
              <a:t>07.11.2013</a:t>
            </a:r>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de-DE" smtClean="0"/>
              <a:t>Limitation Proceedings                                              U. Kebekus - G. Obrecht - M. Kompter</a:t>
            </a: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EEFE25F-E1A4-4443-8672-FC5F02890E4A}" type="slidenum">
              <a:rPr lang="de-DE" smtClean="0"/>
              <a:pPr/>
              <a:t>‹N°›</a:t>
            </a:fld>
            <a:endParaRPr lang="de-DE"/>
          </a:p>
        </p:txBody>
      </p:sp>
    </p:spTree>
    <p:extLst>
      <p:ext uri="{BB962C8B-B14F-4D97-AF65-F5344CB8AC3E}">
        <p14:creationId xmlns:p14="http://schemas.microsoft.com/office/powerpoint/2010/main" val="24144931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3287" tIns="46644" rIns="93287" bIns="46644" rtlCol="0"/>
          <a:lstStyle>
            <a:lvl1pPr algn="l">
              <a:defRPr sz="1200"/>
            </a:lvl1pPr>
          </a:lstStyle>
          <a:p>
            <a:endParaRPr lang="de-DE"/>
          </a:p>
        </p:txBody>
      </p:sp>
      <p:sp>
        <p:nvSpPr>
          <p:cNvPr id="3" name="Datumsplatzhalter 2"/>
          <p:cNvSpPr>
            <a:spLocks noGrp="1"/>
          </p:cNvSpPr>
          <p:nvPr>
            <p:ph type="dt" idx="1"/>
          </p:nvPr>
        </p:nvSpPr>
        <p:spPr>
          <a:xfrm>
            <a:off x="3850442" y="0"/>
            <a:ext cx="2945659" cy="496332"/>
          </a:xfrm>
          <a:prstGeom prst="rect">
            <a:avLst/>
          </a:prstGeom>
        </p:spPr>
        <p:txBody>
          <a:bodyPr vert="horz" lIns="93287" tIns="46644" rIns="93287" bIns="46644" rtlCol="0"/>
          <a:lstStyle>
            <a:lvl1pPr algn="r">
              <a:defRPr sz="1200"/>
            </a:lvl1pPr>
          </a:lstStyle>
          <a:p>
            <a:r>
              <a:rPr lang="en-US" smtClean="0"/>
              <a:t>07.11.2013</a:t>
            </a:r>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287" tIns="46644" rIns="93287" bIns="46644"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3287" tIns="46644" rIns="93287" bIns="4664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3287" tIns="46644" rIns="93287" bIns="46644" rtlCol="0" anchor="b"/>
          <a:lstStyle>
            <a:lvl1pPr algn="l">
              <a:defRPr sz="1200"/>
            </a:lvl1pPr>
          </a:lstStyle>
          <a:p>
            <a:r>
              <a:rPr lang="de-DE" smtClean="0"/>
              <a:t>Limitation Proceedings                                              U. Kebekus - G. Obrecht - M. Kompter</a:t>
            </a:r>
            <a:endParaRPr lang="de-DE"/>
          </a:p>
        </p:txBody>
      </p:sp>
      <p:sp>
        <p:nvSpPr>
          <p:cNvPr id="7" name="Foliennummernplatzhalter 6"/>
          <p:cNvSpPr>
            <a:spLocks noGrp="1"/>
          </p:cNvSpPr>
          <p:nvPr>
            <p:ph type="sldNum" sz="quarter" idx="5"/>
          </p:nvPr>
        </p:nvSpPr>
        <p:spPr>
          <a:xfrm>
            <a:off x="3850442" y="9428583"/>
            <a:ext cx="2945659" cy="496332"/>
          </a:xfrm>
          <a:prstGeom prst="rect">
            <a:avLst/>
          </a:prstGeom>
        </p:spPr>
        <p:txBody>
          <a:bodyPr vert="horz" lIns="93287" tIns="46644" rIns="93287" bIns="46644" rtlCol="0" anchor="b"/>
          <a:lstStyle>
            <a:lvl1pPr algn="r">
              <a:defRPr sz="1200"/>
            </a:lvl1pPr>
          </a:lstStyle>
          <a:p>
            <a:fld id="{8E3A6698-660F-4AAE-8BF4-EAC273C6E921}" type="slidenum">
              <a:rPr lang="de-DE" smtClean="0"/>
              <a:pPr/>
              <a:t>‹N°›</a:t>
            </a:fld>
            <a:endParaRPr lang="de-DE"/>
          </a:p>
        </p:txBody>
      </p:sp>
    </p:spTree>
    <p:extLst>
      <p:ext uri="{BB962C8B-B14F-4D97-AF65-F5344CB8AC3E}">
        <p14:creationId xmlns:p14="http://schemas.microsoft.com/office/powerpoint/2010/main" val="412254594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juris.bundespatentgericht.de/cgi-bin/rechtsprechung/document.py?Gericht=bpatg&amp;Art=en&amp;sid=046be585f0ce53fbd68723abe355f2eb&amp;nr=25058&amp;pos=0&amp;anz=5&amp;Blank=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juris.bundespatentgericht.de/cgi-bin/rechtsprechung/document.py?Gericht=bpatg&amp;Art=en&amp;sid=046be585f0ce53fbd68723abe355f2eb&amp;nr=25058&amp;pos=0&amp;anz=5&amp;Blank=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juris.bundespatentgericht.de/cgi-bin/rechtsprechung/document.py?Gericht=bpatg&amp;Art=en&amp;sid=046be585f0ce53fbd68723abe355f2eb&amp;nr=25058&amp;pos=0&amp;anz=5&amp;Blank=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3A6698-660F-4AAE-8BF4-EAC273C6E921}" type="slidenum">
              <a:rPr lang="de-DE" smtClean="0"/>
              <a:pPr/>
              <a:t>2</a:t>
            </a:fld>
            <a:endParaRPr lang="de-DE"/>
          </a:p>
        </p:txBody>
      </p:sp>
      <p:sp>
        <p:nvSpPr>
          <p:cNvPr id="5" name="Datumsplatzhalter 4"/>
          <p:cNvSpPr>
            <a:spLocks noGrp="1"/>
          </p:cNvSpPr>
          <p:nvPr>
            <p:ph type="dt" idx="11"/>
          </p:nvPr>
        </p:nvSpPr>
        <p:spPr/>
        <p:txBody>
          <a:bodyPr/>
          <a:lstStyle/>
          <a:p>
            <a:r>
              <a:rPr lang="en-US" smtClean="0"/>
              <a:t>07.11.2013</a:t>
            </a:r>
            <a:endParaRPr lang="de-DE"/>
          </a:p>
        </p:txBody>
      </p:sp>
      <p:sp>
        <p:nvSpPr>
          <p:cNvPr id="6" name="Fußzeilenplatzhalter 5"/>
          <p:cNvSpPr>
            <a:spLocks noGrp="1"/>
          </p:cNvSpPr>
          <p:nvPr>
            <p:ph type="ftr" sz="quarter" idx="12"/>
          </p:nvPr>
        </p:nvSpPr>
        <p:spPr/>
        <p:txBody>
          <a:bodyPr/>
          <a:lstStyle/>
          <a:p>
            <a:r>
              <a:rPr lang="de-DE" smtClean="0"/>
              <a:t>Limitation Proceedings                                              U. Kebekus - G. Obrecht - M. Kompter</a:t>
            </a:r>
            <a:endParaRPr lang="de-DE"/>
          </a:p>
        </p:txBody>
      </p:sp>
    </p:spTree>
    <p:extLst>
      <p:ext uri="{BB962C8B-B14F-4D97-AF65-F5344CB8AC3E}">
        <p14:creationId xmlns:p14="http://schemas.microsoft.com/office/powerpoint/2010/main" val="241790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en-US" dirty="0" smtClean="0"/>
              <a:t>Upon the Applicant’s appeal, the German Federal Patent Court has now reversed the decision of the GPTO in decision </a:t>
            </a:r>
            <a:r>
              <a:rPr lang="en-US" dirty="0" smtClean="0">
                <a:hlinkClick r:id="rId3"/>
              </a:rPr>
              <a:t>15W (Pat) 25/12 of 31 July 2013</a:t>
            </a:r>
            <a:r>
              <a:rPr lang="en-US" dirty="0" smtClean="0"/>
              <a:t>. The Federal Patent Court acknowledged that the requested amendments correspond to the established official and decision-taking practice of the GPTO and Federal Patent Court in opposition, opposition appeal and nullity proceedings and concur as well with the practice of the EPO. Relying on a series of decisions rendered by the German Federal Court of Justice, among others, “</a:t>
            </a:r>
            <a:r>
              <a:rPr lang="en-US" dirty="0" err="1" smtClean="0"/>
              <a:t>Bodenwalze</a:t>
            </a:r>
            <a:r>
              <a:rPr lang="en-US" dirty="0" smtClean="0"/>
              <a:t>” (X ZB 18/88 of 30 October 1990), it held that a patent proprietor can limit its patent as long as the invention as defined in the granted claims is not replaced with another one (“</a:t>
            </a:r>
            <a:r>
              <a:rPr lang="en-US" dirty="0" err="1" smtClean="0"/>
              <a:t>aliud</a:t>
            </a:r>
            <a:r>
              <a:rPr lang="en-US" dirty="0" smtClean="0"/>
              <a:t>”). The incorporation of a feature from the description into a granted patent claim is admissible if the originally broader teaching is thereby limited to a narrower teaching and if it was evident that the incorporated feature is disclosed in the description as part of the claimed invention. All of these conditions as prerequisites for an admissible limitation were considered by the Federal Patent Court to be met by the amendment requested by Dr. Karl </a:t>
            </a:r>
            <a:r>
              <a:rPr lang="en-US" dirty="0" err="1" smtClean="0"/>
              <a:t>Thomae</a:t>
            </a:r>
            <a:r>
              <a:rPr lang="en-US" dirty="0" smtClean="0"/>
              <a:t> GmbH.</a:t>
            </a:r>
          </a:p>
          <a:p>
            <a:r>
              <a:rPr lang="en-US" dirty="0" smtClean="0"/>
              <a:t>Specifically, the Court acknowledged that a teaching regarding the dosing of the combination partners, such as hydrochlorothiazide (HCTZ), in a combined formulation with the newly developed active ingredient (e.g. </a:t>
            </a:r>
            <a:r>
              <a:rPr lang="en-US" dirty="0" err="1" smtClean="0"/>
              <a:t>telmisartan</a:t>
            </a:r>
            <a:r>
              <a:rPr lang="en-US" dirty="0" smtClean="0"/>
              <a:t>) sufficiently supports the limitation, despite missing concrete formulation examples for this combination. The Federal Patent Court was also satisfied that the subject matter of the limited claim was comprised by the granted patent claim 8 owning to the expression “containing”, which imparts an open character to this pharmaceutical composition claim. Contrary to the position taken by the GPTO, the Court also set forth why </a:t>
            </a:r>
            <a:r>
              <a:rPr lang="en-US" dirty="0" err="1" smtClean="0"/>
              <a:t>Medeva</a:t>
            </a:r>
            <a:r>
              <a:rPr lang="en-US" dirty="0" smtClean="0"/>
              <a:t> concerned a different legal question, namely the criteria for applying Art. 3(a) of the Regulation (EC) No. 469/2009 and can be ignored when assessing the admissibility of limitation requests.</a:t>
            </a:r>
          </a:p>
          <a:p>
            <a:r>
              <a:rPr lang="en-US" dirty="0" smtClean="0"/>
              <a:t>The decision of the Federal Patent Court is to be welcomed, since it establishes harmony with a long-standing decision-taking practice of the EPO and clearly states that the conditions for granting SPCs in light of the CJEU’s </a:t>
            </a:r>
            <a:r>
              <a:rPr lang="en-US" dirty="0" err="1" smtClean="0"/>
              <a:t>Medeva</a:t>
            </a:r>
            <a:r>
              <a:rPr lang="en-US" dirty="0" smtClean="0"/>
              <a:t> ruling and the limitation of pharmaceutical or agrochemical composition claims are completely different legal issues which do not influence each other.</a:t>
            </a:r>
          </a:p>
          <a:p>
            <a:endParaRPr lang="de-DE" dirty="0"/>
          </a:p>
        </p:txBody>
      </p:sp>
      <p:sp>
        <p:nvSpPr>
          <p:cNvPr id="4" name="Datumsplatzhalter 3"/>
          <p:cNvSpPr>
            <a:spLocks noGrp="1"/>
          </p:cNvSpPr>
          <p:nvPr>
            <p:ph type="dt" idx="10"/>
          </p:nvPr>
        </p:nvSpPr>
        <p:spPr/>
        <p:txBody>
          <a:bodyPr/>
          <a:lstStyle/>
          <a:p>
            <a:r>
              <a:rPr lang="en-US" smtClean="0"/>
              <a:t>07.11.2013</a:t>
            </a:r>
            <a:endParaRPr lang="de-DE"/>
          </a:p>
        </p:txBody>
      </p:sp>
      <p:sp>
        <p:nvSpPr>
          <p:cNvPr id="5" name="Fußzeilenplatzhalter 4"/>
          <p:cNvSpPr>
            <a:spLocks noGrp="1"/>
          </p:cNvSpPr>
          <p:nvPr>
            <p:ph type="ftr" sz="quarter" idx="11"/>
          </p:nvPr>
        </p:nvSpPr>
        <p:spPr/>
        <p:txBody>
          <a:bodyPr/>
          <a:lstStyle/>
          <a:p>
            <a:r>
              <a:rPr lang="de-DE" smtClean="0"/>
              <a:t>Limitation Proceedings                                              U. Kebekus - G. Obrecht - M. Kompter</a:t>
            </a:r>
            <a:endParaRPr lang="de-DE"/>
          </a:p>
        </p:txBody>
      </p:sp>
      <p:sp>
        <p:nvSpPr>
          <p:cNvPr id="6" name="Foliennummernplatzhalter 5"/>
          <p:cNvSpPr>
            <a:spLocks noGrp="1"/>
          </p:cNvSpPr>
          <p:nvPr>
            <p:ph type="sldNum" sz="quarter" idx="12"/>
          </p:nvPr>
        </p:nvSpPr>
        <p:spPr/>
        <p:txBody>
          <a:bodyPr/>
          <a:lstStyle/>
          <a:p>
            <a:fld id="{8E3A6698-660F-4AAE-8BF4-EAC273C6E921}" type="slidenum">
              <a:rPr lang="de-DE" smtClean="0"/>
              <a:pPr/>
              <a:t>14</a:t>
            </a:fld>
            <a:endParaRPr lang="de-DE"/>
          </a:p>
        </p:txBody>
      </p:sp>
    </p:spTree>
    <p:extLst>
      <p:ext uri="{BB962C8B-B14F-4D97-AF65-F5344CB8AC3E}">
        <p14:creationId xmlns:p14="http://schemas.microsoft.com/office/powerpoint/2010/main" val="214774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3A6698-660F-4AAE-8BF4-EAC273C6E921}" type="slidenum">
              <a:rPr lang="de-DE" smtClean="0"/>
              <a:pPr/>
              <a:t>3</a:t>
            </a:fld>
            <a:endParaRPr lang="de-DE"/>
          </a:p>
        </p:txBody>
      </p:sp>
      <p:sp>
        <p:nvSpPr>
          <p:cNvPr id="5" name="Datumsplatzhalter 4"/>
          <p:cNvSpPr>
            <a:spLocks noGrp="1"/>
          </p:cNvSpPr>
          <p:nvPr>
            <p:ph type="dt" idx="11"/>
          </p:nvPr>
        </p:nvSpPr>
        <p:spPr/>
        <p:txBody>
          <a:bodyPr/>
          <a:lstStyle/>
          <a:p>
            <a:r>
              <a:rPr lang="en-US" smtClean="0"/>
              <a:t>07.11.2013</a:t>
            </a:r>
            <a:endParaRPr lang="de-DE"/>
          </a:p>
        </p:txBody>
      </p:sp>
      <p:sp>
        <p:nvSpPr>
          <p:cNvPr id="6" name="Fußzeilenplatzhalter 5"/>
          <p:cNvSpPr>
            <a:spLocks noGrp="1"/>
          </p:cNvSpPr>
          <p:nvPr>
            <p:ph type="ftr" sz="quarter" idx="12"/>
          </p:nvPr>
        </p:nvSpPr>
        <p:spPr/>
        <p:txBody>
          <a:bodyPr/>
          <a:lstStyle/>
          <a:p>
            <a:r>
              <a:rPr lang="de-DE" smtClean="0"/>
              <a:t>Limitation Proceedings                                              U. Kebekus - G. Obrecht - M. Kompter</a:t>
            </a:r>
            <a:endParaRPr lang="de-DE"/>
          </a:p>
        </p:txBody>
      </p:sp>
    </p:spTree>
    <p:extLst>
      <p:ext uri="{BB962C8B-B14F-4D97-AF65-F5344CB8AC3E}">
        <p14:creationId xmlns:p14="http://schemas.microsoft.com/office/powerpoint/2010/main" val="241790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3A6698-660F-4AAE-8BF4-EAC273C6E921}" type="slidenum">
              <a:rPr lang="de-DE" smtClean="0"/>
              <a:pPr/>
              <a:t>4</a:t>
            </a:fld>
            <a:endParaRPr lang="de-DE"/>
          </a:p>
        </p:txBody>
      </p:sp>
      <p:sp>
        <p:nvSpPr>
          <p:cNvPr id="5" name="Datumsplatzhalter 4"/>
          <p:cNvSpPr>
            <a:spLocks noGrp="1"/>
          </p:cNvSpPr>
          <p:nvPr>
            <p:ph type="dt" idx="11"/>
          </p:nvPr>
        </p:nvSpPr>
        <p:spPr/>
        <p:txBody>
          <a:bodyPr/>
          <a:lstStyle/>
          <a:p>
            <a:r>
              <a:rPr lang="en-US" smtClean="0"/>
              <a:t>07.11.2013</a:t>
            </a:r>
            <a:endParaRPr lang="de-DE"/>
          </a:p>
        </p:txBody>
      </p:sp>
      <p:sp>
        <p:nvSpPr>
          <p:cNvPr id="6" name="Fußzeilenplatzhalter 5"/>
          <p:cNvSpPr>
            <a:spLocks noGrp="1"/>
          </p:cNvSpPr>
          <p:nvPr>
            <p:ph type="ftr" sz="quarter" idx="12"/>
          </p:nvPr>
        </p:nvSpPr>
        <p:spPr/>
        <p:txBody>
          <a:bodyPr/>
          <a:lstStyle/>
          <a:p>
            <a:r>
              <a:rPr lang="de-DE" smtClean="0"/>
              <a:t>Limitation Proceedings                                              U. Kebekus - G. Obrecht - M. Kompter</a:t>
            </a:r>
            <a:endParaRPr lang="de-DE"/>
          </a:p>
        </p:txBody>
      </p:sp>
    </p:spTree>
    <p:extLst>
      <p:ext uri="{BB962C8B-B14F-4D97-AF65-F5344CB8AC3E}">
        <p14:creationId xmlns:p14="http://schemas.microsoft.com/office/powerpoint/2010/main" val="241790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3A6698-660F-4AAE-8BF4-EAC273C6E921}" type="slidenum">
              <a:rPr lang="de-DE" smtClean="0"/>
              <a:pPr/>
              <a:t>5</a:t>
            </a:fld>
            <a:endParaRPr lang="de-DE"/>
          </a:p>
        </p:txBody>
      </p:sp>
      <p:sp>
        <p:nvSpPr>
          <p:cNvPr id="5" name="Datumsplatzhalter 4"/>
          <p:cNvSpPr>
            <a:spLocks noGrp="1"/>
          </p:cNvSpPr>
          <p:nvPr>
            <p:ph type="dt" idx="11"/>
          </p:nvPr>
        </p:nvSpPr>
        <p:spPr/>
        <p:txBody>
          <a:bodyPr/>
          <a:lstStyle/>
          <a:p>
            <a:r>
              <a:rPr lang="en-US" smtClean="0"/>
              <a:t>07.11.2013</a:t>
            </a:r>
            <a:endParaRPr lang="de-DE"/>
          </a:p>
        </p:txBody>
      </p:sp>
      <p:sp>
        <p:nvSpPr>
          <p:cNvPr id="6" name="Fußzeilenplatzhalter 5"/>
          <p:cNvSpPr>
            <a:spLocks noGrp="1"/>
          </p:cNvSpPr>
          <p:nvPr>
            <p:ph type="ftr" sz="quarter" idx="12"/>
          </p:nvPr>
        </p:nvSpPr>
        <p:spPr/>
        <p:txBody>
          <a:bodyPr/>
          <a:lstStyle/>
          <a:p>
            <a:r>
              <a:rPr lang="de-DE" smtClean="0"/>
              <a:t>Limitation Proceedings                                              U. Kebekus - G. Obrecht - M. Kompter</a:t>
            </a:r>
            <a:endParaRPr lang="de-DE"/>
          </a:p>
        </p:txBody>
      </p:sp>
    </p:spTree>
    <p:extLst>
      <p:ext uri="{BB962C8B-B14F-4D97-AF65-F5344CB8AC3E}">
        <p14:creationId xmlns:p14="http://schemas.microsoft.com/office/powerpoint/2010/main" val="241790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E3A6698-660F-4AAE-8BF4-EAC273C6E921}" type="slidenum">
              <a:rPr lang="de-DE" smtClean="0"/>
              <a:pPr/>
              <a:t>6</a:t>
            </a:fld>
            <a:endParaRPr lang="de-DE"/>
          </a:p>
        </p:txBody>
      </p:sp>
      <p:sp>
        <p:nvSpPr>
          <p:cNvPr id="5" name="Datumsplatzhalter 4"/>
          <p:cNvSpPr>
            <a:spLocks noGrp="1"/>
          </p:cNvSpPr>
          <p:nvPr>
            <p:ph type="dt" idx="11"/>
          </p:nvPr>
        </p:nvSpPr>
        <p:spPr/>
        <p:txBody>
          <a:bodyPr/>
          <a:lstStyle/>
          <a:p>
            <a:r>
              <a:rPr lang="en-US" smtClean="0"/>
              <a:t>07.11.2013</a:t>
            </a:r>
            <a:endParaRPr lang="de-DE"/>
          </a:p>
        </p:txBody>
      </p:sp>
      <p:sp>
        <p:nvSpPr>
          <p:cNvPr id="6" name="Fußzeilenplatzhalter 5"/>
          <p:cNvSpPr>
            <a:spLocks noGrp="1"/>
          </p:cNvSpPr>
          <p:nvPr>
            <p:ph type="ftr" sz="quarter" idx="12"/>
          </p:nvPr>
        </p:nvSpPr>
        <p:spPr/>
        <p:txBody>
          <a:bodyPr/>
          <a:lstStyle/>
          <a:p>
            <a:r>
              <a:rPr lang="de-DE" smtClean="0"/>
              <a:t>Limitation Proceedings                                              U. Kebekus - G. Obrecht - M. Kompter</a:t>
            </a:r>
            <a:endParaRPr lang="de-DE"/>
          </a:p>
        </p:txBody>
      </p:sp>
    </p:spTree>
    <p:extLst>
      <p:ext uri="{BB962C8B-B14F-4D97-AF65-F5344CB8AC3E}">
        <p14:creationId xmlns:p14="http://schemas.microsoft.com/office/powerpoint/2010/main" val="241790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Original </a:t>
            </a:r>
            <a:r>
              <a:rPr lang="de-DE" dirty="0" err="1" smtClean="0"/>
              <a:t>claim</a:t>
            </a:r>
            <a:r>
              <a:rPr lang="de-DE" dirty="0" smtClean="0"/>
              <a:t>: </a:t>
            </a:r>
            <a:r>
              <a:rPr lang="de-DE" dirty="0" err="1" smtClean="0"/>
              <a:t>Use</a:t>
            </a:r>
            <a:r>
              <a:rPr lang="de-DE" dirty="0" smtClean="0"/>
              <a:t> </a:t>
            </a:r>
            <a:r>
              <a:rPr lang="de-DE" dirty="0" err="1" smtClean="0"/>
              <a:t>of</a:t>
            </a:r>
            <a:r>
              <a:rPr lang="de-DE" dirty="0" smtClean="0"/>
              <a:t> </a:t>
            </a:r>
            <a:r>
              <a:rPr lang="de-DE" dirty="0" err="1" smtClean="0"/>
              <a:t>trigonellin</a:t>
            </a:r>
            <a:r>
              <a:rPr lang="de-DE" dirty="0" smtClean="0"/>
              <a:t> </a:t>
            </a:r>
            <a:r>
              <a:rPr lang="de-DE" dirty="0" err="1" smtClean="0"/>
              <a:t>as</a:t>
            </a:r>
            <a:r>
              <a:rPr lang="de-DE" dirty="0" smtClean="0"/>
              <a:t> an </a:t>
            </a:r>
            <a:r>
              <a:rPr lang="de-DE" dirty="0" err="1" smtClean="0"/>
              <a:t>agent</a:t>
            </a:r>
            <a:r>
              <a:rPr lang="de-DE" baseline="0" dirty="0" smtClean="0"/>
              <a:t> </a:t>
            </a:r>
            <a:r>
              <a:rPr lang="de-DE" baseline="0" dirty="0" err="1" smtClean="0"/>
              <a:t>to</a:t>
            </a:r>
            <a:r>
              <a:rPr lang="de-DE" baseline="0" dirty="0" smtClean="0"/>
              <a:t> </a:t>
            </a:r>
            <a:r>
              <a:rPr lang="de-DE" baseline="0" dirty="0" err="1" smtClean="0"/>
              <a:t>revive</a:t>
            </a:r>
            <a:r>
              <a:rPr lang="de-DE" baseline="0" dirty="0" smtClean="0"/>
              <a:t> </a:t>
            </a:r>
            <a:r>
              <a:rPr lang="de-DE" baseline="0" dirty="0" err="1" smtClean="0"/>
              <a:t>and</a:t>
            </a:r>
            <a:r>
              <a:rPr lang="de-DE" baseline="0" dirty="0" smtClean="0"/>
              <a:t> </a:t>
            </a:r>
            <a:r>
              <a:rPr lang="de-DE" baseline="0" dirty="0" err="1" smtClean="0"/>
              <a:t>increase</a:t>
            </a:r>
            <a:r>
              <a:rPr lang="de-DE" baseline="0" dirty="0" smtClean="0"/>
              <a:t> </a:t>
            </a:r>
            <a:r>
              <a:rPr lang="de-DE" baseline="0" dirty="0" err="1" smtClean="0"/>
              <a:t>hair</a:t>
            </a:r>
            <a:r>
              <a:rPr lang="de-DE" baseline="0" dirty="0" smtClean="0"/>
              <a:t> </a:t>
            </a:r>
            <a:r>
              <a:rPr lang="de-DE" baseline="0" dirty="0" err="1" smtClean="0"/>
              <a:t>growth</a:t>
            </a:r>
            <a:r>
              <a:rPr lang="de-DE" baseline="0" dirty="0" smtClean="0"/>
              <a:t> in </a:t>
            </a:r>
            <a:r>
              <a:rPr lang="de-DE" baseline="0" dirty="0" err="1" smtClean="0"/>
              <a:t>living</a:t>
            </a:r>
            <a:r>
              <a:rPr lang="de-DE" baseline="0" dirty="0" smtClean="0"/>
              <a:t> </a:t>
            </a:r>
            <a:r>
              <a:rPr lang="de-DE" baseline="0" dirty="0" err="1" smtClean="0"/>
              <a:t>beings</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Euorpean</a:t>
            </a:r>
            <a:r>
              <a:rPr lang="de-DE" baseline="0" dirty="0" smtClean="0"/>
              <a:t> </a:t>
            </a:r>
            <a:r>
              <a:rPr lang="de-DE" baseline="0" dirty="0" err="1" smtClean="0"/>
              <a:t>opposition</a:t>
            </a:r>
            <a:r>
              <a:rPr lang="de-DE" baseline="0" dirty="0" smtClean="0"/>
              <a:t> (Swiss type): </a:t>
            </a:r>
            <a:r>
              <a:rPr lang="de-DE" dirty="0" err="1" smtClean="0"/>
              <a:t>Use</a:t>
            </a:r>
            <a:r>
              <a:rPr lang="de-DE" dirty="0" smtClean="0"/>
              <a:t> </a:t>
            </a:r>
            <a:r>
              <a:rPr lang="de-DE" dirty="0" err="1" smtClean="0"/>
              <a:t>of</a:t>
            </a:r>
            <a:r>
              <a:rPr lang="de-DE" dirty="0" smtClean="0"/>
              <a:t> </a:t>
            </a:r>
            <a:r>
              <a:rPr lang="de-DE" dirty="0" err="1" smtClean="0"/>
              <a:t>trigonellin</a:t>
            </a:r>
            <a:r>
              <a:rPr lang="de-DE" dirty="0" smtClean="0"/>
              <a:t> </a:t>
            </a:r>
            <a:r>
              <a:rPr lang="de-DE" dirty="0" err="1" smtClean="0"/>
              <a:t>together</a:t>
            </a:r>
            <a:r>
              <a:rPr lang="de-DE" dirty="0" smtClean="0"/>
              <a:t> </a:t>
            </a:r>
            <a:r>
              <a:rPr lang="de-DE" dirty="0" err="1" smtClean="0"/>
              <a:t>with</a:t>
            </a:r>
            <a:r>
              <a:rPr lang="de-DE" dirty="0" smtClean="0"/>
              <a:t> (a),</a:t>
            </a:r>
            <a:r>
              <a:rPr lang="de-DE" baseline="0" dirty="0" smtClean="0"/>
              <a:t> (b), (c) </a:t>
            </a:r>
            <a:r>
              <a:rPr lang="de-DE" baseline="0" dirty="0" err="1" smtClean="0"/>
              <a:t>and</a:t>
            </a:r>
            <a:r>
              <a:rPr lang="de-DE" baseline="0" dirty="0" smtClean="0"/>
              <a:t>/</a:t>
            </a:r>
            <a:r>
              <a:rPr lang="de-DE" baseline="0" dirty="0" err="1" smtClean="0"/>
              <a:t>or</a:t>
            </a:r>
            <a:r>
              <a:rPr lang="de-DE" baseline="0" dirty="0" smtClean="0"/>
              <a:t> (d)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preparation</a:t>
            </a:r>
            <a:r>
              <a:rPr lang="de-DE" baseline="0" dirty="0" smtClean="0"/>
              <a:t> </a:t>
            </a:r>
            <a:r>
              <a:rPr lang="de-DE" baseline="0" dirty="0" err="1" smtClean="0"/>
              <a:t>of</a:t>
            </a:r>
            <a:r>
              <a:rPr lang="de-DE" baseline="0" dirty="0" smtClean="0"/>
              <a:t> </a:t>
            </a:r>
            <a:r>
              <a:rPr lang="de-DE" dirty="0" smtClean="0"/>
              <a:t>an </a:t>
            </a:r>
            <a:r>
              <a:rPr lang="de-DE" dirty="0" err="1" smtClean="0"/>
              <a:t>orally</a:t>
            </a:r>
            <a:r>
              <a:rPr lang="de-DE" baseline="0" dirty="0" smtClean="0"/>
              <a:t> </a:t>
            </a:r>
            <a:r>
              <a:rPr lang="de-DE" baseline="0" dirty="0" err="1" smtClean="0"/>
              <a:t>applicable</a:t>
            </a:r>
            <a:r>
              <a:rPr lang="de-DE" baseline="0" dirty="0" smtClean="0"/>
              <a:t> </a:t>
            </a:r>
            <a:r>
              <a:rPr lang="de-DE" baseline="0" dirty="0" err="1" smtClean="0"/>
              <a:t>encapsuled</a:t>
            </a:r>
            <a:r>
              <a:rPr lang="de-DE" dirty="0" smtClean="0"/>
              <a:t> </a:t>
            </a:r>
            <a:r>
              <a:rPr lang="de-DE" dirty="0" err="1" smtClean="0"/>
              <a:t>agent</a:t>
            </a:r>
            <a:r>
              <a:rPr lang="de-DE" baseline="0" dirty="0" smtClean="0"/>
              <a:t> </a:t>
            </a:r>
            <a:r>
              <a:rPr lang="de-DE" baseline="0" dirty="0" err="1" smtClean="0"/>
              <a:t>to</a:t>
            </a:r>
            <a:r>
              <a:rPr lang="de-DE" baseline="0" dirty="0" smtClean="0"/>
              <a:t> </a:t>
            </a:r>
            <a:r>
              <a:rPr lang="de-DE" baseline="0" dirty="0" err="1" smtClean="0"/>
              <a:t>revive</a:t>
            </a:r>
            <a:r>
              <a:rPr lang="de-DE" baseline="0" dirty="0" smtClean="0"/>
              <a:t> </a:t>
            </a:r>
            <a:r>
              <a:rPr lang="de-DE" baseline="0" dirty="0" err="1" smtClean="0"/>
              <a:t>and</a:t>
            </a:r>
            <a:r>
              <a:rPr lang="de-DE" baseline="0" dirty="0" smtClean="0"/>
              <a:t> </a:t>
            </a:r>
            <a:r>
              <a:rPr lang="de-DE" baseline="0" dirty="0" err="1" smtClean="0"/>
              <a:t>increase</a:t>
            </a:r>
            <a:r>
              <a:rPr lang="de-DE" baseline="0" dirty="0" smtClean="0"/>
              <a:t> </a:t>
            </a:r>
            <a:r>
              <a:rPr lang="de-DE" baseline="0" dirty="0" err="1" smtClean="0"/>
              <a:t>hair</a:t>
            </a:r>
            <a:r>
              <a:rPr lang="de-DE" baseline="0" dirty="0" smtClean="0"/>
              <a:t> </a:t>
            </a:r>
            <a:r>
              <a:rPr lang="de-DE" baseline="0" dirty="0" err="1" smtClean="0"/>
              <a:t>growth</a:t>
            </a:r>
            <a:r>
              <a:rPr lang="de-DE" baseline="0" dirty="0" smtClean="0"/>
              <a:t> in </a:t>
            </a:r>
            <a:r>
              <a:rPr lang="de-DE" baseline="0" dirty="0" err="1" smtClean="0"/>
              <a:t>living</a:t>
            </a:r>
            <a:r>
              <a:rPr lang="de-DE" baseline="0" dirty="0" smtClean="0"/>
              <a:t> </a:t>
            </a:r>
            <a:r>
              <a:rPr lang="de-DE" baseline="0" dirty="0" err="1" smtClean="0"/>
              <a:t>beings</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German: </a:t>
            </a:r>
            <a:r>
              <a:rPr lang="de-DE" dirty="0" err="1" smtClean="0"/>
              <a:t>Use</a:t>
            </a:r>
            <a:r>
              <a:rPr lang="de-DE" dirty="0" smtClean="0"/>
              <a:t> </a:t>
            </a:r>
            <a:r>
              <a:rPr lang="de-DE" dirty="0" err="1" smtClean="0"/>
              <a:t>of</a:t>
            </a:r>
            <a:r>
              <a:rPr lang="de-DE" dirty="0" smtClean="0"/>
              <a:t> </a:t>
            </a:r>
            <a:r>
              <a:rPr lang="de-DE" dirty="0" err="1" smtClean="0"/>
              <a:t>trigonellin</a:t>
            </a:r>
            <a:r>
              <a:rPr lang="de-DE" dirty="0" smtClean="0"/>
              <a:t> </a:t>
            </a:r>
            <a:r>
              <a:rPr lang="de-DE" dirty="0" err="1" smtClean="0"/>
              <a:t>as</a:t>
            </a:r>
            <a:r>
              <a:rPr lang="de-DE" baseline="0" dirty="0" smtClean="0"/>
              <a:t> an </a:t>
            </a:r>
            <a:r>
              <a:rPr lang="de-DE" dirty="0" err="1" smtClean="0"/>
              <a:t>agent</a:t>
            </a:r>
            <a:r>
              <a:rPr lang="de-DE" baseline="0" dirty="0" smtClean="0"/>
              <a:t> </a:t>
            </a:r>
            <a:r>
              <a:rPr lang="de-DE" baseline="0" dirty="0" err="1" smtClean="0"/>
              <a:t>to</a:t>
            </a:r>
            <a:r>
              <a:rPr lang="de-DE" baseline="0" dirty="0" smtClean="0"/>
              <a:t> </a:t>
            </a:r>
            <a:r>
              <a:rPr lang="de-DE" baseline="0" dirty="0" err="1" smtClean="0"/>
              <a:t>revive</a:t>
            </a:r>
            <a:r>
              <a:rPr lang="de-DE" baseline="0" dirty="0" smtClean="0"/>
              <a:t> </a:t>
            </a:r>
            <a:r>
              <a:rPr lang="de-DE" baseline="0" dirty="0" err="1" smtClean="0"/>
              <a:t>and</a:t>
            </a:r>
            <a:r>
              <a:rPr lang="de-DE" baseline="0" dirty="0" smtClean="0"/>
              <a:t> </a:t>
            </a:r>
            <a:r>
              <a:rPr lang="de-DE" baseline="0" dirty="0" err="1" smtClean="0"/>
              <a:t>increase</a:t>
            </a:r>
            <a:r>
              <a:rPr lang="de-DE" baseline="0" dirty="0" smtClean="0"/>
              <a:t> </a:t>
            </a:r>
            <a:r>
              <a:rPr lang="de-DE" baseline="0" dirty="0" err="1" smtClean="0"/>
              <a:t>hair</a:t>
            </a:r>
            <a:r>
              <a:rPr lang="de-DE" baseline="0" dirty="0" smtClean="0"/>
              <a:t> </a:t>
            </a:r>
            <a:r>
              <a:rPr lang="de-DE" baseline="0" dirty="0" err="1" smtClean="0"/>
              <a:t>growth</a:t>
            </a:r>
            <a:r>
              <a:rPr lang="de-DE" baseline="0" dirty="0" smtClean="0"/>
              <a:t> in </a:t>
            </a:r>
            <a:r>
              <a:rPr lang="de-DE" baseline="0" dirty="0" err="1" smtClean="0"/>
              <a:t>living</a:t>
            </a:r>
            <a:r>
              <a:rPr lang="de-DE" baseline="0" dirty="0" smtClean="0"/>
              <a:t> </a:t>
            </a:r>
            <a:r>
              <a:rPr lang="de-DE" baseline="0" dirty="0" err="1" smtClean="0"/>
              <a:t>beings</a:t>
            </a:r>
            <a:r>
              <a:rPr lang="de-DE" baseline="0" dirty="0" smtClean="0"/>
              <a:t> </a:t>
            </a:r>
            <a:r>
              <a:rPr lang="de-DE" dirty="0" err="1" smtClean="0"/>
              <a:t>together</a:t>
            </a:r>
            <a:r>
              <a:rPr lang="de-DE" dirty="0" smtClean="0"/>
              <a:t> </a:t>
            </a:r>
            <a:r>
              <a:rPr lang="de-DE" dirty="0" err="1" smtClean="0"/>
              <a:t>with</a:t>
            </a:r>
            <a:r>
              <a:rPr lang="de-DE" dirty="0" smtClean="0"/>
              <a:t> (a),</a:t>
            </a:r>
            <a:r>
              <a:rPr lang="de-DE" baseline="0" dirty="0" smtClean="0"/>
              <a:t> (b), (c) </a:t>
            </a:r>
            <a:r>
              <a:rPr lang="de-DE" baseline="0" dirty="0" err="1" smtClean="0"/>
              <a:t>and</a:t>
            </a:r>
            <a:r>
              <a:rPr lang="de-DE" baseline="0" dirty="0" smtClean="0"/>
              <a:t>/</a:t>
            </a:r>
            <a:r>
              <a:rPr lang="de-DE" baseline="0" dirty="0" err="1" smtClean="0"/>
              <a:t>or</a:t>
            </a:r>
            <a:r>
              <a:rPr lang="de-DE" baseline="0" dirty="0" smtClean="0"/>
              <a:t> (d)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endParaRPr lang="de-DE" dirty="0"/>
          </a:p>
        </p:txBody>
      </p:sp>
      <p:sp>
        <p:nvSpPr>
          <p:cNvPr id="4" name="Datumsplatzhalter 3"/>
          <p:cNvSpPr>
            <a:spLocks noGrp="1"/>
          </p:cNvSpPr>
          <p:nvPr>
            <p:ph type="dt" idx="10"/>
          </p:nvPr>
        </p:nvSpPr>
        <p:spPr/>
        <p:txBody>
          <a:bodyPr/>
          <a:lstStyle/>
          <a:p>
            <a:r>
              <a:rPr lang="en-US" smtClean="0"/>
              <a:t>07.11.2013</a:t>
            </a:r>
            <a:endParaRPr lang="de-DE"/>
          </a:p>
        </p:txBody>
      </p:sp>
      <p:sp>
        <p:nvSpPr>
          <p:cNvPr id="5" name="Fußzeilenplatzhalter 4"/>
          <p:cNvSpPr>
            <a:spLocks noGrp="1"/>
          </p:cNvSpPr>
          <p:nvPr>
            <p:ph type="ftr" sz="quarter" idx="11"/>
          </p:nvPr>
        </p:nvSpPr>
        <p:spPr/>
        <p:txBody>
          <a:bodyPr/>
          <a:lstStyle/>
          <a:p>
            <a:r>
              <a:rPr lang="de-DE" smtClean="0"/>
              <a:t>Limitation Proceedings                                              U. Kebekus - G. Obrecht - M. Kompter</a:t>
            </a:r>
            <a:endParaRPr lang="de-DE"/>
          </a:p>
        </p:txBody>
      </p:sp>
      <p:sp>
        <p:nvSpPr>
          <p:cNvPr id="6" name="Foliennummernplatzhalter 5"/>
          <p:cNvSpPr>
            <a:spLocks noGrp="1"/>
          </p:cNvSpPr>
          <p:nvPr>
            <p:ph type="sldNum" sz="quarter" idx="12"/>
          </p:nvPr>
        </p:nvSpPr>
        <p:spPr/>
        <p:txBody>
          <a:bodyPr/>
          <a:lstStyle/>
          <a:p>
            <a:fld id="{8E3A6698-660F-4AAE-8BF4-EAC273C6E921}" type="slidenum">
              <a:rPr lang="de-DE" smtClean="0"/>
              <a:pPr/>
              <a:t>9</a:t>
            </a:fld>
            <a:endParaRPr lang="de-DE"/>
          </a:p>
        </p:txBody>
      </p:sp>
    </p:spTree>
    <p:extLst>
      <p:ext uri="{BB962C8B-B14F-4D97-AF65-F5344CB8AC3E}">
        <p14:creationId xmlns:p14="http://schemas.microsoft.com/office/powerpoint/2010/main" val="235736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Claims: </a:t>
            </a:r>
            <a:r>
              <a:rPr lang="de-DE" dirty="0" err="1" smtClean="0"/>
              <a:t>Cosmetic</a:t>
            </a:r>
            <a:r>
              <a:rPr lang="de-DE" dirty="0" smtClean="0"/>
              <a:t> </a:t>
            </a:r>
            <a:r>
              <a:rPr lang="de-DE" dirty="0" err="1" smtClean="0"/>
              <a:t>preparation</a:t>
            </a:r>
            <a:r>
              <a:rPr lang="de-DE" baseline="0" dirty="0" smtClean="0"/>
              <a:t> </a:t>
            </a:r>
            <a:r>
              <a:rPr lang="de-DE" baseline="0" dirty="0" err="1" smtClean="0"/>
              <a:t>comprising</a:t>
            </a:r>
            <a:r>
              <a:rPr lang="de-DE" baseline="0" dirty="0" smtClean="0"/>
              <a:t> (i) a </a:t>
            </a:r>
            <a:r>
              <a:rPr lang="de-DE" baseline="0" dirty="0" err="1" smtClean="0"/>
              <a:t>specific</a:t>
            </a:r>
            <a:r>
              <a:rPr lang="de-DE" baseline="0" dirty="0" smtClean="0"/>
              <a:t> </a:t>
            </a:r>
            <a:r>
              <a:rPr lang="de-DE" baseline="0" dirty="0" err="1" smtClean="0"/>
              <a:t>dibenzoylmethan</a:t>
            </a:r>
            <a:r>
              <a:rPr lang="de-DE" baseline="0" dirty="0" smtClean="0"/>
              <a:t>, (ii) a 1,3,5-triazine derivative (</a:t>
            </a:r>
            <a:r>
              <a:rPr lang="de-DE" baseline="0" dirty="0" err="1" smtClean="0"/>
              <a:t>Markush</a:t>
            </a:r>
            <a:r>
              <a:rPr lang="de-DE" baseline="0" dirty="0" smtClean="0"/>
              <a:t>) (iii) a </a:t>
            </a:r>
            <a:r>
              <a:rPr lang="de-DE" baseline="0" dirty="0" err="1" smtClean="0"/>
              <a:t>alyl</a:t>
            </a:r>
            <a:r>
              <a:rPr lang="de-DE" baseline="0" dirty="0" smtClean="0"/>
              <a:t> </a:t>
            </a:r>
            <a:r>
              <a:rPr lang="de-DE" baseline="0" dirty="0" err="1" smtClean="0"/>
              <a:t>diphenylacrylat</a:t>
            </a:r>
            <a:r>
              <a:rPr lang="de-DE" baseline="0" dirty="0" smtClean="0"/>
              <a:t> (</a:t>
            </a:r>
            <a:r>
              <a:rPr lang="de-DE" baseline="0" dirty="0" err="1" smtClean="0"/>
              <a:t>Markush</a:t>
            </a:r>
            <a:r>
              <a:rPr lang="de-DE" baseline="0" dirty="0" smtClean="0"/>
              <a:t>), but </a:t>
            </a:r>
            <a:r>
              <a:rPr lang="de-DE" baseline="0" dirty="0" err="1" smtClean="0"/>
              <a:t>no</a:t>
            </a:r>
            <a:r>
              <a:rPr lang="de-DE" baseline="0" dirty="0" smtClean="0"/>
              <a:t> 2-ethylhexyl-methoxycinnamate </a:t>
            </a:r>
            <a:r>
              <a:rPr lang="de-DE" baseline="0" dirty="0" err="1" smtClean="0"/>
              <a:t>disclaiming</a:t>
            </a:r>
            <a:r>
              <a:rPr lang="de-DE" baseline="0" dirty="0" smtClean="0"/>
              <a:t> 2 </a:t>
            </a:r>
            <a:r>
              <a:rPr lang="de-DE" baseline="0" dirty="0" err="1" smtClean="0"/>
              <a:t>specific</a:t>
            </a:r>
            <a:r>
              <a:rPr lang="de-DE" baseline="0" dirty="0" smtClean="0"/>
              <a:t> </a:t>
            </a:r>
            <a:r>
              <a:rPr lang="de-DE" baseline="0" dirty="0" err="1" smtClean="0"/>
              <a:t>compositions</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endParaRPr lang="de-DE" dirty="0"/>
          </a:p>
        </p:txBody>
      </p:sp>
      <p:sp>
        <p:nvSpPr>
          <p:cNvPr id="4" name="Datumsplatzhalter 3"/>
          <p:cNvSpPr>
            <a:spLocks noGrp="1"/>
          </p:cNvSpPr>
          <p:nvPr>
            <p:ph type="dt" idx="10"/>
          </p:nvPr>
        </p:nvSpPr>
        <p:spPr/>
        <p:txBody>
          <a:bodyPr/>
          <a:lstStyle/>
          <a:p>
            <a:r>
              <a:rPr lang="en-US" smtClean="0"/>
              <a:t>07.11.2013</a:t>
            </a:r>
            <a:endParaRPr lang="de-DE"/>
          </a:p>
        </p:txBody>
      </p:sp>
      <p:sp>
        <p:nvSpPr>
          <p:cNvPr id="5" name="Fußzeilenplatzhalter 4"/>
          <p:cNvSpPr>
            <a:spLocks noGrp="1"/>
          </p:cNvSpPr>
          <p:nvPr>
            <p:ph type="ftr" sz="quarter" idx="11"/>
          </p:nvPr>
        </p:nvSpPr>
        <p:spPr/>
        <p:txBody>
          <a:bodyPr/>
          <a:lstStyle/>
          <a:p>
            <a:r>
              <a:rPr lang="de-DE" smtClean="0"/>
              <a:t>Limitation Proceedings                                              U. Kebekus - G. Obrecht - M. Kompter</a:t>
            </a:r>
            <a:endParaRPr lang="de-DE"/>
          </a:p>
        </p:txBody>
      </p:sp>
      <p:sp>
        <p:nvSpPr>
          <p:cNvPr id="6" name="Foliennummernplatzhalter 5"/>
          <p:cNvSpPr>
            <a:spLocks noGrp="1"/>
          </p:cNvSpPr>
          <p:nvPr>
            <p:ph type="sldNum" sz="quarter" idx="12"/>
          </p:nvPr>
        </p:nvSpPr>
        <p:spPr/>
        <p:txBody>
          <a:bodyPr/>
          <a:lstStyle/>
          <a:p>
            <a:fld id="{8E3A6698-660F-4AAE-8BF4-EAC273C6E921}" type="slidenum">
              <a:rPr lang="de-DE" smtClean="0"/>
              <a:pPr/>
              <a:t>10</a:t>
            </a:fld>
            <a:endParaRPr lang="de-DE"/>
          </a:p>
        </p:txBody>
      </p:sp>
    </p:spTree>
    <p:extLst>
      <p:ext uri="{BB962C8B-B14F-4D97-AF65-F5344CB8AC3E}">
        <p14:creationId xmlns:p14="http://schemas.microsoft.com/office/powerpoint/2010/main" val="235736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en-US" dirty="0" smtClean="0"/>
              <a:t>In </a:t>
            </a:r>
            <a:r>
              <a:rPr lang="en-US" dirty="0" err="1" smtClean="0"/>
              <a:t>Medeva</a:t>
            </a:r>
            <a:r>
              <a:rPr lang="en-US" dirty="0" smtClean="0"/>
              <a:t> (C-322/10 of 24 November 2011) the Court of Justice of the European Union (CJEU) had ruled that a Supplementary Protection Certificate relating to a combination of active ingredients can only be granted in view of Art. 3(a) of the Regulation (EC) No. 469/2009, if the active ingredients are “specified” in the wording of the claims of the basic patent relied on. Otherwise, in the view of the CJEU, the necessary protection in the sense of Art. 3(a) of the Regulation does not exist. Since it remains fully unclear what the CJEU means with “specified”, a term alien to patent law, this question meanwhile has become the subject matter of two new referrals to the CJEU, i.e. C-443/12 and C-493/12.</a:t>
            </a:r>
          </a:p>
          <a:p>
            <a:r>
              <a:rPr lang="en-US" dirty="0" smtClean="0"/>
              <a:t>The </a:t>
            </a:r>
            <a:r>
              <a:rPr lang="en-US" dirty="0" err="1" smtClean="0"/>
              <a:t>Medeva</a:t>
            </a:r>
            <a:r>
              <a:rPr lang="en-US" dirty="0" smtClean="0"/>
              <a:t> </a:t>
            </a:r>
            <a:r>
              <a:rPr lang="en-US" dirty="0" err="1" smtClean="0"/>
              <a:t>judgement</a:t>
            </a:r>
            <a:r>
              <a:rPr lang="en-US" dirty="0" smtClean="0"/>
              <a:t> has caused among the owners of SPCs for combination products the concern that the validity of their SPC could be endangered. This applies in particular to cases in which the claims of the basic patent include a composition claim of the type reading “composition comprising active X”, while the combination of X and Y, being the subject of the SPC, is only disclosed in the description. In order to make the granted claims fit for a very narrow interpretation of </a:t>
            </a:r>
            <a:r>
              <a:rPr lang="en-US" dirty="0" err="1" smtClean="0"/>
              <a:t>Medeva</a:t>
            </a:r>
            <a:r>
              <a:rPr lang="en-US" dirty="0" smtClean="0"/>
              <a:t> requiring the explicit naming of the two combination partners in the claims, some SPC owners have initiated limitation proceedings pursuant to Art. 105a EPC before the EPO, or national limitation proceedings.</a:t>
            </a:r>
          </a:p>
          <a:p>
            <a:r>
              <a:rPr lang="en-US" dirty="0" smtClean="0"/>
              <a:t>The EPO has already published decisions on such limitation requests in which the competent Examining Division found the incorporation of the combination partner into the openly defined composition claim as satisfying the requirements of the EPC, including Art. 123(3) EPC, i.e. the prohibition to extend the protective scope after grant (see e.g. EP 1 761 529 B3 in the name of Novartis AG). This practice is in full accordance with earlier decisions of the EPO Boards of Appeal (e.g. T 502/98) rendered in opposition cases in respect of a similar factual scenario.</a:t>
            </a:r>
          </a:p>
          <a:p>
            <a:r>
              <a:rPr lang="en-US" dirty="0" smtClean="0"/>
              <a:t>The German and the French patent offices have however rejected similar limitation requests for composition claims with the reasoning that the incorporation of a combination partner would lead to an extension of the protective scope, contrary to the national provision corresponding to Art. 123(3) EPC. In France, Syngenta Ltd., the owner of European patent EP 382 375 B1, had requested a limitation of the French part thereof in order to incorporate a list of further actives into fungicidal composition claim 8. INPI rejected this request as it considered the combination to be a different invention, thereby extending the protective scope. The Paris Appeal Court affirmed this decision while recently, on 19 March 2013, the French Supreme Court (Court de Cassation) decided to set aside the decision of the Paris Appeal Court and stated that the claim at issue should have been construed in light of the description in order to determine whether the subject matter of the limited claim is disclosed therein.</a:t>
            </a:r>
          </a:p>
          <a:p>
            <a:r>
              <a:rPr lang="en-US" dirty="0" smtClean="0"/>
              <a:t>Also, the German Patent and Trademark Office (GPTO) had rejected a limitation request aiming at the incorporation of a list of further active ingredients into an openly defined pharmaceutical composition claim. This request concerned DE 59 209 330 in the name of Dr. Karl </a:t>
            </a:r>
            <a:r>
              <a:rPr lang="en-US" dirty="0" err="1" smtClean="0"/>
              <a:t>Thomae</a:t>
            </a:r>
            <a:r>
              <a:rPr lang="en-US" dirty="0" smtClean="0"/>
              <a:t> GmbH serving as basic patent for an SPC protecting the combination of </a:t>
            </a:r>
            <a:r>
              <a:rPr lang="en-US" dirty="0" err="1" smtClean="0"/>
              <a:t>telmisartan</a:t>
            </a:r>
            <a:r>
              <a:rPr lang="en-US" dirty="0" smtClean="0"/>
              <a:t> and hydrochlorothiazide (HCTZ). The GPTO justified the rejection of the request with the lack of admissibility to the effect that the requested amendment would lead to a different subject matter, i.e. an “</a:t>
            </a:r>
            <a:r>
              <a:rPr lang="en-US" dirty="0" err="1" smtClean="0"/>
              <a:t>aliud</a:t>
            </a:r>
            <a:r>
              <a:rPr lang="en-US" dirty="0" smtClean="0"/>
              <a:t>”. The GPTO considered that pharmaceutical compositions containing the combination of the single active already defined in the granted composition claim with a further active ingredient could not be inferred from the plain wording of the granted claim. Moreover, the GPTO was of the opinion that, owning to the </a:t>
            </a:r>
            <a:r>
              <a:rPr lang="en-US" dirty="0" err="1" smtClean="0"/>
              <a:t>Medeva</a:t>
            </a:r>
            <a:r>
              <a:rPr lang="en-US" dirty="0" smtClean="0"/>
              <a:t> decision of the CJEU, stricter examination criteria for national German limitation procedures are henceforth to be applied.</a:t>
            </a:r>
          </a:p>
          <a:p>
            <a:r>
              <a:rPr lang="en-US" dirty="0" smtClean="0"/>
              <a:t>Upon the Applicant’s appeal, the German Federal Patent Court has now reversed the decision of the GPTO in decision </a:t>
            </a:r>
            <a:r>
              <a:rPr lang="en-US" dirty="0" smtClean="0">
                <a:hlinkClick r:id="rId3"/>
              </a:rPr>
              <a:t>15W (Pat) 25/12 of 31 July 2013</a:t>
            </a:r>
            <a:r>
              <a:rPr lang="en-US" dirty="0" smtClean="0"/>
              <a:t>. The Federal Patent Court acknowledged that the requested amendments correspond to the established official and decision-taking practice of the GPTO and Federal Patent Court in opposition, opposition appeal and nullity proceedings and concur as well with the practice of the EPO. Relying on a series of decisions rendered by the German Federal Court of Justice, among others, “</a:t>
            </a:r>
            <a:r>
              <a:rPr lang="en-US" dirty="0" err="1" smtClean="0"/>
              <a:t>Bodenwalze</a:t>
            </a:r>
            <a:r>
              <a:rPr lang="en-US" dirty="0" smtClean="0"/>
              <a:t>” (X ZB 18/88 of 30 October 1990), it held that a patent proprietor can limit its patent as long as the invention as defined in the granted claims is not replaced with another one (“</a:t>
            </a:r>
            <a:r>
              <a:rPr lang="en-US" dirty="0" err="1" smtClean="0"/>
              <a:t>aliud</a:t>
            </a:r>
            <a:r>
              <a:rPr lang="en-US" dirty="0" smtClean="0"/>
              <a:t>”). The incorporation of a feature from the description into a granted patent claim is admissible if the originally broader teaching is thereby limited to a narrower teaching and if it was evident that the incorporated feature is disclosed in the description as part of the claimed invention. All of these conditions as prerequisites for an admissible limitation were considered by the Federal Patent Court to be met by the amendment requested by Dr. Karl </a:t>
            </a:r>
            <a:r>
              <a:rPr lang="en-US" dirty="0" err="1" smtClean="0"/>
              <a:t>Thomae</a:t>
            </a:r>
            <a:r>
              <a:rPr lang="en-US" dirty="0" smtClean="0"/>
              <a:t> GmbH.</a:t>
            </a:r>
          </a:p>
          <a:p>
            <a:r>
              <a:rPr lang="en-US" dirty="0" smtClean="0"/>
              <a:t>Specifically, the Court acknowledged that a teaching regarding the dosing of the combination partners, such as hydrochlorothiazide (HCTZ), in a combined formulation with the newly developed active ingredient (e.g. </a:t>
            </a:r>
            <a:r>
              <a:rPr lang="en-US" dirty="0" err="1" smtClean="0"/>
              <a:t>telmisartan</a:t>
            </a:r>
            <a:r>
              <a:rPr lang="en-US" dirty="0" smtClean="0"/>
              <a:t>) sufficiently supports the limitation, despite missing concrete formulation examples for this combination. The Federal Patent Court was also satisfied that the subject matter of the limited claim was comprised by the granted patent claim 8 owning to the expression “containing”, which imparts an open character to this pharmaceutical composition claim. Contrary to the position taken by the GPTO, the Court also set forth why </a:t>
            </a:r>
            <a:r>
              <a:rPr lang="en-US" dirty="0" err="1" smtClean="0"/>
              <a:t>Medeva</a:t>
            </a:r>
            <a:r>
              <a:rPr lang="en-US" dirty="0" smtClean="0"/>
              <a:t> concerned a different legal question, namely the criteria for applying Art. 3(a) of the Regulation (EC) No. 469/2009 and can be ignored when assessing the admissibility of limitation requests.</a:t>
            </a:r>
          </a:p>
          <a:p>
            <a:r>
              <a:rPr lang="en-US" dirty="0" smtClean="0"/>
              <a:t>The decision of the Federal Patent Court is to be welcomed, since it establishes harmony with a long-standing decision-taking practice of the EPO and clearly states that the conditions for granting SPCs in light of the CJEU’s </a:t>
            </a:r>
            <a:r>
              <a:rPr lang="en-US" dirty="0" err="1" smtClean="0"/>
              <a:t>Medeva</a:t>
            </a:r>
            <a:r>
              <a:rPr lang="en-US" dirty="0" smtClean="0"/>
              <a:t> ruling and the limitation of pharmaceutical or agrochemical composition claims are completely different legal issues which do not influence each other.</a:t>
            </a:r>
          </a:p>
          <a:p>
            <a:endParaRPr lang="de-DE" dirty="0"/>
          </a:p>
        </p:txBody>
      </p:sp>
      <p:sp>
        <p:nvSpPr>
          <p:cNvPr id="4" name="Datumsplatzhalter 3"/>
          <p:cNvSpPr>
            <a:spLocks noGrp="1"/>
          </p:cNvSpPr>
          <p:nvPr>
            <p:ph type="dt" idx="10"/>
          </p:nvPr>
        </p:nvSpPr>
        <p:spPr/>
        <p:txBody>
          <a:bodyPr/>
          <a:lstStyle/>
          <a:p>
            <a:r>
              <a:rPr lang="en-US" smtClean="0"/>
              <a:t>07.11.2013</a:t>
            </a:r>
            <a:endParaRPr lang="de-DE"/>
          </a:p>
        </p:txBody>
      </p:sp>
      <p:sp>
        <p:nvSpPr>
          <p:cNvPr id="5" name="Fußzeilenplatzhalter 4"/>
          <p:cNvSpPr>
            <a:spLocks noGrp="1"/>
          </p:cNvSpPr>
          <p:nvPr>
            <p:ph type="ftr" sz="quarter" idx="11"/>
          </p:nvPr>
        </p:nvSpPr>
        <p:spPr/>
        <p:txBody>
          <a:bodyPr/>
          <a:lstStyle/>
          <a:p>
            <a:r>
              <a:rPr lang="de-DE" smtClean="0"/>
              <a:t>Limitation Proceedings                                              U. Kebekus - G. Obrecht - M. Kompter</a:t>
            </a:r>
            <a:endParaRPr lang="de-DE"/>
          </a:p>
        </p:txBody>
      </p:sp>
      <p:sp>
        <p:nvSpPr>
          <p:cNvPr id="6" name="Foliennummernplatzhalter 5"/>
          <p:cNvSpPr>
            <a:spLocks noGrp="1"/>
          </p:cNvSpPr>
          <p:nvPr>
            <p:ph type="sldNum" sz="quarter" idx="12"/>
          </p:nvPr>
        </p:nvSpPr>
        <p:spPr/>
        <p:txBody>
          <a:bodyPr/>
          <a:lstStyle/>
          <a:p>
            <a:fld id="{8E3A6698-660F-4AAE-8BF4-EAC273C6E921}" type="slidenum">
              <a:rPr lang="de-DE" smtClean="0"/>
              <a:pPr/>
              <a:t>11</a:t>
            </a:fld>
            <a:endParaRPr lang="de-DE"/>
          </a:p>
        </p:txBody>
      </p:sp>
    </p:spTree>
    <p:extLst>
      <p:ext uri="{BB962C8B-B14F-4D97-AF65-F5344CB8AC3E}">
        <p14:creationId xmlns:p14="http://schemas.microsoft.com/office/powerpoint/2010/main" val="81962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en-US" dirty="0" smtClean="0"/>
              <a:t>In </a:t>
            </a:r>
            <a:r>
              <a:rPr lang="en-US" dirty="0" err="1" smtClean="0"/>
              <a:t>Medeva</a:t>
            </a:r>
            <a:r>
              <a:rPr lang="en-US" dirty="0" smtClean="0"/>
              <a:t> (C-322/10 of 24 November 2011) the Court of Justice of the European Union (CJEU) had ruled that a Supplementary Protection Certificate relating to a combination of active ingredients can only be granted in view of Art. 3(a) of the Regulation (EC) No. 469/2009, if the active ingredients are “specified” in the wording of the claims of the basic patent relied on. Otherwise, in the view of the CJEU, the necessary protection in the sense of Art. 3(a) of the Regulation does not exist. Since it remains fully unclear what the CJEU means with “specified”, a term alien to patent law, this question meanwhile has become the subject matter of two new referrals to the CJEU, i.e. C-443/12 and C-493/12.</a:t>
            </a:r>
          </a:p>
          <a:p>
            <a:r>
              <a:rPr lang="en-US" dirty="0" smtClean="0"/>
              <a:t>The </a:t>
            </a:r>
            <a:r>
              <a:rPr lang="en-US" dirty="0" err="1" smtClean="0"/>
              <a:t>Medeva</a:t>
            </a:r>
            <a:r>
              <a:rPr lang="en-US" dirty="0" smtClean="0"/>
              <a:t> </a:t>
            </a:r>
            <a:r>
              <a:rPr lang="en-US" dirty="0" err="1" smtClean="0"/>
              <a:t>judgement</a:t>
            </a:r>
            <a:r>
              <a:rPr lang="en-US" dirty="0" smtClean="0"/>
              <a:t> has caused among the owners of SPCs for combination products the concern that the validity of their SPC could be endangered. This applies in particular to cases in which the claims of the basic patent include a composition claim of the type reading “composition comprising active X”, while the combination of X and Y, being the subject of the SPC, is only disclosed in the description. In order to make the granted claims fit for a very narrow interpretation of </a:t>
            </a:r>
            <a:r>
              <a:rPr lang="en-US" dirty="0" err="1" smtClean="0"/>
              <a:t>Medeva</a:t>
            </a:r>
            <a:r>
              <a:rPr lang="en-US" dirty="0" smtClean="0"/>
              <a:t> requiring the explicit naming of the two combination partners in the claims, some SPC owners have initiated limitation proceedings pursuant to Art. 105a EPC before the EPO, or national limitation proceedings.</a:t>
            </a:r>
          </a:p>
          <a:p>
            <a:r>
              <a:rPr lang="en-US" dirty="0" smtClean="0"/>
              <a:t>The EPO has already published decisions on such limitation requests in which the competent Examining Division found the incorporation of the combination partner into the openly defined composition claim as satisfying the requirements of the EPC, including Art. 123(3) EPC, i.e. the prohibition to extend the protective scope after grant (see e.g. EP 1 761 529 B3 in the name of Novartis AG). This practice is in full accordance with earlier decisions of the EPO Boards of Appeal (e.g. T 502/98) rendered in opposition cases in respect of a similar factual scenario.</a:t>
            </a:r>
          </a:p>
          <a:p>
            <a:r>
              <a:rPr lang="en-US" dirty="0" smtClean="0"/>
              <a:t>The German and the French patent offices have however rejected similar limitation requests for composition claims with the reasoning that the incorporation of a combination partner would lead to an extension of the protective scope, contrary to the national provision corresponding to Art. 123(3) EPC. In France, Syngenta Ltd., the owner of European patent EP 382 375 B1, had requested a limitation of the French part thereof in order to incorporate a list of further actives into fungicidal composition claim 8. INPI rejected this request as it considered the combination to be a different invention, thereby extending the protective scope. The Paris Appeal Court affirmed this decision while recently, on 19 March 2013, the French Supreme Court (Court de Cassation) decided to set aside the decision of the Paris Appeal Court and stated that the claim at issue should have been construed in light of the description in order to determine whether the subject matter of the limited claim is disclosed therein.</a:t>
            </a:r>
          </a:p>
          <a:p>
            <a:r>
              <a:rPr lang="en-US" dirty="0" smtClean="0"/>
              <a:t>Also, the German Patent and Trademark Office (GPTO) had rejected a limitation request aiming at the incorporation of a list of further active ingredients into an openly defined pharmaceutical composition claim. This request concerned DE 59 209 330 in the name of Dr. Karl </a:t>
            </a:r>
            <a:r>
              <a:rPr lang="en-US" dirty="0" err="1" smtClean="0"/>
              <a:t>Thomae</a:t>
            </a:r>
            <a:r>
              <a:rPr lang="en-US" dirty="0" smtClean="0"/>
              <a:t> GmbH serving as basic patent for an SPC protecting the combination of </a:t>
            </a:r>
            <a:r>
              <a:rPr lang="en-US" dirty="0" err="1" smtClean="0"/>
              <a:t>telmisartan</a:t>
            </a:r>
            <a:r>
              <a:rPr lang="en-US" dirty="0" smtClean="0"/>
              <a:t> and hydrochlorothiazide (HCTZ). The GPTO justified the rejection of the request with the lack of admissibility to the effect that the requested amendment would lead to a different subject matter, i.e. an “</a:t>
            </a:r>
            <a:r>
              <a:rPr lang="en-US" dirty="0" err="1" smtClean="0"/>
              <a:t>aliud</a:t>
            </a:r>
            <a:r>
              <a:rPr lang="en-US" dirty="0" smtClean="0"/>
              <a:t>”. The GPTO considered that pharmaceutical compositions containing the combination of the single active already defined in the granted composition claim with a further active ingredient could not be inferred from the plain wording of the granted claim. Moreover, the GPTO was of the opinion that, owning to the </a:t>
            </a:r>
            <a:r>
              <a:rPr lang="en-US" dirty="0" err="1" smtClean="0"/>
              <a:t>Medeva</a:t>
            </a:r>
            <a:r>
              <a:rPr lang="en-US" dirty="0" smtClean="0"/>
              <a:t> decision of the CJEU, stricter examination criteria for national German limitation procedures are henceforth to be applied.</a:t>
            </a:r>
          </a:p>
          <a:p>
            <a:r>
              <a:rPr lang="en-US" dirty="0" smtClean="0"/>
              <a:t>Upon the Applicant’s appeal, the German Federal Patent Court has now reversed the decision of the GPTO in decision </a:t>
            </a:r>
            <a:r>
              <a:rPr lang="en-US" dirty="0" smtClean="0">
                <a:hlinkClick r:id="rId3"/>
              </a:rPr>
              <a:t>15W (Pat) 25/12 of 31 July 2013</a:t>
            </a:r>
            <a:r>
              <a:rPr lang="en-US" dirty="0" smtClean="0"/>
              <a:t>. The Federal Patent Court acknowledged that the requested amendments correspond to the established official and decision-taking practice of the GPTO and Federal Patent Court in opposition, opposition appeal and nullity proceedings and concur as well with the practice of the EPO. Relying on a series of decisions rendered by the German Federal Court of Justice, among others, “</a:t>
            </a:r>
            <a:r>
              <a:rPr lang="en-US" dirty="0" err="1" smtClean="0"/>
              <a:t>Bodenwalze</a:t>
            </a:r>
            <a:r>
              <a:rPr lang="en-US" dirty="0" smtClean="0"/>
              <a:t>” (X ZB 18/88 of 30 October 1990), it held that a patent proprietor can limit its patent as long as the invention as defined in the granted claims is not replaced with another one (“</a:t>
            </a:r>
            <a:r>
              <a:rPr lang="en-US" dirty="0" err="1" smtClean="0"/>
              <a:t>aliud</a:t>
            </a:r>
            <a:r>
              <a:rPr lang="en-US" dirty="0" smtClean="0"/>
              <a:t>”). The incorporation of a feature from the description into a granted patent claim is admissible if the originally broader teaching is thereby limited to a narrower teaching and if it was evident that the incorporated feature is disclosed in the description as part of the claimed invention. All of these conditions as prerequisites for an admissible limitation were considered by the Federal Patent Court to be met by the amendment requested by Dr. Karl </a:t>
            </a:r>
            <a:r>
              <a:rPr lang="en-US" dirty="0" err="1" smtClean="0"/>
              <a:t>Thomae</a:t>
            </a:r>
            <a:r>
              <a:rPr lang="en-US" dirty="0" smtClean="0"/>
              <a:t> GmbH.</a:t>
            </a:r>
          </a:p>
          <a:p>
            <a:r>
              <a:rPr lang="en-US" dirty="0" smtClean="0"/>
              <a:t>Specifically, the Court acknowledged that a teaching regarding the dosing of the combination partners, such as hydrochlorothiazide (HCTZ), in a combined formulation with the newly developed active ingredient (e.g. </a:t>
            </a:r>
            <a:r>
              <a:rPr lang="en-US" dirty="0" err="1" smtClean="0"/>
              <a:t>telmisartan</a:t>
            </a:r>
            <a:r>
              <a:rPr lang="en-US" dirty="0" smtClean="0"/>
              <a:t>) sufficiently supports the limitation, despite missing concrete formulation examples for this combination. The Federal Patent Court was also satisfied that the subject matter of the limited claim was comprised by the granted patent claim 8 owning to the expression “containing”, which imparts an open character to this pharmaceutical composition claim. Contrary to the position taken by the GPTO, the Court also set forth why </a:t>
            </a:r>
            <a:r>
              <a:rPr lang="en-US" dirty="0" err="1" smtClean="0"/>
              <a:t>Medeva</a:t>
            </a:r>
            <a:r>
              <a:rPr lang="en-US" dirty="0" smtClean="0"/>
              <a:t> concerned a different legal question, namely the criteria for applying Art. 3(a) of the Regulation (EC) No. 469/2009 and can be ignored when assessing the admissibility of limitation requests.</a:t>
            </a:r>
          </a:p>
          <a:p>
            <a:r>
              <a:rPr lang="en-US" dirty="0" smtClean="0"/>
              <a:t>The decision of the Federal Patent Court is to be welcomed, since it establishes harmony with a long-standing decision-taking practice of the EPO and clearly states that the conditions for granting SPCs in light of the CJEU’s </a:t>
            </a:r>
            <a:r>
              <a:rPr lang="en-US" dirty="0" err="1" smtClean="0"/>
              <a:t>Medeva</a:t>
            </a:r>
            <a:r>
              <a:rPr lang="en-US" dirty="0" smtClean="0"/>
              <a:t> ruling and the limitation of pharmaceutical or agrochemical composition claims are completely different legal issues which do not influence each other.</a:t>
            </a:r>
          </a:p>
          <a:p>
            <a:endParaRPr lang="de-DE" dirty="0"/>
          </a:p>
        </p:txBody>
      </p:sp>
      <p:sp>
        <p:nvSpPr>
          <p:cNvPr id="4" name="Datumsplatzhalter 3"/>
          <p:cNvSpPr>
            <a:spLocks noGrp="1"/>
          </p:cNvSpPr>
          <p:nvPr>
            <p:ph type="dt" idx="10"/>
          </p:nvPr>
        </p:nvSpPr>
        <p:spPr/>
        <p:txBody>
          <a:bodyPr/>
          <a:lstStyle/>
          <a:p>
            <a:r>
              <a:rPr lang="en-US" smtClean="0"/>
              <a:t>07.11.2013</a:t>
            </a:r>
            <a:endParaRPr lang="de-DE"/>
          </a:p>
        </p:txBody>
      </p:sp>
      <p:sp>
        <p:nvSpPr>
          <p:cNvPr id="5" name="Fußzeilenplatzhalter 4"/>
          <p:cNvSpPr>
            <a:spLocks noGrp="1"/>
          </p:cNvSpPr>
          <p:nvPr>
            <p:ph type="ftr" sz="quarter" idx="11"/>
          </p:nvPr>
        </p:nvSpPr>
        <p:spPr/>
        <p:txBody>
          <a:bodyPr/>
          <a:lstStyle/>
          <a:p>
            <a:r>
              <a:rPr lang="de-DE" smtClean="0"/>
              <a:t>Limitation Proceedings                                              U. Kebekus - G. Obrecht - M. Kompter</a:t>
            </a:r>
            <a:endParaRPr lang="de-DE"/>
          </a:p>
        </p:txBody>
      </p:sp>
      <p:sp>
        <p:nvSpPr>
          <p:cNvPr id="6" name="Foliennummernplatzhalter 5"/>
          <p:cNvSpPr>
            <a:spLocks noGrp="1"/>
          </p:cNvSpPr>
          <p:nvPr>
            <p:ph type="sldNum" sz="quarter" idx="12"/>
          </p:nvPr>
        </p:nvSpPr>
        <p:spPr/>
        <p:txBody>
          <a:bodyPr/>
          <a:lstStyle/>
          <a:p>
            <a:fld id="{8E3A6698-660F-4AAE-8BF4-EAC273C6E921}" type="slidenum">
              <a:rPr lang="de-DE" smtClean="0"/>
              <a:pPr/>
              <a:t>12</a:t>
            </a:fld>
            <a:endParaRPr lang="de-DE"/>
          </a:p>
        </p:txBody>
      </p:sp>
    </p:spTree>
    <p:extLst>
      <p:ext uri="{BB962C8B-B14F-4D97-AF65-F5344CB8AC3E}">
        <p14:creationId xmlns:p14="http://schemas.microsoft.com/office/powerpoint/2010/main" val="819626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IPPI">
    <p:bg>
      <p:bgPr>
        <a:solidFill>
          <a:schemeClr val="accent1"/>
        </a:solidFill>
        <a:effectLst/>
      </p:bgPr>
    </p:bg>
    <p:spTree>
      <p:nvGrpSpPr>
        <p:cNvPr id="1" name=""/>
        <p:cNvGrpSpPr/>
        <p:nvPr/>
      </p:nvGrpSpPr>
      <p:grpSpPr>
        <a:xfrm>
          <a:off x="0" y="0"/>
          <a:ext cx="0" cy="0"/>
          <a:chOff x="0" y="0"/>
          <a:chExt cx="0" cy="0"/>
        </a:xfrm>
      </p:grpSpPr>
      <p:pic>
        <p:nvPicPr>
          <p:cNvPr id="3" name="Bild 2" descr="BI CMB_Powerpoint_Vorlage190412_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5956" name="Rectangle 4"/>
          <p:cNvSpPr>
            <a:spLocks noGrp="1" noChangeArrowheads="1"/>
          </p:cNvSpPr>
          <p:nvPr>
            <p:ph type="subTitle" idx="1"/>
          </p:nvPr>
        </p:nvSpPr>
        <p:spPr>
          <a:xfrm>
            <a:off x="3023856" y="2878138"/>
            <a:ext cx="5791531" cy="304800"/>
          </a:xfrm>
        </p:spPr>
        <p:txBody>
          <a:bodyPr wrap="square">
            <a:spAutoFit/>
          </a:bodyPr>
          <a:lstStyle>
            <a:lvl1pPr marL="0" indent="0">
              <a:buNone/>
              <a:defRPr>
                <a:solidFill>
                  <a:schemeClr val="accent1"/>
                </a:solidFill>
                <a:sym typeface="Symbol" pitchFamily="18" charset="2"/>
              </a:defRPr>
            </a:lvl1pPr>
          </a:lstStyle>
          <a:p>
            <a:endParaRPr lang="en-GB" dirty="0">
              <a:sym typeface="Symbol" pitchFamily="18" charset="2"/>
            </a:endParaRPr>
          </a:p>
        </p:txBody>
      </p:sp>
      <p:sp>
        <p:nvSpPr>
          <p:cNvPr id="125957" name="Rectangle 5"/>
          <p:cNvSpPr>
            <a:spLocks noGrp="1" noChangeArrowheads="1"/>
          </p:cNvSpPr>
          <p:nvPr>
            <p:ph type="ctrTitle"/>
          </p:nvPr>
        </p:nvSpPr>
        <p:spPr>
          <a:xfrm>
            <a:off x="3023857" y="2270125"/>
            <a:ext cx="5793118" cy="427038"/>
          </a:xfrm>
          <a:prstGeom prst="rect">
            <a:avLst/>
          </a:prstGeom>
          <a:noFill/>
        </p:spPr>
        <p:txBody>
          <a:bodyPr wrap="square" anchor="b">
            <a:spAutoFit/>
          </a:bodyPr>
          <a:lstStyle>
            <a:lvl1pPr>
              <a:defRPr sz="2800">
                <a:solidFill>
                  <a:schemeClr val="accent1"/>
                </a:solidFill>
              </a:defRPr>
            </a:lvl1pPr>
          </a:lstStyle>
          <a:p>
            <a:endParaRPr lang="en-GB" dirty="0"/>
          </a:p>
        </p:txBody>
      </p:sp>
      <p:sp>
        <p:nvSpPr>
          <p:cNvPr id="8" name="Textplatzhalter 7"/>
          <p:cNvSpPr>
            <a:spLocks noGrp="1"/>
          </p:cNvSpPr>
          <p:nvPr>
            <p:ph type="body" sz="quarter" idx="11" hasCustomPrompt="1"/>
          </p:nvPr>
        </p:nvSpPr>
        <p:spPr>
          <a:xfrm>
            <a:off x="363538" y="1362075"/>
            <a:ext cx="1893887" cy="249238"/>
          </a:xfrm>
        </p:spPr>
        <p:txBody>
          <a:bodyPr/>
          <a:lstStyle>
            <a:lvl1pP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Datum</a:t>
            </a:r>
          </a:p>
        </p:txBody>
      </p:sp>
      <p:pic>
        <p:nvPicPr>
          <p:cNvPr id="108545" name="Picture 1"/>
          <p:cNvPicPr>
            <a:picLocks noChangeAspect="1" noChangeArrowheads="1"/>
          </p:cNvPicPr>
          <p:nvPr userDrawn="1"/>
        </p:nvPicPr>
        <p:blipFill>
          <a:blip r:embed="rId3" cstate="print"/>
          <a:srcRect/>
          <a:stretch>
            <a:fillRect/>
          </a:stretch>
        </p:blipFill>
        <p:spPr bwMode="auto">
          <a:xfrm>
            <a:off x="7143183" y="5423592"/>
            <a:ext cx="1409323" cy="990931"/>
          </a:xfrm>
          <a:prstGeom prst="rect">
            <a:avLst/>
          </a:prstGeom>
          <a:noFill/>
          <a:ln w="9525">
            <a:noFill/>
            <a:miter lim="800000"/>
            <a:headEnd/>
            <a:tailEnd/>
          </a:ln>
        </p:spPr>
      </p:pic>
      <p:pic>
        <p:nvPicPr>
          <p:cNvPr id="307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629624"/>
            <a:ext cx="3023857" cy="236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de-DE" smtClean="0"/>
              <a:t>7 November 2013</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b="1" smtClean="0"/>
              <a:t>AIPPI - French &amp; German Groups - Aero-Club de France</a:t>
            </a:r>
            <a:endParaRPr lang="en-US" dirty="0"/>
          </a:p>
        </p:txBody>
      </p:sp>
      <p:sp>
        <p:nvSpPr>
          <p:cNvPr id="7" name="Rectangle 14"/>
          <p:cNvSpPr>
            <a:spLocks noGrp="1" noChangeArrowheads="1"/>
          </p:cNvSpPr>
          <p:nvPr>
            <p:ph type="sldNum" sz="quarter" idx="12"/>
          </p:nvPr>
        </p:nvSpPr>
        <p:spPr>
          <a:ln/>
        </p:spPr>
        <p:txBody>
          <a:bodyPr/>
          <a:lstStyle>
            <a:lvl1pPr>
              <a:defRPr/>
            </a:lvl1pPr>
          </a:lstStyle>
          <a:p>
            <a:pPr>
              <a:defRPr/>
            </a:pPr>
            <a:fld id="{CBFE2070-E829-49D7-B7AE-50D52E1C6237}" type="slidenum">
              <a:rPr lang="en-GB"/>
              <a:pPr>
                <a:defRPr/>
              </a:pPr>
              <a:t>‹N°›</a:t>
            </a:fld>
            <a:endParaRPr lang="en-GB"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8775" y="107950"/>
            <a:ext cx="6748463" cy="8810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de-DE" smtClean="0"/>
              <a:t>7 November 2013</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b="1" smtClean="0"/>
              <a:t>AIPPI - French &amp; German Groups - Aero-Club de France</a:t>
            </a:r>
            <a:endParaRPr lang="en-US" dirty="0"/>
          </a:p>
        </p:txBody>
      </p:sp>
      <p:sp>
        <p:nvSpPr>
          <p:cNvPr id="6" name="Rectangle 14"/>
          <p:cNvSpPr>
            <a:spLocks noGrp="1" noChangeArrowheads="1"/>
          </p:cNvSpPr>
          <p:nvPr>
            <p:ph type="sldNum" sz="quarter" idx="12"/>
          </p:nvPr>
        </p:nvSpPr>
        <p:spPr>
          <a:ln/>
        </p:spPr>
        <p:txBody>
          <a:bodyPr/>
          <a:lstStyle>
            <a:lvl1pPr>
              <a:defRPr/>
            </a:lvl1pPr>
          </a:lstStyle>
          <a:p>
            <a:pPr>
              <a:defRPr/>
            </a:pPr>
            <a:fld id="{17E30FF1-BE7E-4208-AB3A-A1EC88C9986D}" type="slidenum">
              <a:rPr lang="en-GB"/>
              <a:pPr>
                <a:defRPr/>
              </a:pPr>
              <a:t>‹N°›</a:t>
            </a:fld>
            <a:endParaRPr lang="en-GB"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295400"/>
            <a:ext cx="2108200" cy="48291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1295400"/>
            <a:ext cx="6173788" cy="482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de-DE" smtClean="0"/>
              <a:t>7 November 2013</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b="1" smtClean="0"/>
              <a:t>AIPPI - French &amp; German Groups - Aero-Club de France</a:t>
            </a:r>
            <a:endParaRPr lang="en-US" dirty="0"/>
          </a:p>
        </p:txBody>
      </p:sp>
      <p:sp>
        <p:nvSpPr>
          <p:cNvPr id="6" name="Rectangle 14"/>
          <p:cNvSpPr>
            <a:spLocks noGrp="1" noChangeArrowheads="1"/>
          </p:cNvSpPr>
          <p:nvPr>
            <p:ph type="sldNum" sz="quarter" idx="12"/>
          </p:nvPr>
        </p:nvSpPr>
        <p:spPr>
          <a:ln/>
        </p:spPr>
        <p:txBody>
          <a:bodyPr/>
          <a:lstStyle>
            <a:lvl1pPr>
              <a:defRPr/>
            </a:lvl1pPr>
          </a:lstStyle>
          <a:p>
            <a:pPr>
              <a:defRPr/>
            </a:pPr>
            <a:fld id="{BEB3E365-2F24-4C8C-97D4-B7169476D0C7}" type="slidenum">
              <a:rPr lang="en-GB"/>
              <a:pPr>
                <a:defRPr/>
              </a:pPr>
              <a:t>‹N°›</a:t>
            </a:fld>
            <a:endParaRPr lang="en-GB"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Spalten Weisser Hintergrun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651375" y="1258888"/>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0" name="Inhaltsplatzhalter 3"/>
          <p:cNvSpPr>
            <a:spLocks noGrp="1"/>
          </p:cNvSpPr>
          <p:nvPr>
            <p:ph sz="half" idx="13"/>
          </p:nvPr>
        </p:nvSpPr>
        <p:spPr>
          <a:xfrm>
            <a:off x="358775" y="1258888"/>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5" name="Rectangle 96"/>
          <p:cNvSpPr>
            <a:spLocks noGrp="1" noChangeArrowheads="1"/>
          </p:cNvSpPr>
          <p:nvPr>
            <p:ph type="dt" sz="half" idx="14"/>
          </p:nvPr>
        </p:nvSpPr>
        <p:spPr>
          <a:xfrm>
            <a:off x="7893050" y="6451600"/>
            <a:ext cx="900113" cy="179388"/>
          </a:xfrm>
          <a:prstGeom prst="rect">
            <a:avLst/>
          </a:prstGeom>
          <a:ln/>
        </p:spPr>
        <p:txBody>
          <a:bodyPr/>
          <a:lstStyle>
            <a:lvl1pPr>
              <a:defRPr/>
            </a:lvl1pPr>
          </a:lstStyle>
          <a:p>
            <a:pPr fontAlgn="auto">
              <a:spcBef>
                <a:spcPts val="0"/>
              </a:spcBef>
              <a:spcAft>
                <a:spcPts val="0"/>
              </a:spcAft>
              <a:defRPr/>
            </a:pPr>
            <a:r>
              <a:rPr lang="de-DE" sz="1800" smtClean="0">
                <a:solidFill>
                  <a:srgbClr val="003366"/>
                </a:solidFill>
                <a:latin typeface="BISansCond"/>
              </a:rPr>
              <a:t>7 November 2013</a:t>
            </a:r>
            <a:endParaRPr lang="de-DE" sz="1800">
              <a:solidFill>
                <a:srgbClr val="003366"/>
              </a:solidFill>
              <a:latin typeface="BISansCond"/>
            </a:endParaRPr>
          </a:p>
        </p:txBody>
      </p:sp>
      <p:sp>
        <p:nvSpPr>
          <p:cNvPr id="6" name="Rectangle 97"/>
          <p:cNvSpPr>
            <a:spLocks noGrp="1" noChangeArrowheads="1"/>
          </p:cNvSpPr>
          <p:nvPr>
            <p:ph type="ftr" sz="quarter" idx="15"/>
          </p:nvPr>
        </p:nvSpPr>
        <p:spPr>
          <a:ln/>
        </p:spPr>
        <p:txBody>
          <a:bodyPr/>
          <a:lstStyle>
            <a:lvl1pPr>
              <a:defRPr/>
            </a:lvl1pPr>
          </a:lstStyle>
          <a:p>
            <a:pPr>
              <a:defRPr/>
            </a:pPr>
            <a:r>
              <a:rPr lang="en-US" b="1" smtClean="0"/>
              <a:t>AIPPI - French &amp; German Groups - Aero-Club de France</a:t>
            </a:r>
            <a:endParaRPr lang="de-DE" dirty="0"/>
          </a:p>
        </p:txBody>
      </p:sp>
      <p:sp>
        <p:nvSpPr>
          <p:cNvPr id="7" name="Rectangle 14"/>
          <p:cNvSpPr>
            <a:spLocks noGrp="1" noChangeArrowheads="1"/>
          </p:cNvSpPr>
          <p:nvPr>
            <p:ph type="sldNum" sz="quarter" idx="16"/>
          </p:nvPr>
        </p:nvSpPr>
        <p:spPr>
          <a:ln/>
        </p:spPr>
        <p:txBody>
          <a:bodyPr/>
          <a:lstStyle>
            <a:lvl1pPr>
              <a:defRPr/>
            </a:lvl1pPr>
          </a:lstStyle>
          <a:p>
            <a:pPr>
              <a:defRPr/>
            </a:pPr>
            <a:fld id="{0424E641-7421-4299-9391-16DE5A8E8E8A}" type="slidenum">
              <a:rPr lang="de-DE"/>
              <a:pPr>
                <a:defRPr/>
              </a:pPr>
              <a:t>‹N°›</a:t>
            </a:fld>
            <a:endParaRPr lang="de-DE"/>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Zwischenfolie mit Vollbild">
    <p:spTree>
      <p:nvGrpSpPr>
        <p:cNvPr id="1" name=""/>
        <p:cNvGrpSpPr/>
        <p:nvPr/>
      </p:nvGrpSpPr>
      <p:grpSpPr>
        <a:xfrm>
          <a:off x="0" y="0"/>
          <a:ext cx="0" cy="0"/>
          <a:chOff x="0" y="0"/>
          <a:chExt cx="0" cy="0"/>
        </a:xfrm>
      </p:grpSpPr>
      <p:sp>
        <p:nvSpPr>
          <p:cNvPr id="8" name="Bildplatzhalter 7"/>
          <p:cNvSpPr>
            <a:spLocks noGrp="1"/>
          </p:cNvSpPr>
          <p:nvPr>
            <p:ph type="pic" sz="quarter" idx="13"/>
          </p:nvPr>
        </p:nvSpPr>
        <p:spPr>
          <a:xfrm>
            <a:off x="0" y="1000125"/>
            <a:ext cx="9144000" cy="5143519"/>
          </a:xfrm>
        </p:spPr>
        <p:txBody>
          <a:bodyPr/>
          <a:lstStyle/>
          <a:p>
            <a:pPr lvl="0"/>
            <a:r>
              <a:rPr lang="de-DE" noProof="0" smtClean="0"/>
              <a:t>Bild durch Klicken auf Symbol hinzufügen</a:t>
            </a:r>
            <a:endParaRPr lang="de-DE" noProof="0"/>
          </a:p>
        </p:txBody>
      </p:sp>
      <p:sp>
        <p:nvSpPr>
          <p:cNvPr id="4" name="Rectangle 96"/>
          <p:cNvSpPr>
            <a:spLocks noGrp="1" noChangeArrowheads="1"/>
          </p:cNvSpPr>
          <p:nvPr>
            <p:ph type="dt" sz="half" idx="14"/>
          </p:nvPr>
        </p:nvSpPr>
        <p:spPr>
          <a:xfrm>
            <a:off x="7893050" y="6451600"/>
            <a:ext cx="900113" cy="179388"/>
          </a:xfrm>
          <a:prstGeom prst="rect">
            <a:avLst/>
          </a:prstGeom>
          <a:ln/>
        </p:spPr>
        <p:txBody>
          <a:bodyPr/>
          <a:lstStyle>
            <a:lvl1pPr>
              <a:defRPr/>
            </a:lvl1pPr>
          </a:lstStyle>
          <a:p>
            <a:pPr fontAlgn="auto">
              <a:spcBef>
                <a:spcPts val="0"/>
              </a:spcBef>
              <a:spcAft>
                <a:spcPts val="0"/>
              </a:spcAft>
              <a:defRPr/>
            </a:pPr>
            <a:r>
              <a:rPr lang="de-DE" sz="1800" smtClean="0">
                <a:solidFill>
                  <a:srgbClr val="003366"/>
                </a:solidFill>
                <a:latin typeface="BISansCond"/>
              </a:rPr>
              <a:t>7 November 2013</a:t>
            </a:r>
            <a:endParaRPr lang="de-DE" sz="1800">
              <a:solidFill>
                <a:srgbClr val="003366"/>
              </a:solidFill>
              <a:latin typeface="BISansCond"/>
            </a:endParaRPr>
          </a:p>
        </p:txBody>
      </p:sp>
      <p:sp>
        <p:nvSpPr>
          <p:cNvPr id="5" name="Rectangle 97"/>
          <p:cNvSpPr>
            <a:spLocks noGrp="1" noChangeArrowheads="1"/>
          </p:cNvSpPr>
          <p:nvPr>
            <p:ph type="ftr" sz="quarter" idx="15"/>
          </p:nvPr>
        </p:nvSpPr>
        <p:spPr>
          <a:ln/>
        </p:spPr>
        <p:txBody>
          <a:bodyPr/>
          <a:lstStyle>
            <a:lvl1pPr>
              <a:defRPr/>
            </a:lvl1pPr>
          </a:lstStyle>
          <a:p>
            <a:pPr>
              <a:defRPr/>
            </a:pPr>
            <a:r>
              <a:rPr lang="en-US" b="1" smtClean="0"/>
              <a:t>AIPPI - French &amp; German Groups - Aero-Club de France</a:t>
            </a:r>
            <a:endParaRPr lang="de-DE" dirty="0"/>
          </a:p>
        </p:txBody>
      </p:sp>
      <p:sp>
        <p:nvSpPr>
          <p:cNvPr id="6" name="Rectangle 14"/>
          <p:cNvSpPr>
            <a:spLocks noGrp="1" noChangeArrowheads="1"/>
          </p:cNvSpPr>
          <p:nvPr>
            <p:ph type="sldNum" sz="quarter" idx="16"/>
          </p:nvPr>
        </p:nvSpPr>
        <p:spPr>
          <a:ln/>
        </p:spPr>
        <p:txBody>
          <a:bodyPr/>
          <a:lstStyle>
            <a:lvl1pPr>
              <a:defRPr/>
            </a:lvl1pPr>
          </a:lstStyle>
          <a:p>
            <a:pPr>
              <a:defRPr/>
            </a:pPr>
            <a:fld id="{36089035-BA0B-4218-9200-D83E3A6EAECD}" type="slidenum">
              <a:rPr lang="de-DE"/>
              <a:pPr>
                <a:defRPr/>
              </a:pPr>
              <a:t>‹N°›</a:t>
            </a:fld>
            <a:endParaRPr lang="de-DE"/>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Zwei Spalten Weisser Hintergrun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651375" y="1258888"/>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0" name="Inhaltsplatzhalter 3"/>
          <p:cNvSpPr>
            <a:spLocks noGrp="1"/>
          </p:cNvSpPr>
          <p:nvPr>
            <p:ph sz="half" idx="13"/>
          </p:nvPr>
        </p:nvSpPr>
        <p:spPr>
          <a:xfrm>
            <a:off x="358775" y="1258888"/>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5" name="Rectangle 96"/>
          <p:cNvSpPr>
            <a:spLocks noGrp="1" noChangeArrowheads="1"/>
          </p:cNvSpPr>
          <p:nvPr>
            <p:ph type="dt" sz="half" idx="14"/>
          </p:nvPr>
        </p:nvSpPr>
        <p:spPr>
          <a:xfrm>
            <a:off x="7893050" y="6451600"/>
            <a:ext cx="900113" cy="179388"/>
          </a:xfrm>
          <a:prstGeom prst="rect">
            <a:avLst/>
          </a:prstGeom>
          <a:ln/>
        </p:spPr>
        <p:txBody>
          <a:bodyPr/>
          <a:lstStyle>
            <a:lvl1pPr>
              <a:defRPr/>
            </a:lvl1pPr>
          </a:lstStyle>
          <a:p>
            <a:pPr fontAlgn="auto">
              <a:spcBef>
                <a:spcPts val="0"/>
              </a:spcBef>
              <a:spcAft>
                <a:spcPts val="0"/>
              </a:spcAft>
              <a:defRPr/>
            </a:pPr>
            <a:r>
              <a:rPr lang="de-DE" sz="1800" smtClean="0">
                <a:solidFill>
                  <a:srgbClr val="003366"/>
                </a:solidFill>
                <a:latin typeface="BISansCond"/>
              </a:rPr>
              <a:t>7 November 2013</a:t>
            </a:r>
            <a:endParaRPr lang="de-DE" sz="1800">
              <a:solidFill>
                <a:srgbClr val="003366"/>
              </a:solidFill>
              <a:latin typeface="BISansCond"/>
            </a:endParaRPr>
          </a:p>
        </p:txBody>
      </p:sp>
      <p:sp>
        <p:nvSpPr>
          <p:cNvPr id="6" name="Rectangle 97"/>
          <p:cNvSpPr>
            <a:spLocks noGrp="1" noChangeArrowheads="1"/>
          </p:cNvSpPr>
          <p:nvPr>
            <p:ph type="ftr" sz="quarter" idx="15"/>
          </p:nvPr>
        </p:nvSpPr>
        <p:spPr>
          <a:ln/>
        </p:spPr>
        <p:txBody>
          <a:bodyPr/>
          <a:lstStyle>
            <a:lvl1pPr>
              <a:defRPr/>
            </a:lvl1pPr>
          </a:lstStyle>
          <a:p>
            <a:pPr>
              <a:defRPr/>
            </a:pPr>
            <a:r>
              <a:rPr lang="en-US" b="1" smtClean="0"/>
              <a:t>AIPPI - French &amp; German Groups - Aero-Club de France</a:t>
            </a:r>
            <a:endParaRPr lang="de-DE" dirty="0"/>
          </a:p>
        </p:txBody>
      </p:sp>
      <p:sp>
        <p:nvSpPr>
          <p:cNvPr id="7" name="Rectangle 14"/>
          <p:cNvSpPr>
            <a:spLocks noGrp="1" noChangeArrowheads="1"/>
          </p:cNvSpPr>
          <p:nvPr>
            <p:ph type="sldNum" sz="quarter" idx="16"/>
          </p:nvPr>
        </p:nvSpPr>
        <p:spPr>
          <a:ln/>
        </p:spPr>
        <p:txBody>
          <a:bodyPr/>
          <a:lstStyle>
            <a:lvl1pPr>
              <a:defRPr/>
            </a:lvl1pPr>
          </a:lstStyle>
          <a:p>
            <a:pPr>
              <a:defRPr/>
            </a:pPr>
            <a:fld id="{0424E641-7421-4299-9391-16DE5A8E8E8A}" type="slidenum">
              <a:rPr lang="de-DE"/>
              <a:pPr>
                <a:defRPr/>
              </a:pPr>
              <a:t>‹N°›</a:t>
            </a:fld>
            <a:endParaRPr lang="de-DE"/>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Zwischenfolie mit Vollbild">
    <p:spTree>
      <p:nvGrpSpPr>
        <p:cNvPr id="1" name=""/>
        <p:cNvGrpSpPr/>
        <p:nvPr/>
      </p:nvGrpSpPr>
      <p:grpSpPr>
        <a:xfrm>
          <a:off x="0" y="0"/>
          <a:ext cx="0" cy="0"/>
          <a:chOff x="0" y="0"/>
          <a:chExt cx="0" cy="0"/>
        </a:xfrm>
      </p:grpSpPr>
      <p:sp>
        <p:nvSpPr>
          <p:cNvPr id="8" name="Bildplatzhalter 7"/>
          <p:cNvSpPr>
            <a:spLocks noGrp="1"/>
          </p:cNvSpPr>
          <p:nvPr>
            <p:ph type="pic" sz="quarter" idx="13"/>
          </p:nvPr>
        </p:nvSpPr>
        <p:spPr>
          <a:xfrm>
            <a:off x="0" y="1000125"/>
            <a:ext cx="9144000" cy="5143519"/>
          </a:xfrm>
        </p:spPr>
        <p:txBody>
          <a:bodyPr/>
          <a:lstStyle/>
          <a:p>
            <a:pPr lvl="0"/>
            <a:r>
              <a:rPr lang="de-DE" noProof="0" dirty="0" smtClean="0"/>
              <a:t>Bild durch Klicken auf Symbol hinzufügen</a:t>
            </a:r>
            <a:endParaRPr lang="de-DE" noProof="0" dirty="0"/>
          </a:p>
        </p:txBody>
      </p:sp>
      <p:sp>
        <p:nvSpPr>
          <p:cNvPr id="4" name="Rectangle 96"/>
          <p:cNvSpPr>
            <a:spLocks noGrp="1" noChangeArrowheads="1"/>
          </p:cNvSpPr>
          <p:nvPr>
            <p:ph type="dt" sz="half" idx="14"/>
          </p:nvPr>
        </p:nvSpPr>
        <p:spPr>
          <a:xfrm>
            <a:off x="7893050" y="6451600"/>
            <a:ext cx="900113" cy="179388"/>
          </a:xfrm>
          <a:prstGeom prst="rect">
            <a:avLst/>
          </a:prstGeom>
          <a:ln/>
        </p:spPr>
        <p:txBody>
          <a:bodyPr/>
          <a:lstStyle>
            <a:lvl1pPr>
              <a:defRPr/>
            </a:lvl1pPr>
          </a:lstStyle>
          <a:p>
            <a:pPr fontAlgn="auto">
              <a:spcBef>
                <a:spcPts val="0"/>
              </a:spcBef>
              <a:spcAft>
                <a:spcPts val="0"/>
              </a:spcAft>
              <a:defRPr/>
            </a:pPr>
            <a:r>
              <a:rPr lang="de-DE" sz="1800" smtClean="0">
                <a:solidFill>
                  <a:srgbClr val="003366"/>
                </a:solidFill>
                <a:latin typeface="BISansCond"/>
              </a:rPr>
              <a:t>7 November 2013</a:t>
            </a:r>
            <a:endParaRPr lang="de-DE" sz="1800" dirty="0">
              <a:solidFill>
                <a:srgbClr val="003366"/>
              </a:solidFill>
              <a:latin typeface="BISansCond"/>
            </a:endParaRPr>
          </a:p>
        </p:txBody>
      </p:sp>
      <p:sp>
        <p:nvSpPr>
          <p:cNvPr id="5" name="Rectangle 97"/>
          <p:cNvSpPr>
            <a:spLocks noGrp="1" noChangeArrowheads="1"/>
          </p:cNvSpPr>
          <p:nvPr>
            <p:ph type="ftr" sz="quarter" idx="15"/>
          </p:nvPr>
        </p:nvSpPr>
        <p:spPr>
          <a:ln/>
        </p:spPr>
        <p:txBody>
          <a:bodyPr/>
          <a:lstStyle>
            <a:lvl1pPr>
              <a:defRPr/>
            </a:lvl1pPr>
          </a:lstStyle>
          <a:p>
            <a:pPr>
              <a:defRPr/>
            </a:pPr>
            <a:r>
              <a:rPr lang="en-US" b="1" smtClean="0"/>
              <a:t>AIPPI - French &amp; German Groups - Aero-Club de France</a:t>
            </a:r>
            <a:endParaRPr lang="de-DE" dirty="0"/>
          </a:p>
        </p:txBody>
      </p:sp>
      <p:sp>
        <p:nvSpPr>
          <p:cNvPr id="6" name="Rectangle 14"/>
          <p:cNvSpPr>
            <a:spLocks noGrp="1" noChangeArrowheads="1"/>
          </p:cNvSpPr>
          <p:nvPr>
            <p:ph type="sldNum" sz="quarter" idx="16"/>
          </p:nvPr>
        </p:nvSpPr>
        <p:spPr>
          <a:ln/>
        </p:spPr>
        <p:txBody>
          <a:bodyPr/>
          <a:lstStyle>
            <a:lvl1pPr>
              <a:defRPr/>
            </a:lvl1pPr>
          </a:lstStyle>
          <a:p>
            <a:pPr>
              <a:defRPr/>
            </a:pPr>
            <a:fld id="{36089035-BA0B-4218-9200-D83E3A6EAECD}" type="slidenum">
              <a:rPr lang="de-DE"/>
              <a:pPr>
                <a:defRPr/>
              </a:pPr>
              <a:t>‹N°›</a:t>
            </a:fld>
            <a:endParaRPr lang="de-DE" dirty="0"/>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Zwei Spalten Weisser Hintergrun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651375" y="1258888"/>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0" name="Inhaltsplatzhalter 3"/>
          <p:cNvSpPr>
            <a:spLocks noGrp="1"/>
          </p:cNvSpPr>
          <p:nvPr>
            <p:ph sz="half" idx="13"/>
          </p:nvPr>
        </p:nvSpPr>
        <p:spPr>
          <a:xfrm>
            <a:off x="358775" y="1258888"/>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5" name="Rectangle 96"/>
          <p:cNvSpPr>
            <a:spLocks noGrp="1" noChangeArrowheads="1"/>
          </p:cNvSpPr>
          <p:nvPr>
            <p:ph type="dt" sz="half" idx="14"/>
          </p:nvPr>
        </p:nvSpPr>
        <p:spPr>
          <a:xfrm>
            <a:off x="7893050" y="6451600"/>
            <a:ext cx="900113" cy="179388"/>
          </a:xfrm>
          <a:prstGeom prst="rect">
            <a:avLst/>
          </a:prstGeom>
          <a:ln/>
        </p:spPr>
        <p:txBody>
          <a:bodyPr/>
          <a:lstStyle>
            <a:lvl1pPr>
              <a:defRPr/>
            </a:lvl1pPr>
          </a:lstStyle>
          <a:p>
            <a:pPr fontAlgn="auto">
              <a:spcBef>
                <a:spcPts val="0"/>
              </a:spcBef>
              <a:spcAft>
                <a:spcPts val="0"/>
              </a:spcAft>
              <a:defRPr/>
            </a:pPr>
            <a:r>
              <a:rPr lang="de-DE" sz="1800" smtClean="0">
                <a:solidFill>
                  <a:srgbClr val="003366"/>
                </a:solidFill>
                <a:latin typeface="BISansCond"/>
              </a:rPr>
              <a:t>7 November 2013</a:t>
            </a:r>
            <a:endParaRPr lang="de-DE" sz="1800" dirty="0">
              <a:solidFill>
                <a:srgbClr val="003366"/>
              </a:solidFill>
              <a:latin typeface="BISansCond"/>
            </a:endParaRPr>
          </a:p>
        </p:txBody>
      </p:sp>
      <p:sp>
        <p:nvSpPr>
          <p:cNvPr id="6" name="Rectangle 97"/>
          <p:cNvSpPr>
            <a:spLocks noGrp="1" noChangeArrowheads="1"/>
          </p:cNvSpPr>
          <p:nvPr>
            <p:ph type="ftr" sz="quarter" idx="15"/>
          </p:nvPr>
        </p:nvSpPr>
        <p:spPr>
          <a:ln/>
        </p:spPr>
        <p:txBody>
          <a:bodyPr/>
          <a:lstStyle>
            <a:lvl1pPr>
              <a:defRPr/>
            </a:lvl1pPr>
          </a:lstStyle>
          <a:p>
            <a:pPr>
              <a:defRPr/>
            </a:pPr>
            <a:r>
              <a:rPr lang="en-US" b="1" smtClean="0"/>
              <a:t>AIPPI - French &amp; German Groups - Aero-Club de France</a:t>
            </a:r>
            <a:endParaRPr lang="de-DE" dirty="0"/>
          </a:p>
        </p:txBody>
      </p:sp>
      <p:sp>
        <p:nvSpPr>
          <p:cNvPr id="7" name="Rectangle 14"/>
          <p:cNvSpPr>
            <a:spLocks noGrp="1" noChangeArrowheads="1"/>
          </p:cNvSpPr>
          <p:nvPr>
            <p:ph type="sldNum" sz="quarter" idx="16"/>
          </p:nvPr>
        </p:nvSpPr>
        <p:spPr>
          <a:ln/>
        </p:spPr>
        <p:txBody>
          <a:bodyPr/>
          <a:lstStyle>
            <a:lvl1pPr>
              <a:defRPr/>
            </a:lvl1pPr>
          </a:lstStyle>
          <a:p>
            <a:pPr>
              <a:defRPr/>
            </a:pPr>
            <a:fld id="{0424E641-7421-4299-9391-16DE5A8E8E8A}" type="slidenum">
              <a:rPr lang="de-DE"/>
              <a:pPr>
                <a:defRPr/>
              </a:pPr>
              <a:t>‹N°›</a:t>
            </a:fld>
            <a:endParaRPr lang="de-DE" dirty="0"/>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Grafik mit Text">
    <p:spTree>
      <p:nvGrpSpPr>
        <p:cNvPr id="1" name=""/>
        <p:cNvGrpSpPr/>
        <p:nvPr/>
      </p:nvGrpSpPr>
      <p:grpSpPr>
        <a:xfrm>
          <a:off x="0" y="0"/>
          <a:ext cx="0" cy="0"/>
          <a:chOff x="0" y="0"/>
          <a:chExt cx="0" cy="0"/>
        </a:xfrm>
      </p:grpSpPr>
      <p:sp>
        <p:nvSpPr>
          <p:cNvPr id="6" name="Rechteck 8"/>
          <p:cNvSpPr/>
          <p:nvPr userDrawn="1"/>
        </p:nvSpPr>
        <p:spPr bwMode="auto">
          <a:xfrm>
            <a:off x="357188" y="5715000"/>
            <a:ext cx="4143375" cy="428625"/>
          </a:xfrm>
          <a:prstGeom prst="rect">
            <a:avLst/>
          </a:prstGeom>
          <a:solidFill>
            <a:schemeClr val="accent4">
              <a:lumMod val="60000"/>
              <a:lumOff val="40000"/>
            </a:schemeClr>
          </a:solidFill>
          <a:ln w="9525" cap="flat" cmpd="sng" algn="ctr">
            <a:noFill/>
            <a:prstDash val="solid"/>
            <a:round/>
            <a:headEnd type="none" w="med" len="med"/>
            <a:tailEnd type="none" w="med" len="med"/>
          </a:ln>
          <a:effectLst/>
        </p:spPr>
        <p:txBody>
          <a:bodyPr lIns="0" tIns="0" rIns="0" bIns="0" anchor="ctr"/>
          <a:lstStyle/>
          <a:p>
            <a:pPr eaLnBrk="0" fontAlgn="base" hangingPunct="0">
              <a:spcBef>
                <a:spcPct val="0"/>
              </a:spcBef>
              <a:spcAft>
                <a:spcPct val="0"/>
              </a:spcAft>
              <a:defRPr/>
            </a:pPr>
            <a:endParaRPr lang="de-DE" sz="1400" dirty="0">
              <a:solidFill>
                <a:srgbClr val="003366"/>
              </a:solidFill>
              <a:cs typeface="Arial" charset="0"/>
            </a:endParaRPr>
          </a:p>
        </p:txBody>
      </p:sp>
      <p:sp>
        <p:nvSpPr>
          <p:cNvPr id="2" name="Titel 1"/>
          <p:cNvSpPr>
            <a:spLocks noGrp="1"/>
          </p:cNvSpPr>
          <p:nvPr>
            <p:ph type="title"/>
          </p:nvPr>
        </p:nvSpPr>
        <p:spPr>
          <a:xfrm>
            <a:off x="358775" y="107950"/>
            <a:ext cx="6589713" cy="676275"/>
          </a:xfrm>
          <a:prstGeom prst="rect">
            <a:avLst/>
          </a:prstGeom>
        </p:spPr>
        <p:txBody>
          <a:bodyPr/>
          <a:lstStyle/>
          <a:p>
            <a:r>
              <a:rPr lang="de-DE" noProof="0" smtClean="0"/>
              <a:t>Titelmasterformat durch Klicken bearbeiten</a:t>
            </a:r>
            <a:endParaRPr lang="en-US" noProof="0"/>
          </a:p>
        </p:txBody>
      </p:sp>
      <p:sp>
        <p:nvSpPr>
          <p:cNvPr id="4" name="Inhaltsplatzhalter 3"/>
          <p:cNvSpPr>
            <a:spLocks noGrp="1"/>
          </p:cNvSpPr>
          <p:nvPr>
            <p:ph sz="half" idx="2"/>
          </p:nvPr>
        </p:nvSpPr>
        <p:spPr>
          <a:xfrm>
            <a:off x="4651375" y="1258888"/>
            <a:ext cx="4141788" cy="4865687"/>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1" name="Textplatzhalter 10"/>
          <p:cNvSpPr>
            <a:spLocks noGrp="1"/>
          </p:cNvSpPr>
          <p:nvPr>
            <p:ph type="body" sz="quarter" idx="14"/>
          </p:nvPr>
        </p:nvSpPr>
        <p:spPr>
          <a:xfrm>
            <a:off x="357188" y="5786473"/>
            <a:ext cx="4143375" cy="357171"/>
          </a:xfrm>
          <a:noFill/>
        </p:spPr>
        <p:txBody>
          <a:bodyPr/>
          <a:lstStyle>
            <a:lvl1pPr marL="269875" indent="0">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820737" indent="0">
              <a:buNone/>
              <a:defRPr>
                <a:solidFill>
                  <a:schemeClr val="bg1"/>
                </a:solidFill>
              </a:defRPr>
            </a:lvl5pPr>
          </a:lstStyle>
          <a:p>
            <a:pPr lvl="4"/>
            <a:endParaRPr lang="en-US" noProof="0" dirty="0"/>
          </a:p>
        </p:txBody>
      </p:sp>
      <p:sp>
        <p:nvSpPr>
          <p:cNvPr id="13" name="Inhaltsplatzhalter 12"/>
          <p:cNvSpPr>
            <a:spLocks noGrp="1"/>
          </p:cNvSpPr>
          <p:nvPr>
            <p:ph sz="quarter" idx="15"/>
          </p:nvPr>
        </p:nvSpPr>
        <p:spPr>
          <a:xfrm>
            <a:off x="357189" y="1272208"/>
            <a:ext cx="4143374" cy="4442791"/>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7" name="Datumsplatzhalter 4"/>
          <p:cNvSpPr>
            <a:spLocks noGrp="1"/>
          </p:cNvSpPr>
          <p:nvPr>
            <p:ph type="dt" sz="half" idx="16"/>
          </p:nvPr>
        </p:nvSpPr>
        <p:spPr>
          <a:xfrm>
            <a:off x="7893050" y="6451600"/>
            <a:ext cx="900113" cy="179388"/>
          </a:xfrm>
          <a:prstGeom prst="rect">
            <a:avLst/>
          </a:prstGeom>
        </p:spPr>
        <p:txBody>
          <a:bodyPr/>
          <a:lstStyle>
            <a:lvl1pPr>
              <a:defRPr/>
            </a:lvl1pPr>
          </a:lstStyle>
          <a:p>
            <a:pPr fontAlgn="auto">
              <a:spcBef>
                <a:spcPts val="0"/>
              </a:spcBef>
              <a:spcAft>
                <a:spcPts val="0"/>
              </a:spcAft>
              <a:defRPr/>
            </a:pPr>
            <a:r>
              <a:rPr lang="de-DE" sz="1800" smtClean="0">
                <a:solidFill>
                  <a:srgbClr val="003366"/>
                </a:solidFill>
                <a:latin typeface="BISansCond"/>
              </a:rPr>
              <a:t>7 November 2013</a:t>
            </a:r>
            <a:endParaRPr lang="de-DE" sz="1800" dirty="0">
              <a:solidFill>
                <a:srgbClr val="003366"/>
              </a:solidFill>
              <a:latin typeface="BISansCond"/>
            </a:endParaRPr>
          </a:p>
        </p:txBody>
      </p:sp>
      <p:sp>
        <p:nvSpPr>
          <p:cNvPr id="8" name="Fußzeilenplatzhalter 5"/>
          <p:cNvSpPr>
            <a:spLocks noGrp="1"/>
          </p:cNvSpPr>
          <p:nvPr>
            <p:ph type="ftr" sz="quarter" idx="17"/>
          </p:nvPr>
        </p:nvSpPr>
        <p:spPr/>
        <p:txBody>
          <a:bodyPr/>
          <a:lstStyle>
            <a:lvl1pPr>
              <a:defRPr/>
            </a:lvl1pPr>
          </a:lstStyle>
          <a:p>
            <a:pPr>
              <a:defRPr/>
            </a:pPr>
            <a:r>
              <a:rPr lang="en-US" b="1" smtClean="0"/>
              <a:t>AIPPI - French &amp; German Groups - Aero-Club de France</a:t>
            </a:r>
            <a:endParaRPr lang="de-DE" dirty="0"/>
          </a:p>
        </p:txBody>
      </p:sp>
      <p:sp>
        <p:nvSpPr>
          <p:cNvPr id="9" name="Foliennummernplatzhalter 6"/>
          <p:cNvSpPr>
            <a:spLocks noGrp="1"/>
          </p:cNvSpPr>
          <p:nvPr>
            <p:ph type="sldNum" sz="quarter" idx="18"/>
          </p:nvPr>
        </p:nvSpPr>
        <p:spPr/>
        <p:txBody>
          <a:bodyPr/>
          <a:lstStyle>
            <a:lvl1pPr>
              <a:defRPr/>
            </a:lvl1pPr>
          </a:lstStyle>
          <a:p>
            <a:pPr>
              <a:defRPr/>
            </a:pPr>
            <a:fld id="{09DDB406-CB75-4512-AE19-68E890A37F25}" type="slidenum">
              <a:rPr lang="de-DE"/>
              <a:pPr>
                <a:defRPr/>
              </a:pPr>
              <a:t>‹N°›</a:t>
            </a:fld>
            <a:endParaRPr lang="de-DE" dirty="0"/>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Grafik mit Text weisser Hintergrund">
    <p:spTree>
      <p:nvGrpSpPr>
        <p:cNvPr id="1" name=""/>
        <p:cNvGrpSpPr/>
        <p:nvPr/>
      </p:nvGrpSpPr>
      <p:grpSpPr>
        <a:xfrm>
          <a:off x="0" y="0"/>
          <a:ext cx="0" cy="0"/>
          <a:chOff x="0" y="0"/>
          <a:chExt cx="0" cy="0"/>
        </a:xfrm>
      </p:grpSpPr>
      <p:sp>
        <p:nvSpPr>
          <p:cNvPr id="6" name="Rechteck 8"/>
          <p:cNvSpPr/>
          <p:nvPr userDrawn="1"/>
        </p:nvSpPr>
        <p:spPr bwMode="auto">
          <a:xfrm>
            <a:off x="357188" y="5715000"/>
            <a:ext cx="4143375" cy="428625"/>
          </a:xfrm>
          <a:prstGeom prst="rect">
            <a:avLst/>
          </a:prstGeom>
          <a:solidFill>
            <a:schemeClr val="accent4">
              <a:lumMod val="60000"/>
              <a:lumOff val="40000"/>
            </a:schemeClr>
          </a:solidFill>
          <a:ln w="9525" cap="flat" cmpd="sng" algn="ctr">
            <a:noFill/>
            <a:prstDash val="solid"/>
            <a:round/>
            <a:headEnd type="none" w="med" len="med"/>
            <a:tailEnd type="none" w="med" len="med"/>
          </a:ln>
          <a:effectLst/>
        </p:spPr>
        <p:txBody>
          <a:bodyPr lIns="0" tIns="0" rIns="0" bIns="0" anchor="ctr"/>
          <a:lstStyle/>
          <a:p>
            <a:pPr eaLnBrk="0" fontAlgn="base" hangingPunct="0">
              <a:spcBef>
                <a:spcPct val="0"/>
              </a:spcBef>
              <a:spcAft>
                <a:spcPct val="0"/>
              </a:spcAft>
              <a:defRPr/>
            </a:pPr>
            <a:endParaRPr lang="de-DE" sz="1400">
              <a:solidFill>
                <a:srgbClr val="003366"/>
              </a:solidFill>
              <a:cs typeface="Arial" charset="0"/>
            </a:endParaRPr>
          </a:p>
        </p:txBody>
      </p:sp>
      <p:sp>
        <p:nvSpPr>
          <p:cNvPr id="4" name="Inhaltsplatzhalter 3"/>
          <p:cNvSpPr>
            <a:spLocks noGrp="1"/>
          </p:cNvSpPr>
          <p:nvPr>
            <p:ph sz="half" idx="2"/>
          </p:nvPr>
        </p:nvSpPr>
        <p:spPr>
          <a:xfrm>
            <a:off x="4651375" y="1258888"/>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dirty="0"/>
          </a:p>
        </p:txBody>
      </p:sp>
      <p:sp>
        <p:nvSpPr>
          <p:cNvPr id="11" name="Textplatzhalter 10"/>
          <p:cNvSpPr>
            <a:spLocks noGrp="1"/>
          </p:cNvSpPr>
          <p:nvPr>
            <p:ph type="body" sz="quarter" idx="14"/>
          </p:nvPr>
        </p:nvSpPr>
        <p:spPr>
          <a:xfrm>
            <a:off x="357188" y="5786473"/>
            <a:ext cx="4143375" cy="357171"/>
          </a:xfrm>
          <a:noFill/>
        </p:spPr>
        <p:txBody>
          <a:bodyPr/>
          <a:lstStyle>
            <a:lvl1pPr marL="269875" indent="0">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noProof="0" dirty="0"/>
          </a:p>
        </p:txBody>
      </p:sp>
      <p:sp>
        <p:nvSpPr>
          <p:cNvPr id="13" name="Inhaltsplatzhalter 12"/>
          <p:cNvSpPr>
            <a:spLocks noGrp="1"/>
          </p:cNvSpPr>
          <p:nvPr>
            <p:ph sz="quarter" idx="15"/>
          </p:nvPr>
        </p:nvSpPr>
        <p:spPr>
          <a:xfrm>
            <a:off x="357189" y="1272208"/>
            <a:ext cx="4143374" cy="4442791"/>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dirty="0"/>
          </a:p>
        </p:txBody>
      </p:sp>
      <p:sp>
        <p:nvSpPr>
          <p:cNvPr id="7" name="Datumsplatzhalter 4"/>
          <p:cNvSpPr>
            <a:spLocks noGrp="1"/>
          </p:cNvSpPr>
          <p:nvPr>
            <p:ph type="dt" sz="half" idx="16"/>
          </p:nvPr>
        </p:nvSpPr>
        <p:spPr>
          <a:xfrm>
            <a:off x="7893050" y="6451600"/>
            <a:ext cx="900113" cy="179388"/>
          </a:xfrm>
          <a:prstGeom prst="rect">
            <a:avLst/>
          </a:prstGeom>
        </p:spPr>
        <p:txBody>
          <a:bodyPr/>
          <a:lstStyle>
            <a:lvl1pPr>
              <a:defRPr/>
            </a:lvl1pPr>
          </a:lstStyle>
          <a:p>
            <a:pPr fontAlgn="auto">
              <a:spcBef>
                <a:spcPts val="0"/>
              </a:spcBef>
              <a:spcAft>
                <a:spcPts val="0"/>
              </a:spcAft>
              <a:defRPr/>
            </a:pPr>
            <a:r>
              <a:rPr lang="de-DE" sz="1800" smtClean="0">
                <a:solidFill>
                  <a:srgbClr val="003366"/>
                </a:solidFill>
                <a:latin typeface="BISansCond"/>
              </a:rPr>
              <a:t>7 November 2013</a:t>
            </a:r>
            <a:endParaRPr lang="de-DE" sz="1800">
              <a:solidFill>
                <a:srgbClr val="003366"/>
              </a:solidFill>
              <a:latin typeface="BISansCond"/>
            </a:endParaRPr>
          </a:p>
        </p:txBody>
      </p:sp>
      <p:sp>
        <p:nvSpPr>
          <p:cNvPr id="8" name="Fußzeilenplatzhalter 5"/>
          <p:cNvSpPr>
            <a:spLocks noGrp="1"/>
          </p:cNvSpPr>
          <p:nvPr>
            <p:ph type="ftr" sz="quarter" idx="17"/>
          </p:nvPr>
        </p:nvSpPr>
        <p:spPr/>
        <p:txBody>
          <a:bodyPr/>
          <a:lstStyle>
            <a:lvl1pPr>
              <a:defRPr/>
            </a:lvl1pPr>
          </a:lstStyle>
          <a:p>
            <a:pPr>
              <a:defRPr/>
            </a:pPr>
            <a:r>
              <a:rPr lang="en-US" b="1" smtClean="0"/>
              <a:t>AIPPI - French &amp; German Groups - Aero-Club de France</a:t>
            </a:r>
            <a:endParaRPr lang="de-DE" dirty="0"/>
          </a:p>
        </p:txBody>
      </p:sp>
      <p:sp>
        <p:nvSpPr>
          <p:cNvPr id="9" name="Foliennummernplatzhalter 6"/>
          <p:cNvSpPr>
            <a:spLocks noGrp="1"/>
          </p:cNvSpPr>
          <p:nvPr>
            <p:ph type="sldNum" sz="quarter" idx="18"/>
          </p:nvPr>
        </p:nvSpPr>
        <p:spPr/>
        <p:txBody>
          <a:bodyPr/>
          <a:lstStyle>
            <a:lvl1pPr>
              <a:defRPr/>
            </a:lvl1pPr>
          </a:lstStyle>
          <a:p>
            <a:pPr>
              <a:defRPr/>
            </a:pPr>
            <a:fld id="{6FD9FE2C-6521-4670-A515-E04C044DEC2A}" type="slidenum">
              <a:rPr lang="de-DE"/>
              <a:pPr>
                <a:defRPr/>
              </a:pPr>
              <a:t>‹N°›</a:t>
            </a:fld>
            <a:endParaRPr lang="de-DE"/>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25956" name="Rectangle 4"/>
          <p:cNvSpPr>
            <a:spLocks noGrp="1" noChangeArrowheads="1"/>
          </p:cNvSpPr>
          <p:nvPr>
            <p:ph type="subTitle" idx="1"/>
          </p:nvPr>
        </p:nvSpPr>
        <p:spPr>
          <a:xfrm>
            <a:off x="3957932" y="2878138"/>
            <a:ext cx="4842464" cy="304800"/>
          </a:xfrm>
        </p:spPr>
        <p:txBody>
          <a:bodyPr wrap="square">
            <a:spAutoFit/>
          </a:bodyPr>
          <a:lstStyle>
            <a:lvl1pPr marL="0" indent="0">
              <a:buNone/>
              <a:defRPr>
                <a:solidFill>
                  <a:schemeClr val="accent1"/>
                </a:solidFill>
                <a:sym typeface="Symbol" pitchFamily="18" charset="2"/>
              </a:defRPr>
            </a:lvl1pPr>
          </a:lstStyle>
          <a:p>
            <a:endParaRPr lang="en-GB" dirty="0">
              <a:sym typeface="Symbol" pitchFamily="18" charset="2"/>
            </a:endParaRPr>
          </a:p>
        </p:txBody>
      </p:sp>
      <p:sp>
        <p:nvSpPr>
          <p:cNvPr id="125957" name="Rectangle 5"/>
          <p:cNvSpPr>
            <a:spLocks noGrp="1" noChangeArrowheads="1"/>
          </p:cNvSpPr>
          <p:nvPr>
            <p:ph type="ctrTitle"/>
          </p:nvPr>
        </p:nvSpPr>
        <p:spPr>
          <a:xfrm>
            <a:off x="3957933" y="2270125"/>
            <a:ext cx="4843720" cy="427038"/>
          </a:xfrm>
          <a:prstGeom prst="rect">
            <a:avLst/>
          </a:prstGeom>
          <a:noFill/>
        </p:spPr>
        <p:txBody>
          <a:bodyPr wrap="square" anchor="b">
            <a:spAutoFit/>
          </a:bodyPr>
          <a:lstStyle>
            <a:lvl1pPr>
              <a:defRPr sz="2800">
                <a:solidFill>
                  <a:schemeClr val="accent1"/>
                </a:solidFill>
              </a:defRPr>
            </a:lvl1pPr>
          </a:lstStyle>
          <a:p>
            <a:endParaRPr lang="en-GB" dirty="0"/>
          </a:p>
        </p:txBody>
      </p:sp>
      <p:sp>
        <p:nvSpPr>
          <p:cNvPr id="7" name="Textplatzhalter 7"/>
          <p:cNvSpPr>
            <a:spLocks noGrp="1"/>
          </p:cNvSpPr>
          <p:nvPr>
            <p:ph type="body" sz="quarter" idx="11" hasCustomPrompt="1"/>
          </p:nvPr>
        </p:nvSpPr>
        <p:spPr>
          <a:xfrm>
            <a:off x="363538" y="1362075"/>
            <a:ext cx="1893887" cy="249238"/>
          </a:xfrm>
        </p:spPr>
        <p:txBody>
          <a:bodyPr/>
          <a:lstStyle>
            <a:lvl1pP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Datum</a:t>
            </a:r>
          </a:p>
        </p:txBody>
      </p:sp>
      <p:pic>
        <p:nvPicPr>
          <p:cNvPr id="107521" name="Picture 1"/>
          <p:cNvPicPr>
            <a:picLocks noChangeAspect="1" noChangeArrowheads="1"/>
          </p:cNvPicPr>
          <p:nvPr userDrawn="1"/>
        </p:nvPicPr>
        <p:blipFill>
          <a:blip r:embed="rId2" cstate="print"/>
          <a:srcRect/>
          <a:stretch>
            <a:fillRect/>
          </a:stretch>
        </p:blipFill>
        <p:spPr bwMode="auto">
          <a:xfrm>
            <a:off x="7432894" y="5492199"/>
            <a:ext cx="1246361" cy="876348"/>
          </a:xfrm>
          <a:prstGeom prst="rect">
            <a:avLst/>
          </a:prstGeom>
          <a:noFill/>
          <a:ln w="9525">
            <a:noFill/>
            <a:miter lim="800000"/>
            <a:headEnd/>
            <a:tailEnd/>
          </a:ln>
        </p:spPr>
      </p:pic>
    </p:spTree>
    <p:extLst>
      <p:ext uri="{BB962C8B-B14F-4D97-AF65-F5344CB8AC3E}">
        <p14:creationId xmlns:p14="http://schemas.microsoft.com/office/powerpoint/2010/main" val="2751006412"/>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Zwei Spalten Weisser Hintergrun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651375" y="1258888"/>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0" name="Inhaltsplatzhalter 3"/>
          <p:cNvSpPr>
            <a:spLocks noGrp="1"/>
          </p:cNvSpPr>
          <p:nvPr>
            <p:ph sz="half" idx="13"/>
          </p:nvPr>
        </p:nvSpPr>
        <p:spPr>
          <a:xfrm>
            <a:off x="358775" y="1258888"/>
            <a:ext cx="4141788" cy="4865687"/>
          </a:xfrm>
          <a:solidFill>
            <a:schemeClr val="bg1"/>
          </a:solidFill>
        </p:spPr>
        <p:txBody>
          <a:bodyPr lIns="180000" tIns="108000" rIns="180000" bIns="108000"/>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5" name="Rectangle 96"/>
          <p:cNvSpPr>
            <a:spLocks noGrp="1" noChangeArrowheads="1"/>
          </p:cNvSpPr>
          <p:nvPr>
            <p:ph type="dt" sz="half" idx="14"/>
          </p:nvPr>
        </p:nvSpPr>
        <p:spPr>
          <a:xfrm>
            <a:off x="7893050" y="6451600"/>
            <a:ext cx="900113" cy="179388"/>
          </a:xfrm>
          <a:prstGeom prst="rect">
            <a:avLst/>
          </a:prstGeom>
          <a:ln/>
        </p:spPr>
        <p:txBody>
          <a:bodyPr/>
          <a:lstStyle>
            <a:lvl1pPr>
              <a:defRPr/>
            </a:lvl1pPr>
          </a:lstStyle>
          <a:p>
            <a:pPr fontAlgn="auto">
              <a:spcBef>
                <a:spcPts val="0"/>
              </a:spcBef>
              <a:spcAft>
                <a:spcPts val="0"/>
              </a:spcAft>
              <a:defRPr/>
            </a:pPr>
            <a:r>
              <a:rPr lang="de-DE" sz="1800" smtClean="0">
                <a:solidFill>
                  <a:srgbClr val="003366"/>
                </a:solidFill>
                <a:latin typeface="BISansCond"/>
              </a:rPr>
              <a:t>7 November 2013</a:t>
            </a:r>
            <a:endParaRPr lang="de-DE" sz="1800">
              <a:solidFill>
                <a:srgbClr val="003366"/>
              </a:solidFill>
              <a:latin typeface="BISansCond"/>
            </a:endParaRPr>
          </a:p>
        </p:txBody>
      </p:sp>
      <p:sp>
        <p:nvSpPr>
          <p:cNvPr id="6" name="Rectangle 97"/>
          <p:cNvSpPr>
            <a:spLocks noGrp="1" noChangeArrowheads="1"/>
          </p:cNvSpPr>
          <p:nvPr>
            <p:ph type="ftr" sz="quarter" idx="15"/>
          </p:nvPr>
        </p:nvSpPr>
        <p:spPr>
          <a:ln/>
        </p:spPr>
        <p:txBody>
          <a:bodyPr/>
          <a:lstStyle>
            <a:lvl1pPr>
              <a:defRPr/>
            </a:lvl1pPr>
          </a:lstStyle>
          <a:p>
            <a:pPr>
              <a:defRPr/>
            </a:pPr>
            <a:r>
              <a:rPr lang="en-US" b="1" smtClean="0"/>
              <a:t>AIPPI - French &amp; German Groups - Aero-Club de France</a:t>
            </a:r>
            <a:endParaRPr lang="de-DE" dirty="0"/>
          </a:p>
        </p:txBody>
      </p:sp>
      <p:sp>
        <p:nvSpPr>
          <p:cNvPr id="7" name="Rectangle 14"/>
          <p:cNvSpPr>
            <a:spLocks noGrp="1" noChangeArrowheads="1"/>
          </p:cNvSpPr>
          <p:nvPr>
            <p:ph type="sldNum" sz="quarter" idx="16"/>
          </p:nvPr>
        </p:nvSpPr>
        <p:spPr>
          <a:ln/>
        </p:spPr>
        <p:txBody>
          <a:bodyPr/>
          <a:lstStyle>
            <a:lvl1pPr>
              <a:defRPr/>
            </a:lvl1pPr>
          </a:lstStyle>
          <a:p>
            <a:pPr>
              <a:defRPr/>
            </a:pPr>
            <a:fld id="{0424E641-7421-4299-9391-16DE5A8E8E8A}" type="slidenum">
              <a:rPr lang="de-DE"/>
              <a:pPr>
                <a:defRPr/>
              </a:pPr>
              <a:t>‹N°›</a:t>
            </a:fld>
            <a:endParaRPr lang="de-DE"/>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58775" y="107950"/>
            <a:ext cx="6748463" cy="881063"/>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58775" y="1258888"/>
            <a:ext cx="4140200" cy="48656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51375" y="1258888"/>
            <a:ext cx="4141788" cy="23558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51375" y="3767138"/>
            <a:ext cx="4141788" cy="235743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7678738" y="6451600"/>
            <a:ext cx="1114425" cy="179388"/>
          </a:xfrm>
          <a:prstGeom prst="rect">
            <a:avLst/>
          </a:prstGeom>
        </p:spPr>
        <p:txBody>
          <a:bodyPr/>
          <a:lstStyle>
            <a:lvl1pPr fontAlgn="auto">
              <a:spcBef>
                <a:spcPts val="0"/>
              </a:spcBef>
              <a:spcAft>
                <a:spcPts val="0"/>
              </a:spcAft>
              <a:defRPr/>
            </a:lvl1pPr>
          </a:lstStyle>
          <a:p>
            <a:pPr>
              <a:defRPr/>
            </a:pPr>
            <a:r>
              <a:rPr lang="de-DE" smtClean="0"/>
              <a:t>7 November 2013</a:t>
            </a:r>
            <a:endParaRPr lang="en-GB"/>
          </a:p>
        </p:txBody>
      </p:sp>
      <p:sp>
        <p:nvSpPr>
          <p:cNvPr id="7" name="Fußzeilenplatzhalter 6"/>
          <p:cNvSpPr>
            <a:spLocks noGrp="1"/>
          </p:cNvSpPr>
          <p:nvPr>
            <p:ph type="ftr" sz="quarter" idx="11"/>
          </p:nvPr>
        </p:nvSpPr>
        <p:spPr/>
        <p:txBody>
          <a:bodyPr/>
          <a:lstStyle>
            <a:lvl1pPr>
              <a:defRPr/>
            </a:lvl1pPr>
          </a:lstStyle>
          <a:p>
            <a:pPr>
              <a:defRPr/>
            </a:pPr>
            <a:r>
              <a:rPr lang="en-US" smtClean="0"/>
              <a:t>AIPPI - French &amp; German Groups - Aero-Club de France</a:t>
            </a:r>
            <a:endParaRPr lang="en-GB"/>
          </a:p>
        </p:txBody>
      </p:sp>
      <p:sp>
        <p:nvSpPr>
          <p:cNvPr id="8" name="Foliennummernplatzhalter 7"/>
          <p:cNvSpPr>
            <a:spLocks noGrp="1"/>
          </p:cNvSpPr>
          <p:nvPr>
            <p:ph type="sldNum" sz="quarter" idx="12"/>
          </p:nvPr>
        </p:nvSpPr>
        <p:spPr/>
        <p:txBody>
          <a:bodyPr/>
          <a:lstStyle>
            <a:lvl1pPr eaLnBrk="1" fontAlgn="auto" hangingPunct="1">
              <a:spcBef>
                <a:spcPts val="0"/>
              </a:spcBef>
              <a:spcAft>
                <a:spcPts val="0"/>
              </a:spcAft>
              <a:defRPr/>
            </a:lvl1pPr>
          </a:lstStyle>
          <a:p>
            <a:pPr>
              <a:defRPr/>
            </a:pPr>
            <a:fld id="{6438AA41-A75F-46FB-A7EF-B381F0EF3DC6}" type="slidenum">
              <a:rPr lang="en-GB"/>
              <a:pPr>
                <a:defRPr/>
              </a:pPr>
              <a:t>‹N°›</a:t>
            </a:fld>
            <a:endParaRPr lang="en-GB" dirty="0"/>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1870" y="0"/>
            <a:ext cx="8403732" cy="1109526"/>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11869" y="1462631"/>
            <a:ext cx="4127354" cy="44802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94728" y="1462630"/>
            <a:ext cx="4127354" cy="2162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94728" y="3780485"/>
            <a:ext cx="4127354" cy="2162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p:txBody>
          <a:bodyPr/>
          <a:lstStyle>
            <a:lvl1pPr>
              <a:defRPr/>
            </a:lvl1pPr>
          </a:lstStyle>
          <a:p>
            <a:pPr>
              <a:defRPr/>
            </a:pPr>
            <a:r>
              <a:rPr lang="en-US" smtClean="0"/>
              <a:t>AIPPI - French &amp; German Groups - Aero-Club de France</a:t>
            </a:r>
            <a:endParaRPr lang="en-US"/>
          </a:p>
        </p:txBody>
      </p:sp>
      <p:sp>
        <p:nvSpPr>
          <p:cNvPr id="7" name="Rectangle 5"/>
          <p:cNvSpPr>
            <a:spLocks noGrp="1" noChangeArrowheads="1"/>
          </p:cNvSpPr>
          <p:nvPr>
            <p:ph type="sldNum" sz="quarter" idx="11"/>
          </p:nvPr>
        </p:nvSpPr>
        <p:spPr/>
        <p:txBody>
          <a:bodyPr/>
          <a:lstStyle>
            <a:lvl1pPr>
              <a:defRPr/>
            </a:lvl1pPr>
          </a:lstStyle>
          <a:p>
            <a:pPr>
              <a:defRPr/>
            </a:pPr>
            <a:fld id="{88671F29-BD79-494A-9519-EC63B10D979A}" type="slidenum">
              <a:rPr lang="en-US"/>
              <a:pPr>
                <a:defRPr/>
              </a:pPr>
              <a:t>‹N°›</a:t>
            </a:fld>
            <a:endParaRPr lang="en-US" dirty="0"/>
          </a:p>
        </p:txBody>
      </p:sp>
      <p:sp>
        <p:nvSpPr>
          <p:cNvPr id="8" name="Rectangle 6"/>
          <p:cNvSpPr>
            <a:spLocks noGrp="1" noChangeArrowheads="1"/>
          </p:cNvSpPr>
          <p:nvPr>
            <p:ph type="dt" sz="half" idx="12"/>
          </p:nvPr>
        </p:nvSpPr>
        <p:spPr>
          <a:xfrm>
            <a:off x="7678738" y="6451600"/>
            <a:ext cx="1114425" cy="179388"/>
          </a:xfrm>
          <a:prstGeom prst="rect">
            <a:avLst/>
          </a:prstGeom>
        </p:spPr>
        <p:txBody>
          <a:bodyPr/>
          <a:lstStyle>
            <a:lvl1pPr>
              <a:defRPr/>
            </a:lvl1pPr>
          </a:lstStyle>
          <a:p>
            <a:pPr>
              <a:defRPr/>
            </a:pPr>
            <a:r>
              <a:rPr lang="de-DE" smtClean="0"/>
              <a:t>7 November 2013</a:t>
            </a:r>
            <a:endParaRPr lang="en-US" dirty="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Zwei Spalten">
    <p:spTree>
      <p:nvGrpSpPr>
        <p:cNvPr id="1" name=""/>
        <p:cNvGrpSpPr/>
        <p:nvPr/>
      </p:nvGrpSpPr>
      <p:grpSpPr>
        <a:xfrm>
          <a:off x="0" y="0"/>
          <a:ext cx="0" cy="0"/>
          <a:chOff x="0" y="0"/>
          <a:chExt cx="0" cy="0"/>
        </a:xfrm>
      </p:grpSpPr>
      <p:sp>
        <p:nvSpPr>
          <p:cNvPr id="2" name="Titel 1"/>
          <p:cNvSpPr>
            <a:spLocks noGrp="1"/>
          </p:cNvSpPr>
          <p:nvPr>
            <p:ph type="title"/>
          </p:nvPr>
        </p:nvSpPr>
        <p:spPr>
          <a:xfrm>
            <a:off x="358775" y="107950"/>
            <a:ext cx="6780213" cy="676275"/>
          </a:xfrm>
          <a:prstGeom prst="rect">
            <a:avLst/>
          </a:prstGeom>
        </p:spPr>
        <p:txBody>
          <a:bodyPr/>
          <a:lstStyle/>
          <a:p>
            <a:r>
              <a:rPr lang="de-DE" noProof="0" smtClean="0"/>
              <a:t>Titelmasterformat durch Klicken bearbeiten</a:t>
            </a:r>
            <a:endParaRPr lang="en-US" noProof="0"/>
          </a:p>
        </p:txBody>
      </p:sp>
      <p:sp>
        <p:nvSpPr>
          <p:cNvPr id="4" name="Inhaltsplatzhalter 3"/>
          <p:cNvSpPr>
            <a:spLocks noGrp="1"/>
          </p:cNvSpPr>
          <p:nvPr>
            <p:ph sz="half" idx="2"/>
          </p:nvPr>
        </p:nvSpPr>
        <p:spPr>
          <a:xfrm>
            <a:off x="4651375" y="1258888"/>
            <a:ext cx="4141788" cy="4865687"/>
          </a:xfrm>
          <a:noFill/>
        </p:spPr>
        <p:txBody>
          <a:bodyPr/>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dirty="0"/>
          </a:p>
        </p:txBody>
      </p:sp>
      <p:sp>
        <p:nvSpPr>
          <p:cNvPr id="10" name="Inhaltsplatzhalter 3"/>
          <p:cNvSpPr>
            <a:spLocks noGrp="1"/>
          </p:cNvSpPr>
          <p:nvPr>
            <p:ph sz="half" idx="13"/>
          </p:nvPr>
        </p:nvSpPr>
        <p:spPr>
          <a:xfrm>
            <a:off x="358775" y="1258888"/>
            <a:ext cx="4141788" cy="4865687"/>
          </a:xfrm>
          <a:noFill/>
        </p:spPr>
        <p:txBody>
          <a:bodyPr/>
          <a:lstStyle>
            <a:lvl1pPr marL="0" indent="0">
              <a:spcBef>
                <a:spcPts val="1200"/>
              </a:spcBef>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5" name="Rectangle 96"/>
          <p:cNvSpPr>
            <a:spLocks noGrp="1" noChangeArrowheads="1"/>
          </p:cNvSpPr>
          <p:nvPr>
            <p:ph type="dt" sz="half" idx="14"/>
          </p:nvPr>
        </p:nvSpPr>
        <p:spPr>
          <a:xfrm>
            <a:off x="7893050" y="6451600"/>
            <a:ext cx="900113" cy="179388"/>
          </a:xfrm>
          <a:prstGeom prst="rect">
            <a:avLst/>
          </a:prstGeom>
          <a:ln/>
        </p:spPr>
        <p:txBody>
          <a:bodyPr/>
          <a:lstStyle>
            <a:lvl1pPr>
              <a:defRPr/>
            </a:lvl1pPr>
          </a:lstStyle>
          <a:p>
            <a:pPr fontAlgn="auto">
              <a:spcBef>
                <a:spcPts val="0"/>
              </a:spcBef>
              <a:spcAft>
                <a:spcPts val="0"/>
              </a:spcAft>
              <a:defRPr/>
            </a:pPr>
            <a:r>
              <a:rPr lang="de-DE" sz="1800" smtClean="0">
                <a:solidFill>
                  <a:srgbClr val="003366"/>
                </a:solidFill>
                <a:latin typeface="BISansCond"/>
              </a:rPr>
              <a:t>7 November 2013</a:t>
            </a:r>
            <a:endParaRPr lang="de-DE" sz="1800">
              <a:solidFill>
                <a:srgbClr val="003366"/>
              </a:solidFill>
              <a:latin typeface="BISansCond"/>
            </a:endParaRPr>
          </a:p>
        </p:txBody>
      </p:sp>
      <p:sp>
        <p:nvSpPr>
          <p:cNvPr id="6" name="Rectangle 97"/>
          <p:cNvSpPr>
            <a:spLocks noGrp="1" noChangeArrowheads="1"/>
          </p:cNvSpPr>
          <p:nvPr>
            <p:ph type="ftr" sz="quarter" idx="15"/>
          </p:nvPr>
        </p:nvSpPr>
        <p:spPr>
          <a:ln/>
        </p:spPr>
        <p:txBody>
          <a:bodyPr/>
          <a:lstStyle>
            <a:lvl1pPr>
              <a:defRPr/>
            </a:lvl1pPr>
          </a:lstStyle>
          <a:p>
            <a:pPr>
              <a:defRPr/>
            </a:pPr>
            <a:r>
              <a:rPr lang="en-US" smtClean="0"/>
              <a:t>AIPPI - French &amp; German Groups - Aero-Club de France</a:t>
            </a:r>
            <a:endParaRPr lang="de-DE"/>
          </a:p>
        </p:txBody>
      </p:sp>
      <p:sp>
        <p:nvSpPr>
          <p:cNvPr id="7" name="Rectangle 14"/>
          <p:cNvSpPr>
            <a:spLocks noGrp="1" noChangeArrowheads="1"/>
          </p:cNvSpPr>
          <p:nvPr>
            <p:ph type="sldNum" sz="quarter" idx="16"/>
          </p:nvPr>
        </p:nvSpPr>
        <p:spPr>
          <a:ln/>
        </p:spPr>
        <p:txBody>
          <a:bodyPr/>
          <a:lstStyle>
            <a:lvl1pPr>
              <a:defRPr/>
            </a:lvl1pPr>
          </a:lstStyle>
          <a:p>
            <a:pPr>
              <a:defRPr/>
            </a:pPr>
            <a:fld id="{FAF7962C-36A3-4A08-9E1B-94D58F8F0727}" type="slidenum">
              <a:rPr lang="de-DE"/>
              <a:pPr>
                <a:defRPr/>
              </a:pPr>
              <a:t>‹N°›</a:t>
            </a:fld>
            <a:endParaRPr lang="de-DE"/>
          </a:p>
        </p:txBody>
      </p:sp>
    </p:spTree>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no picture">
    <p:spTree>
      <p:nvGrpSpPr>
        <p:cNvPr id="1" name=""/>
        <p:cNvGrpSpPr/>
        <p:nvPr/>
      </p:nvGrpSpPr>
      <p:grpSpPr>
        <a:xfrm>
          <a:off x="0" y="0"/>
          <a:ext cx="0" cy="0"/>
          <a:chOff x="0" y="0"/>
          <a:chExt cx="0" cy="0"/>
        </a:xfrm>
      </p:grpSpPr>
      <p:pic>
        <p:nvPicPr>
          <p:cNvPr id="3" name="Bild 2" descr="BI CMB_Powerpoint_Vorlage190412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13" descr="jub_neg_green_300ppi_en"/>
          <p:cNvPicPr>
            <a:picLocks noChangeAspect="1" noChangeArrowheads="1"/>
          </p:cNvPicPr>
          <p:nvPr/>
        </p:nvPicPr>
        <p:blipFill rotWithShape="1">
          <a:blip r:embed="rId3" cstate="print"/>
          <a:srcRect l="26841" t="19166" b="20677"/>
          <a:stretch/>
        </p:blipFill>
        <p:spPr bwMode="auto">
          <a:xfrm>
            <a:off x="7283720" y="5851146"/>
            <a:ext cx="1493568" cy="531923"/>
          </a:xfrm>
          <a:prstGeom prst="rect">
            <a:avLst/>
          </a:prstGeom>
          <a:noFill/>
          <a:ln w="9525">
            <a:noFill/>
            <a:miter lim="800000"/>
            <a:headEnd/>
            <a:tailEnd/>
          </a:ln>
        </p:spPr>
      </p:pic>
      <p:sp>
        <p:nvSpPr>
          <p:cNvPr id="125956" name="Rectangle 4"/>
          <p:cNvSpPr>
            <a:spLocks noGrp="1" noChangeArrowheads="1"/>
          </p:cNvSpPr>
          <p:nvPr>
            <p:ph type="subTitle" idx="1"/>
          </p:nvPr>
        </p:nvSpPr>
        <p:spPr>
          <a:xfrm>
            <a:off x="2698750" y="2878138"/>
            <a:ext cx="6116638" cy="304800"/>
          </a:xfrm>
          <a:prstGeom prst="rect">
            <a:avLst/>
          </a:prstGeom>
        </p:spPr>
        <p:txBody>
          <a:bodyPr>
            <a:spAutoFit/>
          </a:bodyPr>
          <a:lstStyle>
            <a:lvl1pPr marL="0" indent="0">
              <a:buNone/>
              <a:defRPr>
                <a:solidFill>
                  <a:schemeClr val="tx2"/>
                </a:solidFill>
                <a:sym typeface="Symbol" pitchFamily="18" charset="2"/>
              </a:defRPr>
            </a:lvl1pPr>
          </a:lstStyle>
          <a:p>
            <a:r>
              <a:rPr lang="en-US" smtClean="0"/>
              <a:t>Click to edit Master subtitle style</a:t>
            </a:r>
            <a:endParaRPr lang="en-US" noProof="0" dirty="0">
              <a:sym typeface="Symbol" pitchFamily="18" charset="2"/>
            </a:endParaRPr>
          </a:p>
        </p:txBody>
      </p:sp>
      <p:sp>
        <p:nvSpPr>
          <p:cNvPr id="125957" name="Rectangle 5"/>
          <p:cNvSpPr>
            <a:spLocks noGrp="1" noChangeArrowheads="1"/>
          </p:cNvSpPr>
          <p:nvPr>
            <p:ph type="ctrTitle"/>
          </p:nvPr>
        </p:nvSpPr>
        <p:spPr>
          <a:xfrm>
            <a:off x="2698750" y="2270125"/>
            <a:ext cx="6118225" cy="427038"/>
          </a:xfrm>
          <a:prstGeom prst="rect">
            <a:avLst/>
          </a:prstGeom>
          <a:noFill/>
        </p:spPr>
        <p:txBody>
          <a:bodyPr anchor="b">
            <a:spAutoFit/>
          </a:bodyPr>
          <a:lstStyle>
            <a:lvl1pPr>
              <a:defRPr sz="2800">
                <a:solidFill>
                  <a:schemeClr val="tx2"/>
                </a:solidFill>
              </a:defRPr>
            </a:lvl1pPr>
          </a:lstStyle>
          <a:p>
            <a:r>
              <a:rPr lang="en-US" smtClean="0"/>
              <a:t>Click to edit Master title style</a:t>
            </a:r>
            <a:endParaRPr lang="en-US" noProof="0" dirty="0"/>
          </a:p>
        </p:txBody>
      </p:sp>
      <p:sp>
        <p:nvSpPr>
          <p:cNvPr id="8" name="Textplatzhalter 7"/>
          <p:cNvSpPr>
            <a:spLocks noGrp="1"/>
          </p:cNvSpPr>
          <p:nvPr>
            <p:ph type="body" sz="quarter" idx="11" hasCustomPrompt="1"/>
          </p:nvPr>
        </p:nvSpPr>
        <p:spPr>
          <a:xfrm>
            <a:off x="363538" y="1362075"/>
            <a:ext cx="1893887" cy="249238"/>
          </a:xfrm>
          <a:prstGeom prst="rect">
            <a:avLst/>
          </a:prstGeom>
        </p:spPr>
        <p:txBody>
          <a:bodyPr/>
          <a:lstStyle>
            <a:lvl1pP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Date</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3" name="Bild 2" descr="BI CMB_Powerpoint_Vorlage190412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13" descr="jub_neg_green_300ppi_en"/>
          <p:cNvPicPr>
            <a:picLocks noChangeAspect="1" noChangeArrowheads="1"/>
          </p:cNvPicPr>
          <p:nvPr/>
        </p:nvPicPr>
        <p:blipFill rotWithShape="1">
          <a:blip r:embed="rId3" cstate="print"/>
          <a:srcRect l="26841" t="19166" b="20677"/>
          <a:stretch/>
        </p:blipFill>
        <p:spPr bwMode="auto">
          <a:xfrm>
            <a:off x="7283720" y="5851146"/>
            <a:ext cx="1493568" cy="531923"/>
          </a:xfrm>
          <a:prstGeom prst="rect">
            <a:avLst/>
          </a:prstGeom>
          <a:noFill/>
          <a:ln w="9525">
            <a:noFill/>
            <a:miter lim="800000"/>
            <a:headEnd/>
            <a:tailEnd/>
          </a:ln>
        </p:spPr>
      </p:pic>
      <p:sp>
        <p:nvSpPr>
          <p:cNvPr id="125956" name="Rectangle 4"/>
          <p:cNvSpPr>
            <a:spLocks noGrp="1" noChangeArrowheads="1"/>
          </p:cNvSpPr>
          <p:nvPr>
            <p:ph type="subTitle" idx="1"/>
          </p:nvPr>
        </p:nvSpPr>
        <p:spPr>
          <a:xfrm>
            <a:off x="3554232" y="2878138"/>
            <a:ext cx="5261155" cy="304800"/>
          </a:xfrm>
          <a:prstGeom prst="rect">
            <a:avLst/>
          </a:prstGeom>
        </p:spPr>
        <p:txBody>
          <a:bodyPr wrap="square">
            <a:spAutoFit/>
          </a:bodyPr>
          <a:lstStyle>
            <a:lvl1pPr marL="0" indent="0">
              <a:buNone/>
              <a:defRPr>
                <a:solidFill>
                  <a:schemeClr val="tx2"/>
                </a:solidFill>
                <a:sym typeface="Symbol" pitchFamily="18" charset="2"/>
              </a:defRPr>
            </a:lvl1pPr>
          </a:lstStyle>
          <a:p>
            <a:r>
              <a:rPr lang="en-US" smtClean="0"/>
              <a:t>Click to edit Master subtitle style</a:t>
            </a:r>
            <a:endParaRPr lang="en-US" noProof="0" dirty="0">
              <a:sym typeface="Symbol" pitchFamily="18" charset="2"/>
            </a:endParaRPr>
          </a:p>
        </p:txBody>
      </p:sp>
      <p:sp>
        <p:nvSpPr>
          <p:cNvPr id="125957" name="Rectangle 5"/>
          <p:cNvSpPr>
            <a:spLocks noGrp="1" noChangeArrowheads="1"/>
          </p:cNvSpPr>
          <p:nvPr>
            <p:ph type="ctrTitle"/>
          </p:nvPr>
        </p:nvSpPr>
        <p:spPr>
          <a:xfrm>
            <a:off x="3554455" y="2270125"/>
            <a:ext cx="5262520" cy="427038"/>
          </a:xfrm>
          <a:prstGeom prst="rect">
            <a:avLst/>
          </a:prstGeom>
          <a:noFill/>
        </p:spPr>
        <p:txBody>
          <a:bodyPr wrap="square" anchor="b">
            <a:spAutoFit/>
          </a:bodyPr>
          <a:lstStyle>
            <a:lvl1pPr>
              <a:defRPr sz="2800">
                <a:solidFill>
                  <a:schemeClr val="tx2"/>
                </a:solidFill>
              </a:defRPr>
            </a:lvl1pPr>
          </a:lstStyle>
          <a:p>
            <a:r>
              <a:rPr lang="en-US" smtClean="0"/>
              <a:t>Click to edit Master title style</a:t>
            </a:r>
            <a:endParaRPr lang="en-US" noProof="0" dirty="0"/>
          </a:p>
        </p:txBody>
      </p:sp>
      <p:sp>
        <p:nvSpPr>
          <p:cNvPr id="8" name="Textplatzhalter 7"/>
          <p:cNvSpPr>
            <a:spLocks noGrp="1"/>
          </p:cNvSpPr>
          <p:nvPr>
            <p:ph type="body" sz="quarter" idx="11" hasCustomPrompt="1"/>
          </p:nvPr>
        </p:nvSpPr>
        <p:spPr>
          <a:xfrm>
            <a:off x="363538" y="1362075"/>
            <a:ext cx="1893887" cy="249238"/>
          </a:xfrm>
          <a:prstGeom prst="rect">
            <a:avLst/>
          </a:prstGeom>
        </p:spPr>
        <p:txBody>
          <a:bodyPr/>
          <a:lstStyle>
            <a:lvl1pPr>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Date</a:t>
            </a:r>
          </a:p>
        </p:txBody>
      </p:sp>
      <p:pic>
        <p:nvPicPr>
          <p:cNvPr id="7" name="Bild 1" descr="BI CMB_Powerpoint_Vorlage190412_22.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1623529"/>
            <a:ext cx="3348637" cy="2376971"/>
          </a:xfrm>
          <a:prstGeom prst="rect">
            <a:avLst/>
          </a:prstGeom>
        </p:spPr>
      </p:pic>
    </p:spTree>
    <p:extLst>
      <p:ext uri="{BB962C8B-B14F-4D97-AF65-F5344CB8AC3E}">
        <p14:creationId xmlns:p14="http://schemas.microsoft.com/office/powerpoint/2010/main" val="196841684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4" name="Foliennummernplatzhalter 3"/>
          <p:cNvSpPr>
            <a:spLocks noGrp="1"/>
          </p:cNvSpPr>
          <p:nvPr>
            <p:ph type="sldNum" sz="quarter" idx="11"/>
          </p:nvPr>
        </p:nvSpPr>
        <p:spPr/>
        <p:txBody>
          <a:bodyPr/>
          <a:lstStyle>
            <a:lvl1pPr>
              <a:defRPr>
                <a:solidFill>
                  <a:schemeClr val="tx2"/>
                </a:solidFill>
              </a:defRPr>
            </a:lvl1pPr>
          </a:lstStyle>
          <a:p>
            <a:pPr>
              <a:defRPr/>
            </a:pPr>
            <a:fld id="{F3FB4706-D9C5-463C-B862-1123517D6FB5}" type="slidenum">
              <a:rPr lang="en-US" smtClean="0">
                <a:solidFill>
                  <a:srgbClr val="003366"/>
                </a:solidFill>
              </a:rPr>
              <a:pPr>
                <a:defRPr/>
              </a:pPr>
              <a:t>‹N°›</a:t>
            </a:fld>
            <a:endParaRPr lang="en-US">
              <a:solidFill>
                <a:srgbClr val="003366"/>
              </a:solidFill>
            </a:endParaRPr>
          </a:p>
        </p:txBody>
      </p:sp>
      <p:sp>
        <p:nvSpPr>
          <p:cNvPr id="6" name="Inhaltsplatzhalter 5"/>
          <p:cNvSpPr>
            <a:spLocks noGrp="1"/>
          </p:cNvSpPr>
          <p:nvPr>
            <p:ph sz="quarter" idx="12"/>
          </p:nvPr>
        </p:nvSpPr>
        <p:spPr>
          <a:xfrm>
            <a:off x="363538" y="1592263"/>
            <a:ext cx="8413750" cy="4830762"/>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Fußzeilenplatzhalter 3"/>
          <p:cNvSpPr>
            <a:spLocks noGrp="1"/>
          </p:cNvSpPr>
          <p:nvPr>
            <p:ph type="ftr" sz="quarter" idx="3"/>
          </p:nvPr>
        </p:nvSpPr>
        <p:spPr>
          <a:xfrm>
            <a:off x="360000" y="6629500"/>
            <a:ext cx="2895600"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a:defRPr lang="de-DE" sz="1000">
                <a:solidFill>
                  <a:schemeClr val="tx2"/>
                </a:solidFill>
                <a:cs typeface="+mn-cs"/>
              </a:defRPr>
            </a:lvl1pPr>
          </a:lstStyle>
          <a:p>
            <a:pPr eaLnBrk="0" hangingPunct="0"/>
            <a:r>
              <a:rPr lang="en-US" smtClean="0">
                <a:solidFill>
                  <a:srgbClr val="003366"/>
                </a:solidFill>
              </a:rPr>
              <a:t>AIPPI - French &amp; German Groups - Aero-Club de France</a:t>
            </a:r>
            <a:endParaRPr lang="en-US">
              <a:solidFill>
                <a:srgbClr val="003366"/>
              </a:solidFill>
            </a:endParaRPr>
          </a:p>
        </p:txBody>
      </p:sp>
    </p:spTree>
    <p:extLst>
      <p:ext uri="{BB962C8B-B14F-4D97-AF65-F5344CB8AC3E}">
        <p14:creationId xmlns:p14="http://schemas.microsoft.com/office/powerpoint/2010/main" val="214765393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smtClean="0"/>
              <a:t>Click to edit Master title style</a:t>
            </a:r>
            <a:endParaRPr lang="en-US" noProof="0"/>
          </a:p>
        </p:txBody>
      </p:sp>
      <p:sp>
        <p:nvSpPr>
          <p:cNvPr id="4" name="Foliennummernplatzhalter 3"/>
          <p:cNvSpPr>
            <a:spLocks noGrp="1"/>
          </p:cNvSpPr>
          <p:nvPr>
            <p:ph type="sldNum" sz="quarter" idx="11"/>
          </p:nvPr>
        </p:nvSpPr>
        <p:spPr/>
        <p:txBody>
          <a:bodyPr/>
          <a:lstStyle>
            <a:lvl1pPr>
              <a:defRPr>
                <a:solidFill>
                  <a:schemeClr val="tx2"/>
                </a:solidFill>
              </a:defRPr>
            </a:lvl1pPr>
          </a:lstStyle>
          <a:p>
            <a:pPr>
              <a:defRPr/>
            </a:pPr>
            <a:fld id="{F3FB4706-D9C5-463C-B862-1123517D6FB5}" type="slidenum">
              <a:rPr lang="en-US" smtClean="0">
                <a:solidFill>
                  <a:srgbClr val="003366"/>
                </a:solidFill>
              </a:rPr>
              <a:pPr>
                <a:defRPr/>
              </a:pPr>
              <a:t>‹N°›</a:t>
            </a:fld>
            <a:endParaRPr lang="en-US">
              <a:solidFill>
                <a:srgbClr val="003366"/>
              </a:solidFill>
            </a:endParaRPr>
          </a:p>
        </p:txBody>
      </p:sp>
      <p:sp>
        <p:nvSpPr>
          <p:cNvPr id="5" name="Fußzeilenplatzhalter 3"/>
          <p:cNvSpPr>
            <a:spLocks noGrp="1"/>
          </p:cNvSpPr>
          <p:nvPr>
            <p:ph type="ftr" sz="quarter" idx="3"/>
          </p:nvPr>
        </p:nvSpPr>
        <p:spPr>
          <a:xfrm>
            <a:off x="360000" y="6629500"/>
            <a:ext cx="2895600"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a:defRPr lang="de-DE" sz="1000">
                <a:solidFill>
                  <a:schemeClr val="tx2"/>
                </a:solidFill>
                <a:cs typeface="+mn-cs"/>
              </a:defRPr>
            </a:lvl1pPr>
          </a:lstStyle>
          <a:p>
            <a:pPr eaLnBrk="0" hangingPunct="0"/>
            <a:r>
              <a:rPr lang="en-US" smtClean="0">
                <a:solidFill>
                  <a:srgbClr val="003366"/>
                </a:solidFill>
              </a:rPr>
              <a:t>AIPPI - French &amp; German Groups - Aero-Club de France</a:t>
            </a:r>
            <a:endParaRPr lang="en-US">
              <a:solidFill>
                <a:srgbClr val="003366"/>
              </a:solidFill>
            </a:endParaRPr>
          </a:p>
        </p:txBody>
      </p:sp>
    </p:spTree>
    <p:extLst>
      <p:ext uri="{BB962C8B-B14F-4D97-AF65-F5344CB8AC3E}">
        <p14:creationId xmlns:p14="http://schemas.microsoft.com/office/powerpoint/2010/main" val="26743748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Bild 7" descr="BI CMB_Powerpoint_Vorlage190412_2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84419"/>
          <a:stretch/>
        </p:blipFill>
        <p:spPr>
          <a:xfrm>
            <a:off x="0" y="1"/>
            <a:ext cx="9144000" cy="996332"/>
          </a:xfrm>
          <a:prstGeom prst="rect">
            <a:avLst/>
          </a:prstGeom>
        </p:spPr>
      </p:pic>
      <p:sp>
        <p:nvSpPr>
          <p:cNvPr id="2" name="Title 1"/>
          <p:cNvSpPr>
            <a:spLocks noGrp="1"/>
          </p:cNvSpPr>
          <p:nvPr>
            <p:ph type="title"/>
          </p:nvPr>
        </p:nvSpPr>
        <p:spPr>
          <a:xfrm>
            <a:off x="358775" y="107950"/>
            <a:ext cx="6748463" cy="881063"/>
          </a:xfrm>
          <a:prstGeom prst="rect">
            <a:avLst/>
          </a:prstGeom>
          <a:noFill/>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tabLst>
                <a:tab pos="901700" algn="l"/>
                <a:tab pos="1789113" algn="l"/>
                <a:tab pos="2690813" algn="l"/>
                <a:tab pos="3590925" algn="l"/>
                <a:tab pos="4479925" algn="l"/>
                <a:tab pos="5380038" algn="l"/>
                <a:tab pos="6281738" algn="l"/>
                <a:tab pos="7169150" algn="l"/>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de-DE" smtClean="0"/>
              <a:t>7 November 2013</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b="1" smtClean="0"/>
              <a:t>AIPPI - French &amp; German Groups - Aero-Club de France</a:t>
            </a:r>
            <a:endParaRPr lang="en-US" dirty="0"/>
          </a:p>
        </p:txBody>
      </p:sp>
      <p:sp>
        <p:nvSpPr>
          <p:cNvPr id="6" name="Rectangle 14"/>
          <p:cNvSpPr>
            <a:spLocks noGrp="1" noChangeArrowheads="1"/>
          </p:cNvSpPr>
          <p:nvPr>
            <p:ph type="sldNum" sz="quarter" idx="12"/>
          </p:nvPr>
        </p:nvSpPr>
        <p:spPr>
          <a:ln/>
        </p:spPr>
        <p:txBody>
          <a:bodyPr/>
          <a:lstStyle>
            <a:lvl1pPr>
              <a:defRPr/>
            </a:lvl1pPr>
          </a:lstStyle>
          <a:p>
            <a:pPr>
              <a:defRPr/>
            </a:pPr>
            <a:fld id="{04B34AB7-2F17-4BAD-8DFC-2EA5652D1217}" type="slidenum">
              <a:rPr lang="en-GB"/>
              <a:pPr>
                <a:defRPr/>
              </a:pPr>
              <a:t>‹N°›</a:t>
            </a:fld>
            <a:endParaRPr lang="en-GB" dirty="0"/>
          </a:p>
        </p:txBody>
      </p:sp>
      <p:pic>
        <p:nvPicPr>
          <p:cNvPr id="9" name="Picture 1"/>
          <p:cNvPicPr>
            <a:picLocks noChangeAspect="1" noChangeArrowheads="1"/>
          </p:cNvPicPr>
          <p:nvPr userDrawn="1"/>
        </p:nvPicPr>
        <p:blipFill>
          <a:blip r:embed="rId3" cstate="print"/>
          <a:srcRect/>
          <a:stretch>
            <a:fillRect/>
          </a:stretch>
        </p:blipFill>
        <p:spPr bwMode="auto">
          <a:xfrm>
            <a:off x="7785980" y="141601"/>
            <a:ext cx="1001916" cy="704473"/>
          </a:xfrm>
          <a:prstGeom prst="rect">
            <a:avLst/>
          </a:prstGeom>
          <a:noFill/>
          <a:ln w="9525">
            <a:noFill/>
            <a:miter lim="800000"/>
            <a:headEnd/>
            <a:tailEnd/>
          </a:ln>
        </p:spPr>
      </p:pic>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Bild 6" descr="BI CMB_Powerpoint_Vorlage190412_2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85649"/>
          <a:stretch/>
        </p:blipFill>
        <p:spPr>
          <a:xfrm>
            <a:off x="1" y="0"/>
            <a:ext cx="9144000" cy="984250"/>
          </a:xfrm>
          <a:prstGeom prst="rect">
            <a:avLst/>
          </a:prstGeom>
        </p:spPr>
      </p:pic>
      <p:sp>
        <p:nvSpPr>
          <p:cNvPr id="2" name="Title 1"/>
          <p:cNvSpPr>
            <a:spLocks noGrp="1"/>
          </p:cNvSpPr>
          <p:nvPr>
            <p:ph type="title"/>
          </p:nvPr>
        </p:nvSpPr>
        <p:spPr>
          <a:xfrm>
            <a:off x="358775" y="107950"/>
            <a:ext cx="6748463" cy="881063"/>
          </a:xfrm>
          <a:prstGeom prst="rect">
            <a:avLst/>
          </a:prstGeom>
          <a:noFill/>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de-DE" smtClean="0"/>
              <a:t>7 November 2013</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b="1" smtClean="0"/>
              <a:t>AIPPI - French &amp; German Groups - Aero-Club de France</a:t>
            </a:r>
            <a:endParaRPr lang="en-US" dirty="0"/>
          </a:p>
        </p:txBody>
      </p:sp>
      <p:sp>
        <p:nvSpPr>
          <p:cNvPr id="6" name="Rectangle 14"/>
          <p:cNvSpPr>
            <a:spLocks noGrp="1" noChangeArrowheads="1"/>
          </p:cNvSpPr>
          <p:nvPr>
            <p:ph type="sldNum" sz="quarter" idx="12"/>
          </p:nvPr>
        </p:nvSpPr>
        <p:spPr>
          <a:ln/>
        </p:spPr>
        <p:txBody>
          <a:bodyPr/>
          <a:lstStyle>
            <a:lvl1pPr>
              <a:defRPr/>
            </a:lvl1pPr>
          </a:lstStyle>
          <a:p>
            <a:pPr>
              <a:defRPr/>
            </a:pPr>
            <a:fld id="{04B34AB7-2F17-4BAD-8DFC-2EA5652D1217}" type="slidenum">
              <a:rPr lang="en-GB"/>
              <a:pPr>
                <a:defRPr/>
              </a:pPr>
              <a:t>‹N°›</a:t>
            </a:fld>
            <a:endParaRPr lang="en-GB" dirty="0"/>
          </a:p>
        </p:txBody>
      </p:sp>
      <p:pic>
        <p:nvPicPr>
          <p:cNvPr id="10" name="Bild 9" descr="BIlogoWeiß.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3560" y="317210"/>
            <a:ext cx="1080000" cy="326246"/>
          </a:xfrm>
          <a:prstGeom prst="rect">
            <a:avLst/>
          </a:prstGeom>
        </p:spPr>
      </p:pic>
    </p:spTree>
    <p:extLst>
      <p:ext uri="{BB962C8B-B14F-4D97-AF65-F5344CB8AC3E}">
        <p14:creationId xmlns:p14="http://schemas.microsoft.com/office/powerpoint/2010/main" val="1534865792"/>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de-DE" smtClean="0"/>
              <a:t>7 November 2013</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b="1" smtClean="0"/>
              <a:t>AIPPI - French &amp; German Groups - Aero-Club de France</a:t>
            </a:r>
            <a:endParaRPr lang="en-US" dirty="0"/>
          </a:p>
        </p:txBody>
      </p:sp>
      <p:sp>
        <p:nvSpPr>
          <p:cNvPr id="6" name="Rectangle 14"/>
          <p:cNvSpPr>
            <a:spLocks noGrp="1" noChangeArrowheads="1"/>
          </p:cNvSpPr>
          <p:nvPr>
            <p:ph type="sldNum" sz="quarter" idx="12"/>
          </p:nvPr>
        </p:nvSpPr>
        <p:spPr>
          <a:ln/>
        </p:spPr>
        <p:txBody>
          <a:bodyPr/>
          <a:lstStyle>
            <a:lvl1pPr>
              <a:defRPr/>
            </a:lvl1pPr>
          </a:lstStyle>
          <a:p>
            <a:pPr>
              <a:defRPr/>
            </a:pPr>
            <a:fld id="{2C35FA93-13EB-4F8E-B229-422B8A425227}" type="slidenum">
              <a:rPr lang="en-GB"/>
              <a:pPr>
                <a:defRPr/>
              </a:pPr>
              <a:t>‹N°›</a:t>
            </a:fld>
            <a:endParaRPr lang="en-GB"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107950"/>
            <a:ext cx="6748463" cy="8810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1258888"/>
            <a:ext cx="41402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58888"/>
            <a:ext cx="4141788"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de-DE" smtClean="0"/>
              <a:t>7 November 2013</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b="1" smtClean="0"/>
              <a:t>AIPPI - French &amp; German Groups - Aero-Club de France</a:t>
            </a:r>
            <a:endParaRPr lang="en-US" dirty="0"/>
          </a:p>
        </p:txBody>
      </p:sp>
      <p:sp>
        <p:nvSpPr>
          <p:cNvPr id="7" name="Rectangle 14"/>
          <p:cNvSpPr>
            <a:spLocks noGrp="1" noChangeArrowheads="1"/>
          </p:cNvSpPr>
          <p:nvPr>
            <p:ph type="sldNum" sz="quarter" idx="12"/>
          </p:nvPr>
        </p:nvSpPr>
        <p:spPr>
          <a:ln/>
        </p:spPr>
        <p:txBody>
          <a:bodyPr/>
          <a:lstStyle>
            <a:lvl1pPr>
              <a:defRPr/>
            </a:lvl1pPr>
          </a:lstStyle>
          <a:p>
            <a:pPr>
              <a:defRPr/>
            </a:pPr>
            <a:fld id="{67D1C5B5-B1D0-444C-B0FC-044AF7547B7B}" type="slidenum">
              <a:rPr lang="en-GB"/>
              <a:pPr>
                <a:defRPr/>
              </a:pPr>
              <a:t>‹N°›</a:t>
            </a:fld>
            <a:endParaRPr lang="en-GB"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de-DE" smtClean="0"/>
              <a:t>7 November 2013</a:t>
            </a:r>
            <a:endParaRPr lang="en-GB"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b="1" smtClean="0"/>
              <a:t>AIPPI - French &amp; German Groups - Aero-Club de France</a:t>
            </a:r>
            <a:endParaRPr lang="en-US" dirty="0"/>
          </a:p>
        </p:txBody>
      </p:sp>
      <p:sp>
        <p:nvSpPr>
          <p:cNvPr id="9" name="Rectangle 14"/>
          <p:cNvSpPr>
            <a:spLocks noGrp="1" noChangeArrowheads="1"/>
          </p:cNvSpPr>
          <p:nvPr>
            <p:ph type="sldNum" sz="quarter" idx="12"/>
          </p:nvPr>
        </p:nvSpPr>
        <p:spPr>
          <a:ln/>
        </p:spPr>
        <p:txBody>
          <a:bodyPr/>
          <a:lstStyle>
            <a:lvl1pPr>
              <a:defRPr/>
            </a:lvl1pPr>
          </a:lstStyle>
          <a:p>
            <a:pPr>
              <a:defRPr/>
            </a:pPr>
            <a:fld id="{F7A8F228-9D61-40E4-8D52-815246C8B737}" type="slidenum">
              <a:rPr lang="en-GB"/>
              <a:pPr>
                <a:defRPr/>
              </a:pPr>
              <a:t>‹N°›</a:t>
            </a:fld>
            <a:endParaRPr lang="en-GB"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775" y="107950"/>
            <a:ext cx="6748463" cy="881063"/>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de-DE" smtClean="0"/>
              <a:t>7 November 2013</a:t>
            </a:r>
            <a:endParaRPr lang="en-GB"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b="1" smtClean="0"/>
              <a:t>AIPPI - French &amp; German Groups - Aero-Club de France</a:t>
            </a:r>
            <a:endParaRPr lang="en-US" dirty="0"/>
          </a:p>
        </p:txBody>
      </p:sp>
      <p:sp>
        <p:nvSpPr>
          <p:cNvPr id="5" name="Rectangle 14"/>
          <p:cNvSpPr>
            <a:spLocks noGrp="1" noChangeArrowheads="1"/>
          </p:cNvSpPr>
          <p:nvPr>
            <p:ph type="sldNum" sz="quarter" idx="12"/>
          </p:nvPr>
        </p:nvSpPr>
        <p:spPr>
          <a:ln/>
        </p:spPr>
        <p:txBody>
          <a:bodyPr/>
          <a:lstStyle>
            <a:lvl1pPr>
              <a:defRPr/>
            </a:lvl1pPr>
          </a:lstStyle>
          <a:p>
            <a:pPr>
              <a:defRPr/>
            </a:pPr>
            <a:fld id="{6EA7D8CB-A149-43F0-9F33-EBB91836AF66}" type="slidenum">
              <a:rPr lang="en-GB"/>
              <a:pPr>
                <a:defRPr/>
              </a:pPr>
              <a:t>‹N°›</a:t>
            </a:fld>
            <a:endParaRPr lang="en-GB"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de-DE" smtClean="0"/>
              <a:t>7 November 2013</a:t>
            </a:r>
            <a:endParaRPr lang="en-GB"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b="1" smtClean="0"/>
              <a:t>AIPPI - French &amp; German Groups - Aero-Club de France</a:t>
            </a:r>
            <a:endParaRPr lang="en-US" dirty="0"/>
          </a:p>
        </p:txBody>
      </p:sp>
      <p:sp>
        <p:nvSpPr>
          <p:cNvPr id="4" name="Rectangle 14"/>
          <p:cNvSpPr>
            <a:spLocks noGrp="1" noChangeArrowheads="1"/>
          </p:cNvSpPr>
          <p:nvPr>
            <p:ph type="sldNum" sz="quarter" idx="12"/>
          </p:nvPr>
        </p:nvSpPr>
        <p:spPr>
          <a:ln/>
        </p:spPr>
        <p:txBody>
          <a:bodyPr/>
          <a:lstStyle>
            <a:lvl1pPr>
              <a:defRPr/>
            </a:lvl1pPr>
          </a:lstStyle>
          <a:p>
            <a:pPr>
              <a:defRPr/>
            </a:pPr>
            <a:fld id="{2694185A-480F-4B48-AA77-23BA3A11A020}" type="slidenum">
              <a:rPr lang="en-GB"/>
              <a:pPr>
                <a:defRPr/>
              </a:pPr>
              <a:t>‹N°›</a:t>
            </a:fld>
            <a:endParaRPr lang="en-GB"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148" name="Rectangle 3"/>
          <p:cNvSpPr>
            <a:spLocks noGrp="1" noChangeArrowheads="1"/>
          </p:cNvSpPr>
          <p:nvPr>
            <p:ph type="body" idx="1"/>
          </p:nvPr>
        </p:nvSpPr>
        <p:spPr bwMode="auto">
          <a:xfrm>
            <a:off x="358775" y="1258888"/>
            <a:ext cx="8434388" cy="48656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a:p>
            <a:pPr lvl="1"/>
            <a:r>
              <a:rPr lang="en-US" dirty="0" err="1" smtClean="0"/>
              <a:t>Erste</a:t>
            </a:r>
            <a:r>
              <a:rPr lang="en-US" dirty="0" smtClean="0"/>
              <a:t> </a:t>
            </a:r>
            <a:r>
              <a:rPr lang="en-US" dirty="0" err="1" smtClean="0"/>
              <a:t>Ebene</a:t>
            </a:r>
            <a:endParaRPr lang="en-US" dirty="0" smtClean="0"/>
          </a:p>
          <a:p>
            <a:pPr lvl="2"/>
            <a:r>
              <a:rPr lang="en-US" dirty="0" err="1" smtClean="0"/>
              <a:t>Zweite</a:t>
            </a:r>
            <a:r>
              <a:rPr lang="en-US" dirty="0" smtClean="0"/>
              <a:t> </a:t>
            </a:r>
            <a:r>
              <a:rPr lang="en-US" dirty="0" err="1" smtClean="0"/>
              <a:t>Ebene</a:t>
            </a:r>
            <a:endParaRPr lang="en-US" dirty="0" smtClean="0"/>
          </a:p>
          <a:p>
            <a:pPr lvl="3"/>
            <a:r>
              <a:rPr lang="en-US" dirty="0" err="1" smtClean="0"/>
              <a:t>Dritte</a:t>
            </a:r>
            <a:r>
              <a:rPr lang="en-US" dirty="0" smtClean="0"/>
              <a:t> </a:t>
            </a:r>
            <a:r>
              <a:rPr lang="en-US" dirty="0" err="1" smtClean="0"/>
              <a:t>Ebene</a:t>
            </a:r>
            <a:endParaRPr lang="en-US" dirty="0" smtClean="0"/>
          </a:p>
          <a:p>
            <a:pPr lvl="4"/>
            <a:r>
              <a:rPr lang="en-US" dirty="0" err="1" smtClean="0"/>
              <a:t>Vierte</a:t>
            </a:r>
            <a:r>
              <a:rPr lang="en-US" dirty="0" smtClean="0"/>
              <a:t> </a:t>
            </a:r>
            <a:r>
              <a:rPr lang="en-US" dirty="0" err="1" smtClean="0"/>
              <a:t>Ebene</a:t>
            </a:r>
            <a:endParaRPr lang="en-US" dirty="0" smtClean="0"/>
          </a:p>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p:txBody>
      </p:sp>
      <p:sp>
        <p:nvSpPr>
          <p:cNvPr id="124933" name="Rectangle 5"/>
          <p:cNvSpPr>
            <a:spLocks noGrp="1" noChangeArrowheads="1"/>
          </p:cNvSpPr>
          <p:nvPr>
            <p:ph type="dt" sz="half" idx="2"/>
          </p:nvPr>
        </p:nvSpPr>
        <p:spPr bwMode="auto">
          <a:xfrm>
            <a:off x="7678738" y="6451600"/>
            <a:ext cx="1114425" cy="1793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1" hangingPunct="1">
              <a:defRPr sz="1000">
                <a:solidFill>
                  <a:srgbClr val="000000"/>
                </a:solidFill>
                <a:cs typeface="+mn-cs"/>
              </a:defRPr>
            </a:lvl1pPr>
          </a:lstStyle>
          <a:p>
            <a:pPr fontAlgn="base">
              <a:spcBef>
                <a:spcPct val="0"/>
              </a:spcBef>
              <a:spcAft>
                <a:spcPct val="0"/>
              </a:spcAft>
              <a:defRPr/>
            </a:pPr>
            <a:r>
              <a:rPr lang="de-DE" smtClean="0"/>
              <a:t>7 November 2013</a:t>
            </a:r>
            <a:endParaRPr lang="en-GB" dirty="0"/>
          </a:p>
        </p:txBody>
      </p:sp>
      <p:sp>
        <p:nvSpPr>
          <p:cNvPr id="124934" name="Rectangle 6"/>
          <p:cNvSpPr>
            <a:spLocks noGrp="1" noChangeArrowheads="1"/>
          </p:cNvSpPr>
          <p:nvPr>
            <p:ph type="ftr" sz="quarter" idx="3"/>
          </p:nvPr>
        </p:nvSpPr>
        <p:spPr bwMode="auto">
          <a:xfrm>
            <a:off x="358775" y="6423025"/>
            <a:ext cx="6478588" cy="360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000000"/>
                </a:solidFill>
              </a:defRPr>
            </a:lvl1pPr>
          </a:lstStyle>
          <a:p>
            <a:pPr fontAlgn="base">
              <a:spcBef>
                <a:spcPct val="0"/>
              </a:spcBef>
              <a:spcAft>
                <a:spcPct val="0"/>
              </a:spcAft>
              <a:defRPr/>
            </a:pPr>
            <a:r>
              <a:rPr lang="en-US" b="1" smtClean="0">
                <a:cs typeface="Arial" charset="0"/>
              </a:rPr>
              <a:t>AIPPI - French &amp; German Groups - Aero-Club de France</a:t>
            </a:r>
            <a:endParaRPr lang="en-US" dirty="0">
              <a:cs typeface="Arial" charset="0"/>
            </a:endParaRPr>
          </a:p>
        </p:txBody>
      </p:sp>
      <p:sp>
        <p:nvSpPr>
          <p:cNvPr id="1058830" name="Rectangle 14"/>
          <p:cNvSpPr>
            <a:spLocks noGrp="1" noChangeArrowheads="1"/>
          </p:cNvSpPr>
          <p:nvPr>
            <p:ph type="sldNum" sz="quarter" idx="4"/>
          </p:nvPr>
        </p:nvSpPr>
        <p:spPr bwMode="auto">
          <a:xfrm>
            <a:off x="7678738" y="6602413"/>
            <a:ext cx="1114425" cy="1793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000">
                <a:solidFill>
                  <a:srgbClr val="000000"/>
                </a:solidFill>
                <a:cs typeface="+mn-cs"/>
              </a:defRPr>
            </a:lvl1pPr>
          </a:lstStyle>
          <a:p>
            <a:pPr fontAlgn="base">
              <a:spcBef>
                <a:spcPct val="0"/>
              </a:spcBef>
              <a:spcAft>
                <a:spcPct val="0"/>
              </a:spcAft>
              <a:defRPr/>
            </a:pPr>
            <a:fld id="{F3FB4706-D9C5-463C-B862-1123517D6FB5}" type="slidenum">
              <a:rPr lang="en-GB"/>
              <a:pPr fontAlgn="base">
                <a:spcBef>
                  <a:spcPct val="0"/>
                </a:spcBef>
                <a:spcAft>
                  <a:spcPct val="0"/>
                </a:spcAft>
                <a:defRPr/>
              </a:pPr>
              <a:t>‹N°›</a:t>
            </a:fld>
            <a:endParaRPr lang="en-GB" dirty="0"/>
          </a:p>
        </p:txBody>
      </p:sp>
      <p:pic>
        <p:nvPicPr>
          <p:cNvPr id="13" name="Bild 12" descr="BI CMB_Powerpoint_Vorlage190412_24.jpg"/>
          <p:cNvPicPr>
            <a:picLocks noChangeAspect="1"/>
          </p:cNvPicPr>
          <p:nvPr/>
        </p:nvPicPr>
        <p:blipFill rotWithShape="1">
          <a:blip r:embed="rId25" cstate="print">
            <a:extLst>
              <a:ext uri="{28A0092B-C50C-407E-A947-70E740481C1C}">
                <a14:useLocalDpi xmlns:a14="http://schemas.microsoft.com/office/drawing/2010/main" val="0"/>
              </a:ext>
            </a:extLst>
          </a:blip>
          <a:srcRect b="85649"/>
          <a:stretch/>
        </p:blipFill>
        <p:spPr>
          <a:xfrm>
            <a:off x="1" y="0"/>
            <a:ext cx="9144000" cy="984250"/>
          </a:xfrm>
          <a:prstGeom prst="rect">
            <a:avLst/>
          </a:prstGeom>
        </p:spPr>
      </p:pic>
      <p:pic>
        <p:nvPicPr>
          <p:cNvPr id="15" name="Bild 14" descr="BIlogoWeiß.pn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703560" y="317210"/>
            <a:ext cx="1080000" cy="326246"/>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Lst>
  <p:transition spd="med">
    <p:wipe dir="r"/>
  </p:transition>
  <p:hf hdr="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BISansCond" pitchFamily="2" charset="0"/>
        </a:defRPr>
      </a:lvl2pPr>
      <a:lvl3pPr algn="l" rtl="0" eaLnBrk="0" fontAlgn="base" hangingPunct="0">
        <a:spcBef>
          <a:spcPct val="0"/>
        </a:spcBef>
        <a:spcAft>
          <a:spcPct val="0"/>
        </a:spcAft>
        <a:defRPr sz="2400">
          <a:solidFill>
            <a:schemeClr val="bg1"/>
          </a:solidFill>
          <a:latin typeface="BISansCond" pitchFamily="2" charset="0"/>
        </a:defRPr>
      </a:lvl3pPr>
      <a:lvl4pPr algn="l" rtl="0" eaLnBrk="0" fontAlgn="base" hangingPunct="0">
        <a:spcBef>
          <a:spcPct val="0"/>
        </a:spcBef>
        <a:spcAft>
          <a:spcPct val="0"/>
        </a:spcAft>
        <a:defRPr sz="2400">
          <a:solidFill>
            <a:schemeClr val="bg1"/>
          </a:solidFill>
          <a:latin typeface="BISansCond" pitchFamily="2" charset="0"/>
        </a:defRPr>
      </a:lvl4pPr>
      <a:lvl5pPr algn="l" rtl="0" eaLnBrk="0" fontAlgn="base" hangingPunct="0">
        <a:spcBef>
          <a:spcPct val="0"/>
        </a:spcBef>
        <a:spcAft>
          <a:spcPct val="0"/>
        </a:spcAft>
        <a:defRPr sz="2400">
          <a:solidFill>
            <a:schemeClr val="bg1"/>
          </a:solidFill>
          <a:latin typeface="BISansCond" pitchFamily="2" charset="0"/>
        </a:defRPr>
      </a:lvl5pPr>
      <a:lvl6pPr marL="457200" algn="l" rtl="0" fontAlgn="base">
        <a:spcBef>
          <a:spcPct val="0"/>
        </a:spcBef>
        <a:spcAft>
          <a:spcPct val="0"/>
        </a:spcAft>
        <a:defRPr sz="2400">
          <a:solidFill>
            <a:schemeClr val="bg1"/>
          </a:solidFill>
          <a:latin typeface="BISansCond" pitchFamily="2" charset="0"/>
        </a:defRPr>
      </a:lvl6pPr>
      <a:lvl7pPr marL="914400" algn="l" rtl="0" fontAlgn="base">
        <a:spcBef>
          <a:spcPct val="0"/>
        </a:spcBef>
        <a:spcAft>
          <a:spcPct val="0"/>
        </a:spcAft>
        <a:defRPr sz="2400">
          <a:solidFill>
            <a:schemeClr val="bg1"/>
          </a:solidFill>
          <a:latin typeface="BISansCond" pitchFamily="2" charset="0"/>
        </a:defRPr>
      </a:lvl7pPr>
      <a:lvl8pPr marL="1371600" algn="l" rtl="0" fontAlgn="base">
        <a:spcBef>
          <a:spcPct val="0"/>
        </a:spcBef>
        <a:spcAft>
          <a:spcPct val="0"/>
        </a:spcAft>
        <a:defRPr sz="2400">
          <a:solidFill>
            <a:schemeClr val="bg1"/>
          </a:solidFill>
          <a:latin typeface="BISansCond" pitchFamily="2" charset="0"/>
        </a:defRPr>
      </a:lvl8pPr>
      <a:lvl9pPr marL="1828800" algn="l" rtl="0" fontAlgn="base">
        <a:spcBef>
          <a:spcPct val="0"/>
        </a:spcBef>
        <a:spcAft>
          <a:spcPct val="0"/>
        </a:spcAft>
        <a:defRPr sz="2400">
          <a:solidFill>
            <a:schemeClr val="bg1"/>
          </a:solidFill>
          <a:latin typeface="BISansCond" pitchFamily="2" charset="0"/>
        </a:defRPr>
      </a:lvl9pPr>
    </p:titleStyle>
    <p:bodyStyle>
      <a:lvl1pPr marL="342900" indent="-342900" algn="l" defTabSz="8610600" rtl="0" eaLnBrk="0" fontAlgn="base" hangingPunct="0">
        <a:spcBef>
          <a:spcPct val="0"/>
        </a:spcBef>
        <a:spcAft>
          <a:spcPct val="0"/>
        </a:spcAft>
        <a:buClr>
          <a:schemeClr val="folHlink"/>
        </a:buClr>
        <a:buFont typeface="Wingdings" pitchFamily="2" charset="2"/>
        <a:buChar char="•"/>
        <a:defRPr sz="2000">
          <a:solidFill>
            <a:schemeClr val="tx1"/>
          </a:solidFill>
          <a:latin typeface="+mn-lt"/>
          <a:ea typeface="+mn-ea"/>
          <a:cs typeface="+mn-cs"/>
        </a:defRPr>
      </a:lvl1pPr>
      <a:lvl2pPr marL="276225" indent="-274638" algn="l" defTabSz="8610600" rtl="0" eaLnBrk="0" fontAlgn="base" hangingPunct="0">
        <a:spcBef>
          <a:spcPct val="0"/>
        </a:spcBef>
        <a:spcAft>
          <a:spcPct val="0"/>
        </a:spcAft>
        <a:buClr>
          <a:schemeClr val="tx1"/>
        </a:buClr>
        <a:buChar char="•"/>
        <a:defRPr sz="2000">
          <a:solidFill>
            <a:schemeClr val="tx1"/>
          </a:solidFill>
          <a:latin typeface="+mn-lt"/>
        </a:defRPr>
      </a:lvl2pPr>
      <a:lvl3pPr marL="542925" indent="-265113" algn="l" defTabSz="8610600" rtl="0" eaLnBrk="0" fontAlgn="base" hangingPunct="0">
        <a:spcBef>
          <a:spcPct val="0"/>
        </a:spcBef>
        <a:spcAft>
          <a:spcPct val="0"/>
        </a:spcAft>
        <a:buClr>
          <a:schemeClr val="tx1"/>
        </a:buClr>
        <a:buFont typeface="BISansCond" pitchFamily="2" charset="0"/>
        <a:buChar char="–"/>
        <a:defRPr sz="2000">
          <a:solidFill>
            <a:schemeClr val="tx1"/>
          </a:solidFill>
          <a:latin typeface="+mn-lt"/>
        </a:defRPr>
      </a:lvl3pPr>
      <a:lvl4pPr marL="819150" indent="-274638" algn="l" defTabSz="8610600" rtl="0" eaLnBrk="0" fontAlgn="base" hangingPunct="0">
        <a:spcBef>
          <a:spcPct val="0"/>
        </a:spcBef>
        <a:spcAft>
          <a:spcPct val="0"/>
        </a:spcAft>
        <a:buFont typeface="BISansCond" pitchFamily="2" charset="0"/>
        <a:buChar char="–"/>
        <a:defRPr sz="2000">
          <a:solidFill>
            <a:schemeClr val="tx1"/>
          </a:solidFill>
          <a:latin typeface="+mn-lt"/>
        </a:defRPr>
      </a:lvl4pPr>
      <a:lvl5pPr marL="1085850" indent="-265113" algn="l" defTabSz="8610600" rtl="0" eaLnBrk="0" fontAlgn="base" hangingPunct="0">
        <a:spcBef>
          <a:spcPct val="0"/>
        </a:spcBef>
        <a:spcAft>
          <a:spcPct val="0"/>
        </a:spcAft>
        <a:buFont typeface="BISansCond" pitchFamily="2" charset="0"/>
        <a:buChar char="–"/>
        <a:defRPr sz="2000">
          <a:solidFill>
            <a:schemeClr val="tx1"/>
          </a:solidFill>
          <a:latin typeface="+mn-lt"/>
        </a:defRPr>
      </a:lvl5pPr>
      <a:lvl6pPr marL="1543050" indent="-265113" algn="l" defTabSz="8610600" rtl="0" fontAlgn="base">
        <a:spcBef>
          <a:spcPct val="0"/>
        </a:spcBef>
        <a:spcAft>
          <a:spcPct val="0"/>
        </a:spcAft>
        <a:buFont typeface="BISansCond" pitchFamily="2" charset="0"/>
        <a:buChar char="–"/>
        <a:defRPr sz="2000">
          <a:solidFill>
            <a:schemeClr val="tx1"/>
          </a:solidFill>
          <a:latin typeface="+mn-lt"/>
        </a:defRPr>
      </a:lvl6pPr>
      <a:lvl7pPr marL="2000250" indent="-265113" algn="l" defTabSz="8610600" rtl="0" fontAlgn="base">
        <a:spcBef>
          <a:spcPct val="0"/>
        </a:spcBef>
        <a:spcAft>
          <a:spcPct val="0"/>
        </a:spcAft>
        <a:buFont typeface="BISansCond" pitchFamily="2" charset="0"/>
        <a:buChar char="–"/>
        <a:defRPr sz="2000">
          <a:solidFill>
            <a:schemeClr val="tx1"/>
          </a:solidFill>
          <a:latin typeface="+mn-lt"/>
        </a:defRPr>
      </a:lvl7pPr>
      <a:lvl8pPr marL="2457450" indent="-265113" algn="l" defTabSz="8610600" rtl="0" fontAlgn="base">
        <a:spcBef>
          <a:spcPct val="0"/>
        </a:spcBef>
        <a:spcAft>
          <a:spcPct val="0"/>
        </a:spcAft>
        <a:buFont typeface="BISansCond" pitchFamily="2" charset="0"/>
        <a:buChar char="–"/>
        <a:defRPr sz="2000">
          <a:solidFill>
            <a:schemeClr val="tx1"/>
          </a:solidFill>
          <a:latin typeface="+mn-lt"/>
        </a:defRPr>
      </a:lvl8pPr>
      <a:lvl9pPr marL="2914650" indent="-265113" algn="l" defTabSz="8610600" rtl="0" fontAlgn="base">
        <a:spcBef>
          <a:spcPct val="0"/>
        </a:spcBef>
        <a:spcAft>
          <a:spcPct val="0"/>
        </a:spcAft>
        <a:buFont typeface="BISansCond"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1058830" name="Rectangle 14"/>
          <p:cNvSpPr>
            <a:spLocks noGrp="1" noChangeArrowheads="1"/>
          </p:cNvSpPr>
          <p:nvPr>
            <p:ph type="sldNum" sz="quarter" idx="4"/>
          </p:nvPr>
        </p:nvSpPr>
        <p:spPr bwMode="auto">
          <a:xfrm>
            <a:off x="7678738" y="6604001"/>
            <a:ext cx="1114425" cy="1793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000">
                <a:solidFill>
                  <a:schemeClr val="tx2"/>
                </a:solidFill>
                <a:cs typeface="+mn-cs"/>
              </a:defRPr>
            </a:lvl1pPr>
          </a:lstStyle>
          <a:p>
            <a:pPr fontAlgn="base">
              <a:spcBef>
                <a:spcPct val="0"/>
              </a:spcBef>
              <a:spcAft>
                <a:spcPct val="0"/>
              </a:spcAft>
              <a:defRPr/>
            </a:pPr>
            <a:fld id="{F3FB4706-D9C5-463C-B862-1123517D6FB5}" type="slidenum">
              <a:rPr lang="en-US" smtClean="0">
                <a:solidFill>
                  <a:srgbClr val="003366"/>
                </a:solidFill>
              </a:rPr>
              <a:pPr fontAlgn="base">
                <a:spcBef>
                  <a:spcPct val="0"/>
                </a:spcBef>
                <a:spcAft>
                  <a:spcPct val="0"/>
                </a:spcAft>
                <a:defRPr/>
              </a:pPr>
              <a:t>‹N°›</a:t>
            </a:fld>
            <a:endParaRPr lang="en-US">
              <a:solidFill>
                <a:srgbClr val="003366"/>
              </a:solidFill>
            </a:endParaRPr>
          </a:p>
        </p:txBody>
      </p:sp>
      <p:pic>
        <p:nvPicPr>
          <p:cNvPr id="12" name="Bild 7" descr="BI CMB_Powerpoint_Vorlage190412_23.jpg"/>
          <p:cNvPicPr>
            <a:picLocks noChangeAspect="1"/>
          </p:cNvPicPr>
          <p:nvPr/>
        </p:nvPicPr>
        <p:blipFill rotWithShape="1">
          <a:blip r:embed="rId6" cstate="print">
            <a:extLst>
              <a:ext uri="{28A0092B-C50C-407E-A947-70E740481C1C}">
                <a14:useLocalDpi xmlns:a14="http://schemas.microsoft.com/office/drawing/2010/main" val="0"/>
              </a:ext>
            </a:extLst>
          </a:blip>
          <a:srcRect b="84419"/>
          <a:stretch/>
        </p:blipFill>
        <p:spPr>
          <a:xfrm>
            <a:off x="0" y="1"/>
            <a:ext cx="9144000" cy="996332"/>
          </a:xfrm>
          <a:prstGeom prst="rect">
            <a:avLst/>
          </a:prstGeom>
        </p:spPr>
      </p:pic>
      <p:pic>
        <p:nvPicPr>
          <p:cNvPr id="13" name="Bild 9" descr="BIlogoWeiß.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3560" y="317210"/>
            <a:ext cx="1080000" cy="326246"/>
          </a:xfrm>
          <a:prstGeom prst="rect">
            <a:avLst/>
          </a:prstGeom>
        </p:spPr>
      </p:pic>
      <p:sp>
        <p:nvSpPr>
          <p:cNvPr id="2" name="Titelplatzhalter 1"/>
          <p:cNvSpPr>
            <a:spLocks noGrp="1"/>
          </p:cNvSpPr>
          <p:nvPr>
            <p:ph type="title"/>
          </p:nvPr>
        </p:nvSpPr>
        <p:spPr>
          <a:xfrm>
            <a:off x="360000" y="77520"/>
            <a:ext cx="6750000" cy="882000"/>
          </a:xfrm>
          <a:prstGeom prst="rect">
            <a:avLst/>
          </a:prstGeom>
        </p:spPr>
        <p:txBody>
          <a:bodyPr vert="horz" lIns="0" tIns="0" rIns="0" bIns="0" rtlCol="0" anchor="t" anchorCtr="0">
            <a:noAutofit/>
          </a:bodyPr>
          <a:lstStyle/>
          <a:p>
            <a:r>
              <a:rPr lang="en-US" noProof="0" smtClean="0"/>
              <a:t>Click to edit Master title style</a:t>
            </a:r>
            <a:endParaRPr lang="en-US" noProof="0"/>
          </a:p>
        </p:txBody>
      </p:sp>
      <p:sp>
        <p:nvSpPr>
          <p:cNvPr id="3" name="Textplatzhalter 2"/>
          <p:cNvSpPr>
            <a:spLocks noGrp="1"/>
          </p:cNvSpPr>
          <p:nvPr>
            <p:ph type="body" idx="1"/>
          </p:nvPr>
        </p:nvSpPr>
        <p:spPr>
          <a:xfrm>
            <a:off x="360000" y="1260000"/>
            <a:ext cx="8413750" cy="5163025"/>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Fußzeilenplatzhalter 3"/>
          <p:cNvSpPr>
            <a:spLocks noGrp="1"/>
          </p:cNvSpPr>
          <p:nvPr>
            <p:ph type="ftr" sz="quarter" idx="3"/>
          </p:nvPr>
        </p:nvSpPr>
        <p:spPr>
          <a:xfrm>
            <a:off x="360000" y="6629500"/>
            <a:ext cx="2895600"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a:defRPr lang="de-DE" sz="1000">
                <a:solidFill>
                  <a:schemeClr val="tx2"/>
                </a:solidFill>
                <a:cs typeface="+mn-cs"/>
              </a:defRPr>
            </a:lvl1pPr>
          </a:lstStyle>
          <a:p>
            <a:pPr eaLnBrk="0" fontAlgn="base" hangingPunct="0">
              <a:spcBef>
                <a:spcPct val="0"/>
              </a:spcBef>
              <a:spcAft>
                <a:spcPct val="0"/>
              </a:spcAft>
            </a:pPr>
            <a:r>
              <a:rPr lang="en-US" smtClean="0">
                <a:solidFill>
                  <a:srgbClr val="003366"/>
                </a:solidFill>
              </a:rPr>
              <a:t>AIPPI - French &amp; German Groups - Aero-Club de France</a:t>
            </a:r>
            <a:endParaRPr lang="en-US">
              <a:solidFill>
                <a:srgbClr val="003366"/>
              </a:solidFill>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ransition spd="med"/>
  <p:hf hdr="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BISansCond" pitchFamily="2" charset="0"/>
        </a:defRPr>
      </a:lvl2pPr>
      <a:lvl3pPr algn="l" rtl="0" eaLnBrk="1" fontAlgn="base" hangingPunct="1">
        <a:spcBef>
          <a:spcPct val="0"/>
        </a:spcBef>
        <a:spcAft>
          <a:spcPct val="0"/>
        </a:spcAft>
        <a:defRPr sz="2400">
          <a:solidFill>
            <a:schemeClr val="bg1"/>
          </a:solidFill>
          <a:latin typeface="BISansCond" pitchFamily="2" charset="0"/>
        </a:defRPr>
      </a:lvl3pPr>
      <a:lvl4pPr algn="l" rtl="0" eaLnBrk="1" fontAlgn="base" hangingPunct="1">
        <a:spcBef>
          <a:spcPct val="0"/>
        </a:spcBef>
        <a:spcAft>
          <a:spcPct val="0"/>
        </a:spcAft>
        <a:defRPr sz="2400">
          <a:solidFill>
            <a:schemeClr val="bg1"/>
          </a:solidFill>
          <a:latin typeface="BISansCond" pitchFamily="2" charset="0"/>
        </a:defRPr>
      </a:lvl4pPr>
      <a:lvl5pPr algn="l" rtl="0" eaLnBrk="1" fontAlgn="base" hangingPunct="1">
        <a:spcBef>
          <a:spcPct val="0"/>
        </a:spcBef>
        <a:spcAft>
          <a:spcPct val="0"/>
        </a:spcAft>
        <a:defRPr sz="2400">
          <a:solidFill>
            <a:schemeClr val="bg1"/>
          </a:solidFill>
          <a:latin typeface="BISansCond" pitchFamily="2" charset="0"/>
        </a:defRPr>
      </a:lvl5pPr>
      <a:lvl6pPr marL="457200" algn="l" rtl="0" eaLnBrk="1" fontAlgn="base" hangingPunct="1">
        <a:spcBef>
          <a:spcPct val="0"/>
        </a:spcBef>
        <a:spcAft>
          <a:spcPct val="0"/>
        </a:spcAft>
        <a:defRPr sz="2400">
          <a:solidFill>
            <a:schemeClr val="bg1"/>
          </a:solidFill>
          <a:latin typeface="BISansCond" pitchFamily="2" charset="0"/>
        </a:defRPr>
      </a:lvl6pPr>
      <a:lvl7pPr marL="914400" algn="l" rtl="0" eaLnBrk="1" fontAlgn="base" hangingPunct="1">
        <a:spcBef>
          <a:spcPct val="0"/>
        </a:spcBef>
        <a:spcAft>
          <a:spcPct val="0"/>
        </a:spcAft>
        <a:defRPr sz="2400">
          <a:solidFill>
            <a:schemeClr val="bg1"/>
          </a:solidFill>
          <a:latin typeface="BISansCond" pitchFamily="2" charset="0"/>
        </a:defRPr>
      </a:lvl7pPr>
      <a:lvl8pPr marL="1371600" algn="l" rtl="0" eaLnBrk="1" fontAlgn="base" hangingPunct="1">
        <a:spcBef>
          <a:spcPct val="0"/>
        </a:spcBef>
        <a:spcAft>
          <a:spcPct val="0"/>
        </a:spcAft>
        <a:defRPr sz="2400">
          <a:solidFill>
            <a:schemeClr val="bg1"/>
          </a:solidFill>
          <a:latin typeface="BISansCond" pitchFamily="2" charset="0"/>
        </a:defRPr>
      </a:lvl8pPr>
      <a:lvl9pPr marL="1828800" algn="l" rtl="0" eaLnBrk="1" fontAlgn="base" hangingPunct="1">
        <a:spcBef>
          <a:spcPct val="0"/>
        </a:spcBef>
        <a:spcAft>
          <a:spcPct val="0"/>
        </a:spcAft>
        <a:defRPr sz="2400">
          <a:solidFill>
            <a:schemeClr val="bg1"/>
          </a:solidFill>
          <a:latin typeface="BISansCond" pitchFamily="2" charset="0"/>
        </a:defRPr>
      </a:lvl9pPr>
    </p:titleStyle>
    <p:bodyStyle>
      <a:lvl1pPr marL="269875" indent="-269875" algn="l" defTabSz="8610600" rtl="0" eaLnBrk="1" fontAlgn="base" hangingPunct="1">
        <a:spcBef>
          <a:spcPts val="1200"/>
        </a:spcBef>
        <a:spcAft>
          <a:spcPct val="0"/>
        </a:spcAft>
        <a:buClr>
          <a:schemeClr val="tx2"/>
        </a:buClr>
        <a:buFont typeface="BISansCond" pitchFamily="2" charset="0"/>
        <a:buChar char="•"/>
        <a:defRPr sz="2000" baseline="0">
          <a:solidFill>
            <a:schemeClr val="tx2"/>
          </a:solidFill>
          <a:latin typeface="+mn-lt"/>
          <a:ea typeface="+mn-ea"/>
          <a:cs typeface="+mn-cs"/>
        </a:defRPr>
      </a:lvl1pPr>
      <a:lvl2pPr marL="539750" indent="-269875" algn="l" defTabSz="8610600" rtl="0" eaLnBrk="1" fontAlgn="base" hangingPunct="1">
        <a:spcBef>
          <a:spcPts val="900"/>
        </a:spcBef>
        <a:spcAft>
          <a:spcPct val="0"/>
        </a:spcAft>
        <a:buClr>
          <a:schemeClr val="tx2"/>
        </a:buClr>
        <a:buFont typeface="Symbol" pitchFamily="18" charset="2"/>
        <a:buChar char="-"/>
        <a:defRPr sz="2000">
          <a:solidFill>
            <a:schemeClr val="tx2"/>
          </a:solidFill>
          <a:latin typeface="+mn-lt"/>
        </a:defRPr>
      </a:lvl2pPr>
      <a:lvl3pPr marL="809625" indent="-257175" algn="l" defTabSz="8610600" rtl="0" eaLnBrk="1" fontAlgn="base" hangingPunct="1">
        <a:spcBef>
          <a:spcPts val="300"/>
        </a:spcBef>
        <a:spcAft>
          <a:spcPct val="0"/>
        </a:spcAft>
        <a:buClr>
          <a:schemeClr val="tx2"/>
        </a:buClr>
        <a:buFont typeface="Wingdings" pitchFamily="2" charset="2"/>
        <a:buChar char="§"/>
        <a:defRPr sz="2000">
          <a:solidFill>
            <a:schemeClr val="tx2"/>
          </a:solidFill>
          <a:latin typeface="+mn-lt"/>
        </a:defRPr>
      </a:lvl3pPr>
      <a:lvl4pPr marL="1073150" indent="-261938" algn="l" defTabSz="8610600" rtl="0" eaLnBrk="1" fontAlgn="base" hangingPunct="1">
        <a:spcBef>
          <a:spcPts val="300"/>
        </a:spcBef>
        <a:spcAft>
          <a:spcPct val="0"/>
        </a:spcAft>
        <a:buClr>
          <a:schemeClr val="tx2"/>
        </a:buClr>
        <a:buFont typeface="BISansCond" pitchFamily="2" charset="0"/>
        <a:buChar char="–"/>
        <a:defRPr sz="2000">
          <a:solidFill>
            <a:schemeClr val="tx2"/>
          </a:solidFill>
          <a:latin typeface="+mn-lt"/>
        </a:defRPr>
      </a:lvl4pPr>
      <a:lvl5pPr marL="1327150" indent="-238125" algn="l" defTabSz="8610600" rtl="0" eaLnBrk="1" fontAlgn="base" hangingPunct="1">
        <a:spcBef>
          <a:spcPts val="300"/>
        </a:spcBef>
        <a:spcAft>
          <a:spcPct val="0"/>
        </a:spcAft>
        <a:buClr>
          <a:schemeClr val="tx2"/>
        </a:buClr>
        <a:buFont typeface="Arial" pitchFamily="34" charset="0"/>
        <a:buChar char="•"/>
        <a:tabLst/>
        <a:defRPr sz="2000">
          <a:solidFill>
            <a:schemeClr val="tx2"/>
          </a:solidFill>
          <a:latin typeface="+mn-lt"/>
        </a:defRPr>
      </a:lvl5pPr>
      <a:lvl6pPr marL="1543050" indent="-265113" algn="l" defTabSz="8610600" rtl="0" eaLnBrk="1" fontAlgn="base" hangingPunct="1">
        <a:spcBef>
          <a:spcPct val="0"/>
        </a:spcBef>
        <a:spcAft>
          <a:spcPct val="0"/>
        </a:spcAft>
        <a:buFont typeface="BISansCond" pitchFamily="2" charset="0"/>
        <a:buChar char="–"/>
        <a:defRPr sz="2000">
          <a:solidFill>
            <a:schemeClr val="tx1"/>
          </a:solidFill>
          <a:latin typeface="+mn-lt"/>
        </a:defRPr>
      </a:lvl6pPr>
      <a:lvl7pPr marL="2000250" indent="-265113" algn="l" defTabSz="8610600" rtl="0" eaLnBrk="1" fontAlgn="base" hangingPunct="1">
        <a:spcBef>
          <a:spcPct val="0"/>
        </a:spcBef>
        <a:spcAft>
          <a:spcPct val="0"/>
        </a:spcAft>
        <a:buFont typeface="BISansCond" pitchFamily="2" charset="0"/>
        <a:buChar char="–"/>
        <a:defRPr sz="2000">
          <a:solidFill>
            <a:schemeClr val="tx1"/>
          </a:solidFill>
          <a:latin typeface="+mn-lt"/>
        </a:defRPr>
      </a:lvl7pPr>
      <a:lvl8pPr marL="2457450" indent="-265113" algn="l" defTabSz="8610600" rtl="0" eaLnBrk="1" fontAlgn="base" hangingPunct="1">
        <a:spcBef>
          <a:spcPct val="0"/>
        </a:spcBef>
        <a:spcAft>
          <a:spcPct val="0"/>
        </a:spcAft>
        <a:buFont typeface="BISansCond" pitchFamily="2" charset="0"/>
        <a:buChar char="–"/>
        <a:defRPr sz="2000">
          <a:solidFill>
            <a:schemeClr val="tx1"/>
          </a:solidFill>
          <a:latin typeface="+mn-lt"/>
        </a:defRPr>
      </a:lvl8pPr>
      <a:lvl9pPr marL="2914650" indent="-265113" algn="l" defTabSz="8610600" rtl="0" eaLnBrk="1" fontAlgn="base" hangingPunct="1">
        <a:spcBef>
          <a:spcPct val="0"/>
        </a:spcBef>
        <a:spcAft>
          <a:spcPct val="0"/>
        </a:spcAft>
        <a:buFont typeface="BISansCond"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2.gif"/><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endParaRPr lang="de-DE"/>
          </a:p>
        </p:txBody>
      </p:sp>
      <p:sp>
        <p:nvSpPr>
          <p:cNvPr id="3" name="Titel 2"/>
          <p:cNvSpPr>
            <a:spLocks noGrp="1"/>
          </p:cNvSpPr>
          <p:nvPr>
            <p:ph type="ctrTitle"/>
          </p:nvPr>
        </p:nvSpPr>
        <p:spPr/>
        <p:txBody>
          <a:bodyPr/>
          <a:lstStyle/>
          <a:p>
            <a:endParaRPr lang="de-DE"/>
          </a:p>
        </p:txBody>
      </p:sp>
      <p:sp>
        <p:nvSpPr>
          <p:cNvPr id="4" name="Textplatzhalter 3"/>
          <p:cNvSpPr>
            <a:spLocks noGrp="1"/>
          </p:cNvSpPr>
          <p:nvPr>
            <p:ph type="body" sz="quarter" idx="11"/>
          </p:nvPr>
        </p:nvSpPr>
        <p:spPr/>
        <p:txBody>
          <a:bodyPr/>
          <a:lstStyle/>
          <a:p>
            <a:endParaRPr lang="de-DE"/>
          </a:p>
        </p:txBody>
      </p:sp>
      <p:pic>
        <p:nvPicPr>
          <p:cNvPr id="5" name="Bild 2" descr="BI CMB_Powerpoint_Vorlage190412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339966"/>
          </a:solidFill>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14590"/>
            <a:ext cx="3431262" cy="238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a:blip r:embed="rId4" cstate="print"/>
          <a:srcRect/>
          <a:stretch>
            <a:fillRect/>
          </a:stretch>
        </p:blipFill>
        <p:spPr bwMode="auto">
          <a:xfrm>
            <a:off x="7432894" y="5492199"/>
            <a:ext cx="1246361" cy="876348"/>
          </a:xfrm>
          <a:prstGeom prst="rect">
            <a:avLst/>
          </a:prstGeom>
          <a:noFill/>
          <a:ln w="9525">
            <a:noFill/>
            <a:miter lim="800000"/>
            <a:headEnd/>
            <a:tailEnd/>
          </a:ln>
        </p:spPr>
      </p:pic>
      <p:sp>
        <p:nvSpPr>
          <p:cNvPr id="10" name="Textfeld 9"/>
          <p:cNvSpPr txBox="1"/>
          <p:nvPr/>
        </p:nvSpPr>
        <p:spPr>
          <a:xfrm>
            <a:off x="295275" y="1343025"/>
            <a:ext cx="1402372" cy="307777"/>
          </a:xfrm>
          <a:prstGeom prst="rect">
            <a:avLst/>
          </a:prstGeom>
          <a:noFill/>
        </p:spPr>
        <p:txBody>
          <a:bodyPr wrap="none" rtlCol="0">
            <a:spAutoFit/>
          </a:bodyPr>
          <a:lstStyle/>
          <a:p>
            <a:pPr fontAlgn="base">
              <a:spcBef>
                <a:spcPct val="0"/>
              </a:spcBef>
              <a:spcAft>
                <a:spcPct val="0"/>
              </a:spcAft>
            </a:pPr>
            <a:r>
              <a:rPr lang="de-DE" sz="1400" dirty="0" smtClean="0">
                <a:cs typeface="Arial" charset="0"/>
              </a:rPr>
              <a:t>7 November 2013</a:t>
            </a:r>
            <a:endParaRPr lang="de-DE" sz="1400" dirty="0">
              <a:cs typeface="Arial" charset="0"/>
            </a:endParaRPr>
          </a:p>
        </p:txBody>
      </p:sp>
      <p:sp>
        <p:nvSpPr>
          <p:cNvPr id="11" name="Rechteck 10"/>
          <p:cNvSpPr/>
          <p:nvPr/>
        </p:nvSpPr>
        <p:spPr bwMode="auto">
          <a:xfrm>
            <a:off x="3431263" y="1614590"/>
            <a:ext cx="5712737" cy="2386244"/>
          </a:xfrm>
          <a:prstGeom prst="rect">
            <a:avLst/>
          </a:prstGeom>
          <a:gradFill flip="none" rotWithShape="1">
            <a:gsLst>
              <a:gs pos="0">
                <a:srgbClr val="FF6600">
                  <a:shade val="30000"/>
                  <a:satMod val="115000"/>
                </a:srgbClr>
              </a:gs>
              <a:gs pos="51000">
                <a:srgbClr val="FF6600">
                  <a:shade val="67500"/>
                  <a:satMod val="115000"/>
                </a:srgbClr>
              </a:gs>
              <a:gs pos="100000">
                <a:srgbClr val="FF6600">
                  <a:shade val="100000"/>
                  <a:satMod val="115000"/>
                </a:srgbClr>
              </a:gs>
            </a:gsLst>
            <a:lin ang="0" scaled="1"/>
            <a:tileRect/>
          </a:gra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BISansCond" pitchFamily="2" charset="0"/>
            </a:endParaRPr>
          </a:p>
        </p:txBody>
      </p:sp>
      <p:sp>
        <p:nvSpPr>
          <p:cNvPr id="9" name="Titel 2"/>
          <p:cNvSpPr txBox="1">
            <a:spLocks/>
          </p:cNvSpPr>
          <p:nvPr/>
        </p:nvSpPr>
        <p:spPr>
          <a:xfrm>
            <a:off x="3688461" y="2015657"/>
            <a:ext cx="5000626" cy="1046440"/>
          </a:xfrm>
          <a:prstGeom prst="rect">
            <a:avLst/>
          </a:prstGeom>
          <a:noFill/>
        </p:spPr>
        <p:txBody>
          <a:bodyPr wrap="square" anchor="b">
            <a:spAutoFit/>
          </a:bodyPr>
          <a:lstStyle>
            <a:lvl1pPr algn="l" rtl="0" eaLnBrk="0" fontAlgn="base" hangingPunct="0">
              <a:spcBef>
                <a:spcPct val="0"/>
              </a:spcBef>
              <a:spcAft>
                <a:spcPct val="0"/>
              </a:spcAft>
              <a:defRPr sz="2800">
                <a:solidFill>
                  <a:schemeClr val="accent1"/>
                </a:solidFill>
                <a:latin typeface="+mj-lt"/>
                <a:ea typeface="+mj-ea"/>
                <a:cs typeface="+mj-cs"/>
              </a:defRPr>
            </a:lvl1pPr>
            <a:lvl2pPr algn="l" rtl="0" eaLnBrk="0" fontAlgn="base" hangingPunct="0">
              <a:spcBef>
                <a:spcPct val="0"/>
              </a:spcBef>
              <a:spcAft>
                <a:spcPct val="0"/>
              </a:spcAft>
              <a:defRPr sz="2400">
                <a:solidFill>
                  <a:schemeClr val="bg1"/>
                </a:solidFill>
                <a:latin typeface="BISansCond" pitchFamily="2" charset="0"/>
              </a:defRPr>
            </a:lvl2pPr>
            <a:lvl3pPr algn="l" rtl="0" eaLnBrk="0" fontAlgn="base" hangingPunct="0">
              <a:spcBef>
                <a:spcPct val="0"/>
              </a:spcBef>
              <a:spcAft>
                <a:spcPct val="0"/>
              </a:spcAft>
              <a:defRPr sz="2400">
                <a:solidFill>
                  <a:schemeClr val="bg1"/>
                </a:solidFill>
                <a:latin typeface="BISansCond" pitchFamily="2" charset="0"/>
              </a:defRPr>
            </a:lvl3pPr>
            <a:lvl4pPr algn="l" rtl="0" eaLnBrk="0" fontAlgn="base" hangingPunct="0">
              <a:spcBef>
                <a:spcPct val="0"/>
              </a:spcBef>
              <a:spcAft>
                <a:spcPct val="0"/>
              </a:spcAft>
              <a:defRPr sz="2400">
                <a:solidFill>
                  <a:schemeClr val="bg1"/>
                </a:solidFill>
                <a:latin typeface="BISansCond" pitchFamily="2" charset="0"/>
              </a:defRPr>
            </a:lvl4pPr>
            <a:lvl5pPr algn="l" rtl="0" eaLnBrk="0" fontAlgn="base" hangingPunct="0">
              <a:spcBef>
                <a:spcPct val="0"/>
              </a:spcBef>
              <a:spcAft>
                <a:spcPct val="0"/>
              </a:spcAft>
              <a:defRPr sz="2400">
                <a:solidFill>
                  <a:schemeClr val="bg1"/>
                </a:solidFill>
                <a:latin typeface="BISansCond" pitchFamily="2" charset="0"/>
              </a:defRPr>
            </a:lvl5pPr>
            <a:lvl6pPr marL="457200" algn="l" rtl="0" fontAlgn="base">
              <a:spcBef>
                <a:spcPct val="0"/>
              </a:spcBef>
              <a:spcAft>
                <a:spcPct val="0"/>
              </a:spcAft>
              <a:defRPr sz="2400">
                <a:solidFill>
                  <a:schemeClr val="bg1"/>
                </a:solidFill>
                <a:latin typeface="BISansCond" pitchFamily="2" charset="0"/>
              </a:defRPr>
            </a:lvl6pPr>
            <a:lvl7pPr marL="914400" algn="l" rtl="0" fontAlgn="base">
              <a:spcBef>
                <a:spcPct val="0"/>
              </a:spcBef>
              <a:spcAft>
                <a:spcPct val="0"/>
              </a:spcAft>
              <a:defRPr sz="2400">
                <a:solidFill>
                  <a:schemeClr val="bg1"/>
                </a:solidFill>
                <a:latin typeface="BISansCond" pitchFamily="2" charset="0"/>
              </a:defRPr>
            </a:lvl7pPr>
            <a:lvl8pPr marL="1371600" algn="l" rtl="0" fontAlgn="base">
              <a:spcBef>
                <a:spcPct val="0"/>
              </a:spcBef>
              <a:spcAft>
                <a:spcPct val="0"/>
              </a:spcAft>
              <a:defRPr sz="2400">
                <a:solidFill>
                  <a:schemeClr val="bg1"/>
                </a:solidFill>
                <a:latin typeface="BISansCond" pitchFamily="2" charset="0"/>
              </a:defRPr>
            </a:lvl8pPr>
            <a:lvl9pPr marL="1828800" algn="l" rtl="0" fontAlgn="base">
              <a:spcBef>
                <a:spcPct val="0"/>
              </a:spcBef>
              <a:spcAft>
                <a:spcPct val="0"/>
              </a:spcAft>
              <a:defRPr sz="2400">
                <a:solidFill>
                  <a:schemeClr val="bg1"/>
                </a:solidFill>
                <a:latin typeface="BISansCond" pitchFamily="2" charset="0"/>
              </a:defRPr>
            </a:lvl9pPr>
          </a:lstStyle>
          <a:p>
            <a:r>
              <a:rPr lang="de-DE" sz="2000" dirty="0" smtClean="0">
                <a:solidFill>
                  <a:schemeClr val="tx1"/>
                </a:solidFill>
              </a:rPr>
              <a:t>French </a:t>
            </a:r>
            <a:r>
              <a:rPr lang="de-DE" sz="2000" dirty="0" err="1" smtClean="0">
                <a:solidFill>
                  <a:schemeClr val="tx1"/>
                </a:solidFill>
              </a:rPr>
              <a:t>and</a:t>
            </a:r>
            <a:r>
              <a:rPr lang="de-DE" sz="2000" dirty="0" smtClean="0">
                <a:solidFill>
                  <a:schemeClr val="tx1"/>
                </a:solidFill>
              </a:rPr>
              <a:t> German Group </a:t>
            </a:r>
            <a:r>
              <a:rPr lang="de-DE" sz="2000" dirty="0" err="1" smtClean="0">
                <a:solidFill>
                  <a:schemeClr val="tx1"/>
                </a:solidFill>
              </a:rPr>
              <a:t>of</a:t>
            </a:r>
            <a:r>
              <a:rPr lang="de-DE" sz="2000" dirty="0" smtClean="0">
                <a:solidFill>
                  <a:schemeClr val="tx1"/>
                </a:solidFill>
              </a:rPr>
              <a:t> AIPPI</a:t>
            </a:r>
            <a:br>
              <a:rPr lang="de-DE" sz="2000" dirty="0" smtClean="0">
                <a:solidFill>
                  <a:schemeClr val="tx1"/>
                </a:solidFill>
              </a:rPr>
            </a:br>
            <a:r>
              <a:rPr lang="en-GB" sz="2400" dirty="0" smtClean="0">
                <a:solidFill>
                  <a:schemeClr val="tx1"/>
                </a:solidFill>
              </a:rPr>
              <a:t>Post-grant modifications of patent claims</a:t>
            </a:r>
            <a:r>
              <a:rPr lang="de-DE" sz="2400" dirty="0" smtClean="0">
                <a:solidFill>
                  <a:schemeClr val="tx1"/>
                </a:solidFill>
              </a:rPr>
              <a:t/>
            </a:r>
            <a:br>
              <a:rPr lang="de-DE" sz="2400" dirty="0" smtClean="0">
                <a:solidFill>
                  <a:schemeClr val="tx1"/>
                </a:solidFill>
              </a:rPr>
            </a:br>
            <a:endParaRPr lang="de-DE" sz="1800" dirty="0">
              <a:solidFill>
                <a:schemeClr val="tx1"/>
              </a:solidFill>
            </a:endParaRPr>
          </a:p>
        </p:txBody>
      </p:sp>
      <p:sp>
        <p:nvSpPr>
          <p:cNvPr id="8" name="Untertitel 1"/>
          <p:cNvSpPr txBox="1">
            <a:spLocks/>
          </p:cNvSpPr>
          <p:nvPr/>
        </p:nvSpPr>
        <p:spPr bwMode="auto">
          <a:xfrm>
            <a:off x="3803920" y="3094872"/>
            <a:ext cx="4842464" cy="8309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8610600" rtl="0" eaLnBrk="0" fontAlgn="base" hangingPunct="0">
              <a:spcBef>
                <a:spcPct val="0"/>
              </a:spcBef>
              <a:spcAft>
                <a:spcPct val="0"/>
              </a:spcAft>
              <a:buClr>
                <a:schemeClr val="folHlink"/>
              </a:buClr>
              <a:buFont typeface="Wingdings" pitchFamily="2" charset="2"/>
              <a:buNone/>
              <a:defRPr sz="2000">
                <a:solidFill>
                  <a:schemeClr val="accent1"/>
                </a:solidFill>
                <a:latin typeface="+mn-lt"/>
                <a:ea typeface="+mn-ea"/>
                <a:cs typeface="+mn-cs"/>
                <a:sym typeface="Symbol" pitchFamily="18" charset="2"/>
              </a:defRPr>
            </a:lvl1pPr>
            <a:lvl2pPr marL="276225" indent="-274638" algn="l" defTabSz="8610600" rtl="0" eaLnBrk="0" fontAlgn="base" hangingPunct="0">
              <a:spcBef>
                <a:spcPct val="0"/>
              </a:spcBef>
              <a:spcAft>
                <a:spcPct val="0"/>
              </a:spcAft>
              <a:buClr>
                <a:schemeClr val="tx1"/>
              </a:buClr>
              <a:buChar char="•"/>
              <a:defRPr sz="2000">
                <a:solidFill>
                  <a:schemeClr val="tx1"/>
                </a:solidFill>
                <a:latin typeface="+mn-lt"/>
              </a:defRPr>
            </a:lvl2pPr>
            <a:lvl3pPr marL="542925" indent="-265113" algn="l" defTabSz="8610600" rtl="0" eaLnBrk="0" fontAlgn="base" hangingPunct="0">
              <a:spcBef>
                <a:spcPct val="0"/>
              </a:spcBef>
              <a:spcAft>
                <a:spcPct val="0"/>
              </a:spcAft>
              <a:buClr>
                <a:schemeClr val="tx1"/>
              </a:buClr>
              <a:buFont typeface="BISansCond" pitchFamily="2" charset="0"/>
              <a:buChar char="–"/>
              <a:defRPr sz="2000">
                <a:solidFill>
                  <a:schemeClr val="tx1"/>
                </a:solidFill>
                <a:latin typeface="+mn-lt"/>
              </a:defRPr>
            </a:lvl3pPr>
            <a:lvl4pPr marL="819150" indent="-274638" algn="l" defTabSz="8610600" rtl="0" eaLnBrk="0" fontAlgn="base" hangingPunct="0">
              <a:spcBef>
                <a:spcPct val="0"/>
              </a:spcBef>
              <a:spcAft>
                <a:spcPct val="0"/>
              </a:spcAft>
              <a:buFont typeface="BISansCond" pitchFamily="2" charset="0"/>
              <a:buChar char="–"/>
              <a:defRPr sz="2000">
                <a:solidFill>
                  <a:schemeClr val="tx1"/>
                </a:solidFill>
                <a:latin typeface="+mn-lt"/>
              </a:defRPr>
            </a:lvl4pPr>
            <a:lvl5pPr marL="1085850" indent="-265113" algn="l" defTabSz="8610600" rtl="0" eaLnBrk="0" fontAlgn="base" hangingPunct="0">
              <a:spcBef>
                <a:spcPct val="0"/>
              </a:spcBef>
              <a:spcAft>
                <a:spcPct val="0"/>
              </a:spcAft>
              <a:buFont typeface="BISansCond" pitchFamily="2" charset="0"/>
              <a:buChar char="–"/>
              <a:defRPr sz="2000">
                <a:solidFill>
                  <a:schemeClr val="tx1"/>
                </a:solidFill>
                <a:latin typeface="+mn-lt"/>
              </a:defRPr>
            </a:lvl5pPr>
            <a:lvl6pPr marL="1543050" indent="-265113" algn="l" defTabSz="8610600" rtl="0" fontAlgn="base">
              <a:spcBef>
                <a:spcPct val="0"/>
              </a:spcBef>
              <a:spcAft>
                <a:spcPct val="0"/>
              </a:spcAft>
              <a:buFont typeface="BISansCond" pitchFamily="2" charset="0"/>
              <a:buChar char="–"/>
              <a:defRPr sz="2000">
                <a:solidFill>
                  <a:schemeClr val="tx1"/>
                </a:solidFill>
                <a:latin typeface="+mn-lt"/>
              </a:defRPr>
            </a:lvl6pPr>
            <a:lvl7pPr marL="2000250" indent="-265113" algn="l" defTabSz="8610600" rtl="0" fontAlgn="base">
              <a:spcBef>
                <a:spcPct val="0"/>
              </a:spcBef>
              <a:spcAft>
                <a:spcPct val="0"/>
              </a:spcAft>
              <a:buFont typeface="BISansCond" pitchFamily="2" charset="0"/>
              <a:buChar char="–"/>
              <a:defRPr sz="2000">
                <a:solidFill>
                  <a:schemeClr val="tx1"/>
                </a:solidFill>
                <a:latin typeface="+mn-lt"/>
              </a:defRPr>
            </a:lvl7pPr>
            <a:lvl8pPr marL="2457450" indent="-265113" algn="l" defTabSz="8610600" rtl="0" fontAlgn="base">
              <a:spcBef>
                <a:spcPct val="0"/>
              </a:spcBef>
              <a:spcAft>
                <a:spcPct val="0"/>
              </a:spcAft>
              <a:buFont typeface="BISansCond" pitchFamily="2" charset="0"/>
              <a:buChar char="–"/>
              <a:defRPr sz="2000">
                <a:solidFill>
                  <a:schemeClr val="tx1"/>
                </a:solidFill>
                <a:latin typeface="+mn-lt"/>
              </a:defRPr>
            </a:lvl8pPr>
            <a:lvl9pPr marL="2914650" indent="-265113" algn="l" defTabSz="8610600" rtl="0" fontAlgn="base">
              <a:spcBef>
                <a:spcPct val="0"/>
              </a:spcBef>
              <a:spcAft>
                <a:spcPct val="0"/>
              </a:spcAft>
              <a:buFont typeface="BISansCond" pitchFamily="2" charset="0"/>
              <a:buChar char="–"/>
              <a:defRPr sz="2000">
                <a:solidFill>
                  <a:schemeClr val="tx1"/>
                </a:solidFill>
                <a:latin typeface="+mn-lt"/>
              </a:defRPr>
            </a:lvl9pPr>
          </a:lstStyle>
          <a:p>
            <a:r>
              <a:rPr lang="de-DE" sz="1800" dirty="0" smtClean="0">
                <a:solidFill>
                  <a:schemeClr val="tx1"/>
                </a:solidFill>
              </a:rPr>
              <a:t>Aero-Club de France, 7/8 November 2013</a:t>
            </a:r>
          </a:p>
          <a:p>
            <a:pPr algn="r"/>
            <a:endParaRPr lang="de-DE" sz="1800" dirty="0" smtClean="0">
              <a:solidFill>
                <a:schemeClr val="tx1"/>
              </a:solidFill>
            </a:endParaRPr>
          </a:p>
          <a:p>
            <a:pPr algn="r"/>
            <a:r>
              <a:rPr lang="de-DE" sz="1800" dirty="0" smtClean="0">
                <a:solidFill>
                  <a:schemeClr val="tx1"/>
                </a:solidFill>
              </a:rPr>
              <a:t>Ulrich </a:t>
            </a:r>
            <a:r>
              <a:rPr lang="de-DE" sz="1800" dirty="0" err="1" smtClean="0">
                <a:solidFill>
                  <a:schemeClr val="tx1"/>
                </a:solidFill>
              </a:rPr>
              <a:t>Kebekus</a:t>
            </a:r>
            <a:r>
              <a:rPr lang="de-DE" sz="1800" dirty="0" smtClean="0">
                <a:solidFill>
                  <a:schemeClr val="tx1"/>
                </a:solidFill>
              </a:rPr>
              <a:t>, </a:t>
            </a:r>
            <a:r>
              <a:rPr lang="de-DE" sz="1800" u="sng" dirty="0" smtClean="0">
                <a:solidFill>
                  <a:schemeClr val="tx1"/>
                </a:solidFill>
              </a:rPr>
              <a:t>Michael Kompter</a:t>
            </a:r>
          </a:p>
        </p:txBody>
      </p:sp>
    </p:spTree>
    <p:extLst>
      <p:ext uri="{BB962C8B-B14F-4D97-AF65-F5344CB8AC3E}">
        <p14:creationId xmlns:p14="http://schemas.microsoft.com/office/powerpoint/2010/main" val="2287485403"/>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Existing</a:t>
            </a:r>
            <a:r>
              <a:rPr lang="de-DE" dirty="0" smtClean="0"/>
              <a:t> Case Law</a:t>
            </a:r>
            <a:endParaRPr lang="de-DE" dirty="0"/>
          </a:p>
        </p:txBody>
      </p:sp>
      <p:sp>
        <p:nvSpPr>
          <p:cNvPr id="3" name="Inhaltsplatzhalter 2"/>
          <p:cNvSpPr>
            <a:spLocks noGrp="1"/>
          </p:cNvSpPr>
          <p:nvPr>
            <p:ph idx="1"/>
          </p:nvPr>
        </p:nvSpPr>
        <p:spPr>
          <a:xfrm>
            <a:off x="203200" y="1089892"/>
            <a:ext cx="8802255" cy="5310908"/>
          </a:xfrm>
          <a:solidFill>
            <a:schemeClr val="bg1"/>
          </a:solidFill>
        </p:spPr>
        <p:txBody>
          <a:bodyPr/>
          <a:lstStyle/>
          <a:p>
            <a:pPr>
              <a:lnSpc>
                <a:spcPct val="150000"/>
              </a:lnSpc>
            </a:pPr>
            <a:r>
              <a:rPr lang="de-DE" sz="2800" dirty="0" smtClean="0">
                <a:solidFill>
                  <a:schemeClr val="accent1">
                    <a:lumMod val="60000"/>
                    <a:lumOff val="40000"/>
                  </a:schemeClr>
                </a:solidFill>
              </a:rPr>
              <a:t>Federal Supreme Court (BGH)</a:t>
            </a:r>
          </a:p>
          <a:p>
            <a:pPr lvl="1">
              <a:lnSpc>
                <a:spcPct val="150000"/>
              </a:lnSpc>
            </a:pPr>
            <a:endParaRPr lang="de-DE" dirty="0" smtClean="0">
              <a:solidFill>
                <a:schemeClr val="accent1">
                  <a:lumMod val="60000"/>
                  <a:lumOff val="40000"/>
                </a:schemeClr>
              </a:solidFill>
            </a:endParaRPr>
          </a:p>
          <a:p>
            <a:pPr lvl="1">
              <a:lnSpc>
                <a:spcPct val="150000"/>
              </a:lnSpc>
            </a:pPr>
            <a:r>
              <a:rPr lang="de-DE" dirty="0" smtClean="0">
                <a:solidFill>
                  <a:schemeClr val="accent1">
                    <a:lumMod val="60000"/>
                    <a:lumOff val="40000"/>
                  </a:schemeClr>
                </a:solidFill>
              </a:rPr>
              <a:t>BGH X ZR 72/08 „</a:t>
            </a:r>
            <a:r>
              <a:rPr lang="de-DE" dirty="0" err="1" smtClean="0">
                <a:solidFill>
                  <a:schemeClr val="accent1">
                    <a:lumMod val="60000"/>
                    <a:lumOff val="40000"/>
                  </a:schemeClr>
                </a:solidFill>
              </a:rPr>
              <a:t>Cosmetic</a:t>
            </a:r>
            <a:r>
              <a:rPr lang="de-DE" dirty="0" smtClean="0">
                <a:solidFill>
                  <a:schemeClr val="accent1">
                    <a:lumMod val="60000"/>
                    <a:lumOff val="40000"/>
                  </a:schemeClr>
                </a:solidFill>
              </a:rPr>
              <a:t> Sun </a:t>
            </a:r>
            <a:r>
              <a:rPr lang="de-DE" dirty="0" err="1" smtClean="0">
                <a:solidFill>
                  <a:schemeClr val="accent1">
                    <a:lumMod val="60000"/>
                    <a:lumOff val="40000"/>
                  </a:schemeClr>
                </a:solidFill>
              </a:rPr>
              <a:t>Protectant</a:t>
            </a:r>
            <a:r>
              <a:rPr lang="de-DE" dirty="0" smtClean="0">
                <a:solidFill>
                  <a:schemeClr val="accent1">
                    <a:lumMod val="60000"/>
                    <a:lumOff val="40000"/>
                  </a:schemeClr>
                </a:solidFill>
              </a:rPr>
              <a:t> III“, 01.03.2011</a:t>
            </a:r>
          </a:p>
          <a:p>
            <a:pPr lvl="2">
              <a:lnSpc>
                <a:spcPct val="150000"/>
              </a:lnSpc>
            </a:pPr>
            <a:r>
              <a:rPr lang="de-DE" dirty="0" smtClean="0">
                <a:solidFill>
                  <a:schemeClr val="accent1">
                    <a:lumMod val="60000"/>
                    <a:lumOff val="40000"/>
                  </a:schemeClr>
                </a:solidFill>
              </a:rPr>
              <a:t>Claims </a:t>
            </a:r>
            <a:r>
              <a:rPr lang="de-DE" dirty="0" err="1" smtClean="0">
                <a:solidFill>
                  <a:schemeClr val="accent1">
                    <a:lumMod val="60000"/>
                    <a:lumOff val="40000"/>
                  </a:schemeClr>
                </a:solidFill>
              </a:rPr>
              <a:t>amended</a:t>
            </a:r>
            <a:r>
              <a:rPr lang="de-DE" dirty="0" smtClean="0">
                <a:solidFill>
                  <a:schemeClr val="accent1">
                    <a:lumMod val="60000"/>
                    <a:lumOff val="40000"/>
                  </a:schemeClr>
                </a:solidFill>
              </a:rPr>
              <a:t> in an European </a:t>
            </a:r>
            <a:r>
              <a:rPr lang="de-DE" dirty="0" err="1" smtClean="0">
                <a:solidFill>
                  <a:schemeClr val="accent1">
                    <a:lumMod val="60000"/>
                    <a:lumOff val="40000"/>
                  </a:schemeClr>
                </a:solidFill>
              </a:rPr>
              <a:t>limitation</a:t>
            </a:r>
            <a:r>
              <a:rPr lang="de-DE" dirty="0" smtClean="0">
                <a:solidFill>
                  <a:schemeClr val="accent1">
                    <a:lumMod val="60000"/>
                    <a:lumOff val="40000"/>
                  </a:schemeClr>
                </a:solidFill>
              </a:rPr>
              <a:t> </a:t>
            </a:r>
            <a:r>
              <a:rPr lang="de-DE" dirty="0" err="1" smtClean="0">
                <a:solidFill>
                  <a:schemeClr val="accent1">
                    <a:lumMod val="60000"/>
                    <a:lumOff val="40000"/>
                  </a:schemeClr>
                </a:solidFill>
              </a:rPr>
              <a:t>proceeding</a:t>
            </a:r>
            <a:r>
              <a:rPr lang="de-DE" dirty="0" smtClean="0">
                <a:solidFill>
                  <a:schemeClr val="accent1">
                    <a:lumMod val="60000"/>
                    <a:lumOff val="40000"/>
                  </a:schemeClr>
                </a:solidFill>
              </a:rPr>
              <a:t> </a:t>
            </a:r>
            <a:r>
              <a:rPr lang="de-DE" dirty="0" err="1" smtClean="0">
                <a:solidFill>
                  <a:schemeClr val="accent1">
                    <a:lumMod val="60000"/>
                    <a:lumOff val="40000"/>
                  </a:schemeClr>
                </a:solidFill>
              </a:rPr>
              <a:t>cannot</a:t>
            </a:r>
            <a:r>
              <a:rPr lang="de-DE" dirty="0" smtClean="0">
                <a:solidFill>
                  <a:schemeClr val="accent1">
                    <a:lumMod val="60000"/>
                    <a:lumOff val="40000"/>
                  </a:schemeClr>
                </a:solidFill>
              </a:rPr>
              <a:t> </a:t>
            </a:r>
            <a:r>
              <a:rPr lang="de-DE" dirty="0" err="1" smtClean="0">
                <a:solidFill>
                  <a:schemeClr val="accent1">
                    <a:lumMod val="60000"/>
                    <a:lumOff val="40000"/>
                  </a:schemeClr>
                </a:solidFill>
              </a:rPr>
              <a:t>be</a:t>
            </a:r>
            <a:r>
              <a:rPr lang="de-DE" dirty="0" smtClean="0">
                <a:solidFill>
                  <a:schemeClr val="accent1">
                    <a:lumMod val="60000"/>
                    <a:lumOff val="40000"/>
                  </a:schemeClr>
                </a:solidFill>
              </a:rPr>
              <a:t> </a:t>
            </a:r>
            <a:r>
              <a:rPr lang="de-DE" dirty="0" err="1" smtClean="0">
                <a:solidFill>
                  <a:schemeClr val="accent1">
                    <a:lumMod val="60000"/>
                    <a:lumOff val="40000"/>
                  </a:schemeClr>
                </a:solidFill>
              </a:rPr>
              <a:t>nullified</a:t>
            </a:r>
            <a:r>
              <a:rPr lang="de-DE" dirty="0" smtClean="0">
                <a:solidFill>
                  <a:schemeClr val="accent1">
                    <a:lumMod val="60000"/>
                    <a:lumOff val="40000"/>
                  </a:schemeClr>
                </a:solidFill>
              </a:rPr>
              <a:t> </a:t>
            </a:r>
            <a:r>
              <a:rPr lang="de-DE" dirty="0" err="1" smtClean="0">
                <a:solidFill>
                  <a:schemeClr val="accent1">
                    <a:lumMod val="60000"/>
                    <a:lumOff val="40000"/>
                  </a:schemeClr>
                </a:solidFill>
              </a:rPr>
              <a:t>based</a:t>
            </a:r>
            <a:r>
              <a:rPr lang="de-DE" dirty="0" smtClean="0">
                <a:solidFill>
                  <a:schemeClr val="accent1">
                    <a:lumMod val="60000"/>
                    <a:lumOff val="40000"/>
                  </a:schemeClr>
                </a:solidFill>
              </a:rPr>
              <a:t> on lack </a:t>
            </a:r>
            <a:r>
              <a:rPr lang="de-DE" dirty="0" err="1" smtClean="0">
                <a:solidFill>
                  <a:schemeClr val="accent1">
                    <a:lumMod val="60000"/>
                    <a:lumOff val="40000"/>
                  </a:schemeClr>
                </a:solidFill>
              </a:rPr>
              <a:t>of</a:t>
            </a:r>
            <a:r>
              <a:rPr lang="de-DE" dirty="0" smtClean="0">
                <a:solidFill>
                  <a:schemeClr val="accent1">
                    <a:lumMod val="60000"/>
                    <a:lumOff val="40000"/>
                  </a:schemeClr>
                </a:solidFill>
              </a:rPr>
              <a:t> </a:t>
            </a:r>
            <a:r>
              <a:rPr lang="de-DE" dirty="0" err="1" smtClean="0">
                <a:solidFill>
                  <a:schemeClr val="accent1">
                    <a:lumMod val="60000"/>
                    <a:lumOff val="40000"/>
                  </a:schemeClr>
                </a:solidFill>
              </a:rPr>
              <a:t>clarity</a:t>
            </a:r>
            <a:r>
              <a:rPr lang="de-DE" dirty="0" smtClean="0">
                <a:solidFill>
                  <a:schemeClr val="accent1">
                    <a:lumMod val="60000"/>
                    <a:lumOff val="40000"/>
                  </a:schemeClr>
                </a:solidFill>
              </a:rPr>
              <a:t>	</a:t>
            </a:r>
            <a:endParaRPr lang="de-DE" dirty="0">
              <a:solidFill>
                <a:schemeClr val="accent1">
                  <a:lumMod val="60000"/>
                  <a:lumOff val="40000"/>
                </a:schemeClr>
              </a:solidFill>
            </a:endParaRPr>
          </a:p>
          <a:p>
            <a:pPr lvl="2">
              <a:buFont typeface="Arial" pitchFamily="34" charset="0"/>
              <a:buChar char="•"/>
            </a:pPr>
            <a:endParaRPr lang="de-DE" dirty="0" smtClean="0">
              <a:solidFill>
                <a:schemeClr val="accent1">
                  <a:lumMod val="60000"/>
                  <a:lumOff val="40000"/>
                </a:schemeClr>
              </a:solidFill>
            </a:endParaRPr>
          </a:p>
          <a:p>
            <a:endParaRPr lang="de-DE" dirty="0" smtClean="0"/>
          </a:p>
          <a:p>
            <a:r>
              <a:rPr lang="de-DE" dirty="0" smtClean="0"/>
              <a:t> </a:t>
            </a:r>
            <a:endParaRPr lang="de-DE" dirty="0"/>
          </a:p>
        </p:txBody>
      </p:sp>
      <p:sp>
        <p:nvSpPr>
          <p:cNvPr id="4" name="Datumsplatzhalter 3"/>
          <p:cNvSpPr>
            <a:spLocks noGrp="1"/>
          </p:cNvSpPr>
          <p:nvPr>
            <p:ph type="dt" sz="half" idx="10"/>
          </p:nvPr>
        </p:nvSpPr>
        <p:spPr/>
        <p:txBody>
          <a:bodyPr/>
          <a:lstStyle/>
          <a:p>
            <a:pPr>
              <a:defRPr/>
            </a:pPr>
            <a:r>
              <a:rPr lang="de-DE" smtClean="0"/>
              <a:t>7 November 2013</a:t>
            </a:r>
            <a:endParaRPr lang="en-GB" dirty="0"/>
          </a:p>
        </p:txBody>
      </p:sp>
      <p:sp>
        <p:nvSpPr>
          <p:cNvPr id="5" name="Fußzeilenplatzhalter 4"/>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6" name="Foliennummernplatzhalter 5"/>
          <p:cNvSpPr>
            <a:spLocks noGrp="1"/>
          </p:cNvSpPr>
          <p:nvPr>
            <p:ph type="sldNum" sz="quarter" idx="12"/>
          </p:nvPr>
        </p:nvSpPr>
        <p:spPr/>
        <p:txBody>
          <a:bodyPr/>
          <a:lstStyle/>
          <a:p>
            <a:pPr>
              <a:defRPr/>
            </a:pPr>
            <a:fld id="{04B34AB7-2F17-4BAD-8DFC-2EA5652D1217}" type="slidenum">
              <a:rPr lang="en-GB" smtClean="0"/>
              <a:pPr>
                <a:defRPr/>
              </a:pPr>
              <a:t>10</a:t>
            </a:fld>
            <a:endParaRPr lang="en-GB" dirty="0"/>
          </a:p>
        </p:txBody>
      </p:sp>
    </p:spTree>
    <p:extLst>
      <p:ext uri="{BB962C8B-B14F-4D97-AF65-F5344CB8AC3E}">
        <p14:creationId xmlns:p14="http://schemas.microsoft.com/office/powerpoint/2010/main" val="3612390763"/>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dirty="0" err="1" smtClean="0"/>
              <a:t>Recent</a:t>
            </a:r>
            <a:r>
              <a:rPr lang="de-DE" dirty="0" smtClean="0"/>
              <a:t> Case Law:</a:t>
            </a:r>
            <a:br>
              <a:rPr lang="de-DE" dirty="0" smtClean="0"/>
            </a:br>
            <a:r>
              <a:rPr lang="de-DE" dirty="0"/>
              <a:t>German Federal Patent </a:t>
            </a:r>
            <a:r>
              <a:rPr lang="de-DE" dirty="0" smtClean="0"/>
              <a:t>Court </a:t>
            </a:r>
            <a:r>
              <a:rPr lang="de-DE" dirty="0"/>
              <a:t>„</a:t>
            </a:r>
            <a:r>
              <a:rPr lang="de-DE" dirty="0" err="1"/>
              <a:t>Benzimidazoles</a:t>
            </a:r>
            <a:r>
              <a:rPr lang="de-DE" dirty="0" smtClean="0"/>
              <a:t>“</a:t>
            </a:r>
            <a:r>
              <a:rPr lang="de-DE" dirty="0"/>
              <a:t/>
            </a:r>
            <a:br>
              <a:rPr lang="de-DE" dirty="0"/>
            </a:br>
            <a:endParaRPr lang="de-DE" dirty="0"/>
          </a:p>
        </p:txBody>
      </p:sp>
      <p:sp>
        <p:nvSpPr>
          <p:cNvPr id="3" name="Inhaltsplatzhalter 2"/>
          <p:cNvSpPr>
            <a:spLocks noGrp="1"/>
          </p:cNvSpPr>
          <p:nvPr>
            <p:ph idx="1"/>
          </p:nvPr>
        </p:nvSpPr>
        <p:spPr>
          <a:xfrm>
            <a:off x="358775" y="1258888"/>
            <a:ext cx="8434388" cy="5132676"/>
          </a:xfrm>
          <a:solidFill>
            <a:schemeClr val="bg1"/>
          </a:solidFill>
        </p:spPr>
        <p:txBody>
          <a:bodyPr/>
          <a:lstStyle/>
          <a:p>
            <a:pPr lvl="1">
              <a:buFont typeface="Arial" pitchFamily="34" charset="0"/>
              <a:buChar char="•"/>
            </a:pPr>
            <a:r>
              <a:rPr lang="de-DE" dirty="0" err="1" smtClean="0"/>
              <a:t>BPatG</a:t>
            </a:r>
            <a:r>
              <a:rPr lang="de-DE" dirty="0" smtClean="0"/>
              <a:t> 15 W (</a:t>
            </a:r>
            <a:r>
              <a:rPr lang="de-DE" dirty="0" err="1" smtClean="0"/>
              <a:t>pat</a:t>
            </a:r>
            <a:r>
              <a:rPr lang="de-DE" dirty="0" smtClean="0"/>
              <a:t>) 25/12</a:t>
            </a:r>
          </a:p>
          <a:p>
            <a:pPr lvl="1">
              <a:buFont typeface="Arial" pitchFamily="34" charset="0"/>
              <a:buChar char="•"/>
            </a:pPr>
            <a:r>
              <a:rPr lang="de-DE" dirty="0" smtClean="0"/>
              <a:t>Facts</a:t>
            </a:r>
          </a:p>
          <a:p>
            <a:pPr lvl="2">
              <a:buFont typeface="Arial" pitchFamily="34" charset="0"/>
              <a:buChar char="•"/>
            </a:pPr>
            <a:r>
              <a:rPr lang="en-US" dirty="0"/>
              <a:t>DE 59 209 330 </a:t>
            </a:r>
            <a:r>
              <a:rPr lang="en-US" dirty="0" smtClean="0"/>
              <a:t>(</a:t>
            </a:r>
            <a:r>
              <a:rPr lang="de-DE" dirty="0" smtClean="0"/>
              <a:t>EP 0 502 314 B1)</a:t>
            </a:r>
          </a:p>
          <a:p>
            <a:pPr lvl="2">
              <a:buFont typeface="Arial" pitchFamily="34" charset="0"/>
              <a:buChar char="•"/>
            </a:pPr>
            <a:r>
              <a:rPr lang="de-DE" dirty="0" err="1" smtClean="0"/>
              <a:t>Filed</a:t>
            </a:r>
            <a:r>
              <a:rPr lang="de-DE" dirty="0" smtClean="0"/>
              <a:t>: 31.01.1992, </a:t>
            </a:r>
            <a:r>
              <a:rPr lang="de-DE" dirty="0" err="1" smtClean="0"/>
              <a:t>Granted</a:t>
            </a:r>
            <a:r>
              <a:rPr lang="de-DE" dirty="0" smtClean="0"/>
              <a:t>: 20.05.1998</a:t>
            </a:r>
          </a:p>
          <a:p>
            <a:pPr lvl="2">
              <a:buFont typeface="Arial" pitchFamily="34" charset="0"/>
              <a:buChar char="•"/>
            </a:pPr>
            <a:r>
              <a:rPr lang="de-DE" dirty="0" err="1"/>
              <a:t>claims</a:t>
            </a:r>
            <a:endParaRPr lang="de-DE" dirty="0" smtClean="0"/>
          </a:p>
          <a:p>
            <a:pPr lvl="3">
              <a:buFont typeface="Arial" pitchFamily="34" charset="0"/>
              <a:buChar char="•"/>
            </a:pPr>
            <a:r>
              <a:rPr lang="de-DE" dirty="0"/>
              <a:t>Claims 1-3</a:t>
            </a:r>
          </a:p>
          <a:p>
            <a:pPr lvl="4">
              <a:buFont typeface="Arial" pitchFamily="34" charset="0"/>
              <a:buChar char="•"/>
            </a:pPr>
            <a:r>
              <a:rPr lang="de-DE" dirty="0" err="1" smtClean="0"/>
              <a:t>Benzimidazoles</a:t>
            </a:r>
            <a:r>
              <a:rPr lang="de-DE" dirty="0" smtClean="0"/>
              <a:t> </a:t>
            </a:r>
            <a:r>
              <a:rPr lang="de-DE" dirty="0" err="1" smtClean="0"/>
              <a:t>of</a:t>
            </a:r>
            <a:r>
              <a:rPr lang="de-DE" dirty="0" smtClean="0"/>
              <a:t> </a:t>
            </a:r>
            <a:r>
              <a:rPr lang="de-DE" dirty="0" err="1" smtClean="0"/>
              <a:t>general</a:t>
            </a:r>
            <a:r>
              <a:rPr lang="de-DE" dirty="0" smtClean="0"/>
              <a:t> </a:t>
            </a:r>
            <a:r>
              <a:rPr lang="de-DE" dirty="0" err="1" smtClean="0"/>
              <a:t>formula</a:t>
            </a:r>
            <a:r>
              <a:rPr lang="de-DE" dirty="0" smtClean="0"/>
              <a:t> I (</a:t>
            </a:r>
            <a:r>
              <a:rPr lang="de-DE" dirty="0" err="1" smtClean="0"/>
              <a:t>Markush</a:t>
            </a:r>
            <a:r>
              <a:rPr lang="de-DE" dirty="0" smtClean="0"/>
              <a:t>)</a:t>
            </a:r>
          </a:p>
          <a:p>
            <a:pPr lvl="3">
              <a:buFont typeface="Arial" pitchFamily="34" charset="0"/>
              <a:buChar char="•"/>
            </a:pPr>
            <a:r>
              <a:rPr lang="de-DE" dirty="0"/>
              <a:t>Claim 4 - </a:t>
            </a:r>
            <a:r>
              <a:rPr lang="de-DE" dirty="0" smtClean="0"/>
              <a:t>7</a:t>
            </a:r>
            <a:endParaRPr lang="de-DE" dirty="0"/>
          </a:p>
          <a:p>
            <a:pPr lvl="4">
              <a:buFont typeface="Arial" pitchFamily="34" charset="0"/>
              <a:buChar char="•"/>
            </a:pPr>
            <a:r>
              <a:rPr lang="de-DE" dirty="0" err="1" smtClean="0"/>
              <a:t>Specific</a:t>
            </a:r>
            <a:r>
              <a:rPr lang="de-DE" dirty="0" smtClean="0"/>
              <a:t> </a:t>
            </a:r>
            <a:r>
              <a:rPr lang="de-DE" dirty="0" err="1" smtClean="0"/>
              <a:t>Benzimidazoles</a:t>
            </a:r>
            <a:r>
              <a:rPr lang="de-DE" dirty="0" smtClean="0"/>
              <a:t> </a:t>
            </a:r>
            <a:r>
              <a:rPr lang="de-DE" dirty="0" err="1" smtClean="0"/>
              <a:t>and</a:t>
            </a:r>
            <a:r>
              <a:rPr lang="de-DE" dirty="0" smtClean="0"/>
              <a:t> </a:t>
            </a:r>
            <a:r>
              <a:rPr lang="de-DE" dirty="0" err="1" smtClean="0"/>
              <a:t>Salts</a:t>
            </a:r>
            <a:r>
              <a:rPr lang="de-DE" dirty="0" smtClean="0"/>
              <a:t> </a:t>
            </a:r>
            <a:r>
              <a:rPr lang="de-DE" dirty="0" err="1" smtClean="0"/>
              <a:t>of</a:t>
            </a:r>
            <a:r>
              <a:rPr lang="de-DE" dirty="0" smtClean="0"/>
              <a:t> </a:t>
            </a:r>
            <a:r>
              <a:rPr lang="de-DE" dirty="0" err="1" smtClean="0"/>
              <a:t>Benzimidazoles</a:t>
            </a:r>
            <a:endParaRPr lang="de-DE" dirty="0" smtClean="0"/>
          </a:p>
          <a:p>
            <a:pPr lvl="3">
              <a:buFont typeface="Arial" pitchFamily="34" charset="0"/>
              <a:buChar char="•"/>
            </a:pPr>
            <a:r>
              <a:rPr lang="de-DE" dirty="0"/>
              <a:t>Claim </a:t>
            </a:r>
            <a:r>
              <a:rPr lang="de-DE" dirty="0" smtClean="0"/>
              <a:t>8</a:t>
            </a:r>
          </a:p>
          <a:p>
            <a:pPr lvl="4">
              <a:buFont typeface="Arial" pitchFamily="34" charset="0"/>
              <a:buChar char="•"/>
            </a:pPr>
            <a:r>
              <a:rPr lang="de-DE" dirty="0" err="1" smtClean="0"/>
              <a:t>Composition</a:t>
            </a:r>
            <a:r>
              <a:rPr lang="de-DE" dirty="0" smtClean="0"/>
              <a:t> </a:t>
            </a:r>
            <a:r>
              <a:rPr lang="de-DE" dirty="0" err="1" smtClean="0"/>
              <a:t>containing</a:t>
            </a:r>
            <a:r>
              <a:rPr lang="de-DE" dirty="0" smtClean="0"/>
              <a:t> </a:t>
            </a:r>
            <a:r>
              <a:rPr lang="de-DE" dirty="0" err="1" smtClean="0"/>
              <a:t>Benzimidazoles</a:t>
            </a:r>
            <a:r>
              <a:rPr lang="de-DE" dirty="0" smtClean="0"/>
              <a:t> </a:t>
            </a:r>
            <a:r>
              <a:rPr lang="de-DE" dirty="0" err="1" smtClean="0"/>
              <a:t>and</a:t>
            </a:r>
            <a:r>
              <a:rPr lang="de-DE" dirty="0" smtClean="0"/>
              <a:t> </a:t>
            </a:r>
            <a:r>
              <a:rPr lang="de-DE" dirty="0" err="1" smtClean="0"/>
              <a:t>optionally</a:t>
            </a:r>
            <a:r>
              <a:rPr lang="de-DE" dirty="0" smtClean="0"/>
              <a:t> </a:t>
            </a:r>
            <a:r>
              <a:rPr lang="de-DE" dirty="0" err="1" smtClean="0"/>
              <a:t>carriers</a:t>
            </a:r>
            <a:r>
              <a:rPr lang="de-DE" dirty="0" smtClean="0"/>
              <a:t>/</a:t>
            </a:r>
            <a:r>
              <a:rPr lang="de-DE" dirty="0" err="1" smtClean="0"/>
              <a:t>diluents</a:t>
            </a:r>
            <a:r>
              <a:rPr lang="de-DE" dirty="0" smtClean="0"/>
              <a:t/>
            </a:r>
            <a:br>
              <a:rPr lang="de-DE" dirty="0" smtClean="0"/>
            </a:br>
            <a:endParaRPr lang="de-DE" dirty="0" smtClean="0"/>
          </a:p>
          <a:p>
            <a:pPr lvl="2">
              <a:buFont typeface="Arial" pitchFamily="34" charset="0"/>
              <a:buChar char="•"/>
            </a:pPr>
            <a:r>
              <a:rPr lang="de-DE" dirty="0" smtClean="0"/>
              <a:t>2 </a:t>
            </a:r>
            <a:r>
              <a:rPr lang="de-DE" dirty="0" err="1" smtClean="0"/>
              <a:t>granted</a:t>
            </a:r>
            <a:r>
              <a:rPr lang="de-DE" dirty="0" smtClean="0"/>
              <a:t> SPCs</a:t>
            </a:r>
          </a:p>
          <a:p>
            <a:pPr lvl="3">
              <a:buFont typeface="Arial" pitchFamily="34" charset="0"/>
              <a:buChar char="•"/>
            </a:pPr>
            <a:r>
              <a:rPr lang="de-DE" dirty="0" smtClean="0"/>
              <a:t>Mono-</a:t>
            </a:r>
            <a:r>
              <a:rPr lang="de-DE" dirty="0" err="1" smtClean="0"/>
              <a:t>product</a:t>
            </a:r>
            <a:r>
              <a:rPr lang="de-DE" dirty="0" smtClean="0"/>
              <a:t>: </a:t>
            </a:r>
            <a:r>
              <a:rPr lang="de-DE" dirty="0" err="1" smtClean="0"/>
              <a:t>until</a:t>
            </a:r>
            <a:r>
              <a:rPr lang="de-DE" dirty="0" smtClean="0"/>
              <a:t> 11.12.2013 „</a:t>
            </a:r>
            <a:r>
              <a:rPr lang="de-DE" dirty="0" err="1" smtClean="0"/>
              <a:t>Telmisartan</a:t>
            </a:r>
            <a:r>
              <a:rPr lang="de-DE" dirty="0" smtClean="0"/>
              <a:t>“</a:t>
            </a:r>
          </a:p>
          <a:p>
            <a:pPr lvl="3">
              <a:buFont typeface="Arial" pitchFamily="34" charset="0"/>
              <a:buChar char="•"/>
            </a:pPr>
            <a:r>
              <a:rPr lang="de-DE" dirty="0" err="1" smtClean="0"/>
              <a:t>Combination</a:t>
            </a:r>
            <a:r>
              <a:rPr lang="de-DE" dirty="0"/>
              <a:t> </a:t>
            </a:r>
            <a:r>
              <a:rPr lang="de-DE" dirty="0" err="1" smtClean="0"/>
              <a:t>product</a:t>
            </a:r>
            <a:r>
              <a:rPr lang="de-DE" dirty="0" smtClean="0"/>
              <a:t>: </a:t>
            </a:r>
            <a:r>
              <a:rPr lang="de-DE" dirty="0" err="1" smtClean="0"/>
              <a:t>until</a:t>
            </a:r>
            <a:r>
              <a:rPr lang="de-DE" dirty="0" smtClean="0"/>
              <a:t> 31.01.2017 „</a:t>
            </a:r>
            <a:r>
              <a:rPr lang="de-DE" dirty="0" err="1" smtClean="0"/>
              <a:t>Telmisartan</a:t>
            </a:r>
            <a:r>
              <a:rPr lang="de-DE" dirty="0" smtClean="0"/>
              <a:t> + HCTZ“</a:t>
            </a:r>
            <a:endParaRPr lang="de-DE" dirty="0"/>
          </a:p>
          <a:p>
            <a:pPr lvl="3">
              <a:buFont typeface="Arial" pitchFamily="34" charset="0"/>
              <a:buChar char="•"/>
            </a:pPr>
            <a:endParaRPr lang="de-DE" dirty="0" smtClean="0"/>
          </a:p>
          <a:p>
            <a:pPr>
              <a:buFont typeface="Arial" pitchFamily="34" charset="0"/>
              <a:buChar char="•"/>
            </a:pPr>
            <a:endParaRPr lang="de-DE" dirty="0" smtClean="0"/>
          </a:p>
          <a:p>
            <a:pPr lvl="2">
              <a:buFont typeface="Arial" pitchFamily="34" charset="0"/>
              <a:buChar char="•"/>
            </a:pPr>
            <a:endParaRPr lang="de-DE" dirty="0" smtClean="0">
              <a:solidFill>
                <a:schemeClr val="accent1">
                  <a:lumMod val="60000"/>
                  <a:lumOff val="40000"/>
                </a:schemeClr>
              </a:solidFill>
            </a:endParaRPr>
          </a:p>
          <a:p>
            <a:endParaRPr lang="de-DE" dirty="0" smtClean="0"/>
          </a:p>
          <a:p>
            <a:r>
              <a:rPr lang="de-DE" dirty="0" smtClean="0"/>
              <a:t> </a:t>
            </a:r>
            <a:endParaRPr lang="de-DE" dirty="0"/>
          </a:p>
        </p:txBody>
      </p:sp>
      <p:sp>
        <p:nvSpPr>
          <p:cNvPr id="4" name="Datumsplatzhalter 3"/>
          <p:cNvSpPr>
            <a:spLocks noGrp="1"/>
          </p:cNvSpPr>
          <p:nvPr>
            <p:ph type="dt" sz="half" idx="10"/>
          </p:nvPr>
        </p:nvSpPr>
        <p:spPr/>
        <p:txBody>
          <a:bodyPr/>
          <a:lstStyle/>
          <a:p>
            <a:pPr>
              <a:defRPr/>
            </a:pPr>
            <a:r>
              <a:rPr lang="de-DE" smtClean="0"/>
              <a:t>7 November 2013</a:t>
            </a:r>
            <a:endParaRPr lang="en-GB" dirty="0"/>
          </a:p>
        </p:txBody>
      </p:sp>
      <p:sp>
        <p:nvSpPr>
          <p:cNvPr id="5" name="Fußzeilenplatzhalter 4"/>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6" name="Foliennummernplatzhalter 5"/>
          <p:cNvSpPr>
            <a:spLocks noGrp="1"/>
          </p:cNvSpPr>
          <p:nvPr>
            <p:ph type="sldNum" sz="quarter" idx="12"/>
          </p:nvPr>
        </p:nvSpPr>
        <p:spPr/>
        <p:txBody>
          <a:bodyPr/>
          <a:lstStyle/>
          <a:p>
            <a:pPr>
              <a:defRPr/>
            </a:pPr>
            <a:fld id="{04B34AB7-2F17-4BAD-8DFC-2EA5652D1217}" type="slidenum">
              <a:rPr lang="en-GB" smtClean="0"/>
              <a:pPr>
                <a:defRPr/>
              </a:pPr>
              <a:t>11</a:t>
            </a:fld>
            <a:endParaRPr lang="en-GB" dirty="0"/>
          </a:p>
        </p:txBody>
      </p:sp>
      <p:graphicFrame>
        <p:nvGraphicFramePr>
          <p:cNvPr id="7" name="Objekt 6"/>
          <p:cNvGraphicFramePr>
            <a:graphicFrameLocks noChangeAspect="1"/>
          </p:cNvGraphicFramePr>
          <p:nvPr>
            <p:extLst>
              <p:ext uri="{D42A27DB-BD31-4B8C-83A1-F6EECF244321}">
                <p14:modId xmlns:p14="http://schemas.microsoft.com/office/powerpoint/2010/main" val="2925021628"/>
              </p:ext>
            </p:extLst>
          </p:nvPr>
        </p:nvGraphicFramePr>
        <p:xfrm>
          <a:off x="4833606" y="1237873"/>
          <a:ext cx="3695700" cy="2933700"/>
        </p:xfrm>
        <a:graphic>
          <a:graphicData uri="http://schemas.openxmlformats.org/presentationml/2006/ole">
            <mc:AlternateContent xmlns:mc="http://schemas.openxmlformats.org/markup-compatibility/2006">
              <mc:Choice xmlns:v="urn:schemas-microsoft-com:vml" Requires="v">
                <p:oleObj spid="_x0000_s6150" name="ISIS/Draw Sketch" r:id="rId4" imgW="3695400" imgH="2933640" progId="ISISServer">
                  <p:embed/>
                </p:oleObj>
              </mc:Choice>
              <mc:Fallback>
                <p:oleObj name="ISIS/Draw Sketch" r:id="rId4" imgW="3695400" imgH="2933640" progId="ISISServer">
                  <p:embed/>
                  <p:pic>
                    <p:nvPicPr>
                      <p:cNvPr id="0" name=""/>
                      <p:cNvPicPr/>
                      <p:nvPr/>
                    </p:nvPicPr>
                    <p:blipFill>
                      <a:blip r:embed="rId5"/>
                      <a:stretch>
                        <a:fillRect/>
                      </a:stretch>
                    </p:blipFill>
                    <p:spPr>
                      <a:xfrm>
                        <a:off x="4833606" y="1237873"/>
                        <a:ext cx="3695700" cy="2933700"/>
                      </a:xfrm>
                      <a:prstGeom prst="rect">
                        <a:avLst/>
                      </a:prstGeom>
                    </p:spPr>
                  </p:pic>
                </p:oleObj>
              </mc:Fallback>
            </mc:AlternateContent>
          </a:graphicData>
        </a:graphic>
      </p:graphicFrame>
      <p:pic>
        <p:nvPicPr>
          <p:cNvPr id="9" name="Bild 3" descr="http://sinvipprod.ap.boehringer.com/intranet_jak/intranet_jak/opunet/biinet_id/ourproducts/prescmed/micardis/micardis-packs.gif"/>
          <p:cNvPicPr/>
          <p:nvPr/>
        </p:nvPicPr>
        <p:blipFill>
          <a:blip r:embed="rId6">
            <a:extLst>
              <a:ext uri="{28A0092B-C50C-407E-A947-70E740481C1C}">
                <a14:useLocalDpi xmlns:a14="http://schemas.microsoft.com/office/drawing/2010/main" val="0"/>
              </a:ext>
            </a:extLst>
          </a:blip>
          <a:srcRect/>
          <a:stretch>
            <a:fillRect/>
          </a:stretch>
        </p:blipFill>
        <p:spPr bwMode="auto">
          <a:xfrm>
            <a:off x="6939128" y="4458960"/>
            <a:ext cx="2177711" cy="1679290"/>
          </a:xfrm>
          <a:prstGeom prst="rect">
            <a:avLst/>
          </a:prstGeom>
          <a:noFill/>
          <a:ln>
            <a:noFill/>
          </a:ln>
        </p:spPr>
      </p:pic>
    </p:spTree>
    <p:extLst>
      <p:ext uri="{BB962C8B-B14F-4D97-AF65-F5344CB8AC3E}">
        <p14:creationId xmlns:p14="http://schemas.microsoft.com/office/powerpoint/2010/main" val="3547707846"/>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r>
              <a:rPr lang="de-DE" dirty="0" err="1" smtClean="0"/>
              <a:t>Recent</a:t>
            </a:r>
            <a:r>
              <a:rPr lang="de-DE" dirty="0" smtClean="0"/>
              <a:t> Case Law:</a:t>
            </a:r>
            <a:br>
              <a:rPr lang="de-DE" dirty="0" smtClean="0"/>
            </a:br>
            <a:r>
              <a:rPr lang="de-DE" dirty="0"/>
              <a:t>German Federal Patent </a:t>
            </a:r>
            <a:r>
              <a:rPr lang="de-DE" dirty="0" smtClean="0"/>
              <a:t>Court </a:t>
            </a:r>
            <a:r>
              <a:rPr lang="de-DE" dirty="0"/>
              <a:t>„</a:t>
            </a:r>
            <a:r>
              <a:rPr lang="de-DE" dirty="0" err="1"/>
              <a:t>Benzimidazoles</a:t>
            </a:r>
            <a:r>
              <a:rPr lang="de-DE" dirty="0" smtClean="0"/>
              <a:t>“</a:t>
            </a:r>
            <a:r>
              <a:rPr lang="de-DE" dirty="0"/>
              <a:t/>
            </a:r>
            <a:br>
              <a:rPr lang="de-DE" dirty="0"/>
            </a:br>
            <a:endParaRPr lang="de-DE" dirty="0"/>
          </a:p>
        </p:txBody>
      </p:sp>
      <p:sp>
        <p:nvSpPr>
          <p:cNvPr id="3" name="Inhaltsplatzhalter 2"/>
          <p:cNvSpPr>
            <a:spLocks noGrp="1"/>
          </p:cNvSpPr>
          <p:nvPr>
            <p:ph idx="1"/>
          </p:nvPr>
        </p:nvSpPr>
        <p:spPr>
          <a:xfrm>
            <a:off x="358775" y="1258888"/>
            <a:ext cx="8434388" cy="5132676"/>
          </a:xfrm>
          <a:solidFill>
            <a:schemeClr val="bg1"/>
          </a:solidFill>
        </p:spPr>
        <p:txBody>
          <a:bodyPr/>
          <a:lstStyle/>
          <a:p>
            <a:pPr marL="544512" lvl="3" indent="0">
              <a:buNone/>
            </a:pPr>
            <a:endParaRPr lang="de-DE" dirty="0" smtClean="0"/>
          </a:p>
          <a:p>
            <a:pPr lvl="2">
              <a:buFont typeface="Arial" pitchFamily="34" charset="0"/>
              <a:buChar char="•"/>
            </a:pPr>
            <a:r>
              <a:rPr lang="de-DE" dirty="0" smtClean="0"/>
              <a:t>Problem:</a:t>
            </a:r>
          </a:p>
          <a:p>
            <a:pPr lvl="3">
              <a:buFont typeface="Arial" pitchFamily="34" charset="0"/>
              <a:buChar char="•"/>
            </a:pPr>
            <a:r>
              <a:rPr lang="de-DE" dirty="0" smtClean="0"/>
              <a:t>Original </a:t>
            </a:r>
            <a:r>
              <a:rPr lang="de-DE" dirty="0" err="1" smtClean="0"/>
              <a:t>claim</a:t>
            </a:r>
            <a:r>
              <a:rPr lang="de-DE" dirty="0" smtClean="0"/>
              <a:t> 8 </a:t>
            </a:r>
            <a:r>
              <a:rPr lang="de-DE" dirty="0" err="1" smtClean="0"/>
              <a:t>does</a:t>
            </a:r>
            <a:r>
              <a:rPr lang="de-DE" dirty="0" smtClean="0"/>
              <a:t> not „</a:t>
            </a:r>
            <a:r>
              <a:rPr lang="de-DE" dirty="0" err="1" smtClean="0"/>
              <a:t>specify</a:t>
            </a:r>
            <a:r>
              <a:rPr lang="de-DE" dirty="0" smtClean="0"/>
              <a:t>“ </a:t>
            </a:r>
            <a:r>
              <a:rPr lang="de-DE" dirty="0" err="1" smtClean="0"/>
              <a:t>the</a:t>
            </a:r>
            <a:r>
              <a:rPr lang="de-DE" dirty="0" smtClean="0"/>
              <a:t> </a:t>
            </a:r>
            <a:r>
              <a:rPr lang="de-DE" dirty="0" err="1" smtClean="0"/>
              <a:t>combination</a:t>
            </a:r>
            <a:r>
              <a:rPr lang="de-DE" dirty="0" smtClean="0"/>
              <a:t> </a:t>
            </a:r>
            <a:r>
              <a:rPr lang="de-DE" dirty="0" err="1" smtClean="0"/>
              <a:t>product</a:t>
            </a:r>
            <a:endParaRPr lang="de-DE" dirty="0" smtClean="0"/>
          </a:p>
          <a:p>
            <a:pPr lvl="3">
              <a:buFont typeface="Arial" pitchFamily="34" charset="0"/>
              <a:buChar char="•"/>
            </a:pPr>
            <a:r>
              <a:rPr lang="de-DE" dirty="0" smtClean="0"/>
              <a:t>CJEU </a:t>
            </a:r>
            <a:r>
              <a:rPr lang="de-DE" dirty="0" err="1" smtClean="0"/>
              <a:t>Decision</a:t>
            </a:r>
            <a:r>
              <a:rPr lang="de-DE" dirty="0" smtClean="0"/>
              <a:t> „</a:t>
            </a:r>
            <a:r>
              <a:rPr lang="en-US" dirty="0" err="1" smtClean="0"/>
              <a:t>Medeva</a:t>
            </a:r>
            <a:r>
              <a:rPr lang="en-US" dirty="0" smtClean="0"/>
              <a:t>” </a:t>
            </a:r>
            <a:r>
              <a:rPr lang="en-US" dirty="0"/>
              <a:t>(C-322/10 of </a:t>
            </a:r>
            <a:r>
              <a:rPr lang="en-US" dirty="0" smtClean="0"/>
              <a:t>24 Nov. 2011</a:t>
            </a:r>
            <a:r>
              <a:rPr lang="en-US" dirty="0"/>
              <a:t>) </a:t>
            </a:r>
            <a:r>
              <a:rPr lang="en-US" dirty="0" smtClean="0"/>
              <a:t>requires that</a:t>
            </a:r>
          </a:p>
          <a:p>
            <a:pPr lvl="4">
              <a:buFont typeface="Arial" pitchFamily="34" charset="0"/>
              <a:buChar char="•"/>
            </a:pPr>
            <a:r>
              <a:rPr lang="en-US" dirty="0"/>
              <a:t>SPC </a:t>
            </a:r>
            <a:r>
              <a:rPr lang="en-US" dirty="0" smtClean="0"/>
              <a:t>for combination products can </a:t>
            </a:r>
            <a:r>
              <a:rPr lang="en-US" dirty="0"/>
              <a:t>only be granted in view of Art. 3(a) </a:t>
            </a:r>
            <a:r>
              <a:rPr lang="en-US" dirty="0" smtClean="0"/>
              <a:t>Reg. </a:t>
            </a:r>
            <a:r>
              <a:rPr lang="en-US" dirty="0"/>
              <a:t>(EC) No. 469/2009, if the active ingredients are “specified” in the wording of the claims of the basic patent </a:t>
            </a:r>
            <a:endParaRPr lang="en-US" dirty="0" smtClean="0"/>
          </a:p>
          <a:p>
            <a:pPr lvl="4">
              <a:buFont typeface="Arial" pitchFamily="34" charset="0"/>
              <a:buChar char="•"/>
            </a:pPr>
            <a:r>
              <a:rPr lang="en-US" dirty="0" smtClean="0"/>
              <a:t>Meaning of “specified” remains fully unclear and is alien to patent laws</a:t>
            </a:r>
          </a:p>
          <a:p>
            <a:pPr lvl="5">
              <a:buFont typeface="Arial" pitchFamily="34" charset="0"/>
              <a:buChar char="•"/>
            </a:pPr>
            <a:r>
              <a:rPr lang="en-US" dirty="0" smtClean="0"/>
              <a:t>2 new referrals C-443/12 &amp; C-493/12</a:t>
            </a:r>
          </a:p>
          <a:p>
            <a:pPr lvl="4">
              <a:buFont typeface="Arial" pitchFamily="34" charset="0"/>
              <a:buChar char="•"/>
            </a:pPr>
            <a:r>
              <a:rPr lang="en-US" dirty="0" smtClean="0"/>
              <a:t>caused </a:t>
            </a:r>
            <a:r>
              <a:rPr lang="en-US" dirty="0"/>
              <a:t>among the owners of SPCs for combination products the concern that the validity of their SPC could be endangered</a:t>
            </a:r>
            <a:r>
              <a:rPr lang="en-US" dirty="0" smtClean="0"/>
              <a:t>.</a:t>
            </a:r>
          </a:p>
          <a:p>
            <a:pPr lvl="2">
              <a:buFont typeface="Arial" pitchFamily="34" charset="0"/>
              <a:buChar char="•"/>
            </a:pPr>
            <a:r>
              <a:rPr lang="en-US" dirty="0" smtClean="0"/>
              <a:t>Solution:</a:t>
            </a:r>
          </a:p>
          <a:p>
            <a:pPr lvl="3">
              <a:buFont typeface="Arial" pitchFamily="34" charset="0"/>
              <a:buChar char="•"/>
            </a:pPr>
            <a:r>
              <a:rPr lang="en-US" dirty="0" smtClean="0"/>
              <a:t>Limitation proceedings</a:t>
            </a:r>
          </a:p>
          <a:p>
            <a:pPr lvl="4">
              <a:buFont typeface="Arial" pitchFamily="34" charset="0"/>
              <a:buChar char="•"/>
            </a:pPr>
            <a:r>
              <a:rPr lang="en-US" dirty="0" smtClean="0"/>
              <a:t>Art. 105a EPC</a:t>
            </a:r>
          </a:p>
          <a:p>
            <a:pPr lvl="5">
              <a:buFont typeface="Arial" pitchFamily="34" charset="0"/>
              <a:buChar char="•"/>
            </a:pPr>
            <a:r>
              <a:rPr lang="en-US" dirty="0" smtClean="0"/>
              <a:t>e.g. EP 1 761 529 B3 “Novartis”; EPO decided limitation is in line with Art. 123 (3) EPC</a:t>
            </a:r>
          </a:p>
          <a:p>
            <a:pPr lvl="4">
              <a:buFont typeface="Arial" pitchFamily="34" charset="0"/>
              <a:buChar char="•"/>
            </a:pPr>
            <a:r>
              <a:rPr lang="en-US" dirty="0" smtClean="0"/>
              <a:t>German limitation § 64</a:t>
            </a:r>
            <a:endParaRPr lang="de-DE" dirty="0" smtClean="0"/>
          </a:p>
          <a:p>
            <a:pPr>
              <a:buFont typeface="Arial" pitchFamily="34" charset="0"/>
              <a:buChar char="•"/>
            </a:pPr>
            <a:endParaRPr lang="de-DE" dirty="0" smtClean="0"/>
          </a:p>
          <a:p>
            <a:pPr lvl="2">
              <a:buFont typeface="Arial" pitchFamily="34" charset="0"/>
              <a:buChar char="•"/>
            </a:pPr>
            <a:endParaRPr lang="de-DE" dirty="0" smtClean="0">
              <a:solidFill>
                <a:schemeClr val="accent1">
                  <a:lumMod val="60000"/>
                  <a:lumOff val="40000"/>
                </a:schemeClr>
              </a:solidFill>
            </a:endParaRPr>
          </a:p>
          <a:p>
            <a:endParaRPr lang="de-DE" dirty="0" smtClean="0"/>
          </a:p>
          <a:p>
            <a:r>
              <a:rPr lang="de-DE" dirty="0" smtClean="0"/>
              <a:t> </a:t>
            </a:r>
            <a:endParaRPr lang="de-DE" dirty="0"/>
          </a:p>
        </p:txBody>
      </p:sp>
      <p:sp>
        <p:nvSpPr>
          <p:cNvPr id="4" name="Datumsplatzhalter 3"/>
          <p:cNvSpPr>
            <a:spLocks noGrp="1"/>
          </p:cNvSpPr>
          <p:nvPr>
            <p:ph type="dt" sz="half" idx="10"/>
          </p:nvPr>
        </p:nvSpPr>
        <p:spPr/>
        <p:txBody>
          <a:bodyPr/>
          <a:lstStyle/>
          <a:p>
            <a:pPr>
              <a:defRPr/>
            </a:pPr>
            <a:r>
              <a:rPr lang="de-DE" smtClean="0"/>
              <a:t>7 November 2013</a:t>
            </a:r>
            <a:endParaRPr lang="en-GB" dirty="0"/>
          </a:p>
        </p:txBody>
      </p:sp>
      <p:sp>
        <p:nvSpPr>
          <p:cNvPr id="5" name="Fußzeilenplatzhalter 4"/>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6" name="Foliennummernplatzhalter 5"/>
          <p:cNvSpPr>
            <a:spLocks noGrp="1"/>
          </p:cNvSpPr>
          <p:nvPr>
            <p:ph type="sldNum" sz="quarter" idx="12"/>
          </p:nvPr>
        </p:nvSpPr>
        <p:spPr/>
        <p:txBody>
          <a:bodyPr/>
          <a:lstStyle/>
          <a:p>
            <a:pPr>
              <a:defRPr/>
            </a:pPr>
            <a:fld id="{04B34AB7-2F17-4BAD-8DFC-2EA5652D1217}" type="slidenum">
              <a:rPr lang="en-GB" smtClean="0"/>
              <a:pPr>
                <a:defRPr/>
              </a:pPr>
              <a:t>12</a:t>
            </a:fld>
            <a:endParaRPr lang="en-GB" dirty="0"/>
          </a:p>
        </p:txBody>
      </p:sp>
    </p:spTree>
    <p:extLst>
      <p:ext uri="{BB962C8B-B14F-4D97-AF65-F5344CB8AC3E}">
        <p14:creationId xmlns:p14="http://schemas.microsoft.com/office/powerpoint/2010/main" val="2495319342"/>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Recent</a:t>
            </a:r>
            <a:r>
              <a:rPr lang="de-DE" dirty="0" smtClean="0"/>
              <a:t> Case Law:</a:t>
            </a:r>
            <a:br>
              <a:rPr lang="de-DE" dirty="0" smtClean="0"/>
            </a:br>
            <a:r>
              <a:rPr lang="de-DE" dirty="0">
                <a:solidFill>
                  <a:srgbClr val="FFFFFF"/>
                </a:solidFill>
                <a:latin typeface="BISansCond" pitchFamily="2" charset="0"/>
              </a:rPr>
              <a:t>German Federal Patent Court „</a:t>
            </a:r>
            <a:r>
              <a:rPr lang="de-DE" dirty="0" err="1">
                <a:solidFill>
                  <a:srgbClr val="FFFFFF"/>
                </a:solidFill>
                <a:latin typeface="BISansCond" pitchFamily="2" charset="0"/>
              </a:rPr>
              <a:t>Benzimidazoles</a:t>
            </a:r>
            <a:r>
              <a:rPr lang="de-DE" dirty="0">
                <a:solidFill>
                  <a:srgbClr val="FFFFFF"/>
                </a:solidFill>
                <a:latin typeface="BISansCond" pitchFamily="2" charset="0"/>
              </a:rPr>
              <a:t>“</a:t>
            </a:r>
            <a:br>
              <a:rPr lang="de-DE" dirty="0">
                <a:solidFill>
                  <a:srgbClr val="FFFFFF"/>
                </a:solidFill>
                <a:latin typeface="BISansCond" pitchFamily="2" charset="0"/>
              </a:rPr>
            </a:br>
            <a:endParaRPr lang="de-DE" dirty="0"/>
          </a:p>
        </p:txBody>
      </p:sp>
      <p:sp>
        <p:nvSpPr>
          <p:cNvPr id="3" name="Inhaltsplatzhalter 2"/>
          <p:cNvSpPr>
            <a:spLocks noGrp="1"/>
          </p:cNvSpPr>
          <p:nvPr>
            <p:ph idx="1"/>
          </p:nvPr>
        </p:nvSpPr>
        <p:spPr>
          <a:xfrm>
            <a:off x="358775" y="1258888"/>
            <a:ext cx="8434388" cy="5132676"/>
          </a:xfrm>
          <a:solidFill>
            <a:schemeClr val="bg1"/>
          </a:solidFill>
        </p:spPr>
        <p:txBody>
          <a:bodyPr/>
          <a:lstStyle/>
          <a:p>
            <a:pPr lvl="1">
              <a:buFont typeface="Arial" pitchFamily="34" charset="0"/>
              <a:buChar char="•"/>
            </a:pPr>
            <a:r>
              <a:rPr lang="de-DE" dirty="0" smtClean="0"/>
              <a:t>German Patent Trademark Office (GPTO)</a:t>
            </a:r>
          </a:p>
          <a:p>
            <a:pPr lvl="3">
              <a:buFont typeface="Arial" pitchFamily="34" charset="0"/>
              <a:buChar char="•"/>
            </a:pPr>
            <a:r>
              <a:rPr lang="de-DE" dirty="0" err="1" smtClean="0"/>
              <a:t>Requests</a:t>
            </a:r>
            <a:endParaRPr lang="de-DE" dirty="0" smtClean="0"/>
          </a:p>
          <a:p>
            <a:pPr lvl="3">
              <a:buFont typeface="Arial" pitchFamily="34" charset="0"/>
              <a:buChar char="•"/>
            </a:pPr>
            <a:endParaRPr lang="de-DE" sz="800" dirty="0" smtClean="0"/>
          </a:p>
          <a:p>
            <a:pPr lvl="4">
              <a:buFont typeface="Arial" pitchFamily="34" charset="0"/>
              <a:buChar char="•"/>
            </a:pPr>
            <a:r>
              <a:rPr lang="de-DE" dirty="0" err="1" smtClean="0"/>
              <a:t>Deletion</a:t>
            </a:r>
            <a:r>
              <a:rPr lang="de-DE" dirty="0" smtClean="0"/>
              <a:t> </a:t>
            </a:r>
            <a:r>
              <a:rPr lang="de-DE" dirty="0" err="1" smtClean="0"/>
              <a:t>of</a:t>
            </a:r>
            <a:r>
              <a:rPr lang="de-DE" dirty="0" smtClean="0"/>
              <a:t> </a:t>
            </a:r>
            <a:r>
              <a:rPr lang="de-DE" dirty="0" err="1" smtClean="0"/>
              <a:t>claim</a:t>
            </a:r>
            <a:r>
              <a:rPr lang="de-DE" dirty="0" smtClean="0"/>
              <a:t> 1</a:t>
            </a:r>
          </a:p>
          <a:p>
            <a:pPr lvl="4">
              <a:buFont typeface="Arial" pitchFamily="34" charset="0"/>
              <a:buChar char="•"/>
            </a:pPr>
            <a:r>
              <a:rPr lang="de-DE" dirty="0" err="1" smtClean="0"/>
              <a:t>Renumbering</a:t>
            </a:r>
            <a:r>
              <a:rPr lang="de-DE" dirty="0" smtClean="0"/>
              <a:t> </a:t>
            </a:r>
            <a:r>
              <a:rPr lang="de-DE" dirty="0" err="1" smtClean="0"/>
              <a:t>of</a:t>
            </a:r>
            <a:r>
              <a:rPr lang="de-DE" dirty="0" smtClean="0"/>
              <a:t> </a:t>
            </a:r>
            <a:r>
              <a:rPr lang="de-DE" dirty="0" err="1" smtClean="0"/>
              <a:t>former</a:t>
            </a:r>
            <a:r>
              <a:rPr lang="de-DE" dirty="0" smtClean="0"/>
              <a:t> </a:t>
            </a:r>
            <a:r>
              <a:rPr lang="de-DE" dirty="0" err="1" smtClean="0"/>
              <a:t>claims</a:t>
            </a:r>
            <a:r>
              <a:rPr lang="de-DE" dirty="0" smtClean="0"/>
              <a:t> 2-7</a:t>
            </a:r>
          </a:p>
          <a:p>
            <a:pPr lvl="4">
              <a:buFont typeface="Arial" pitchFamily="34" charset="0"/>
              <a:buChar char="•"/>
            </a:pPr>
            <a:r>
              <a:rPr lang="de-DE" dirty="0" smtClean="0"/>
              <a:t>Claim 7 (</a:t>
            </a:r>
            <a:r>
              <a:rPr lang="de-DE" dirty="0" err="1" smtClean="0"/>
              <a:t>former</a:t>
            </a:r>
            <a:r>
              <a:rPr lang="de-DE" dirty="0" smtClean="0"/>
              <a:t> </a:t>
            </a:r>
            <a:r>
              <a:rPr lang="de-DE" dirty="0" err="1" smtClean="0"/>
              <a:t>claim</a:t>
            </a:r>
            <a:r>
              <a:rPr lang="de-DE" dirty="0" smtClean="0"/>
              <a:t> 8)</a:t>
            </a:r>
          </a:p>
          <a:p>
            <a:pPr lvl="3">
              <a:buFont typeface="Arial" pitchFamily="34" charset="0"/>
              <a:buChar char="•"/>
            </a:pPr>
            <a:r>
              <a:rPr lang="de-DE" dirty="0" err="1" smtClean="0"/>
              <a:t>Composition</a:t>
            </a:r>
            <a:r>
              <a:rPr lang="de-DE" dirty="0" smtClean="0"/>
              <a:t> </a:t>
            </a:r>
            <a:r>
              <a:rPr lang="de-DE" dirty="0" err="1" smtClean="0"/>
              <a:t>containing</a:t>
            </a:r>
            <a:r>
              <a:rPr lang="de-DE" dirty="0" smtClean="0"/>
              <a:t> </a:t>
            </a:r>
            <a:r>
              <a:rPr lang="de-DE" dirty="0" err="1" smtClean="0"/>
              <a:t>Benzimidazoles</a:t>
            </a:r>
            <a:r>
              <a:rPr lang="de-DE" dirty="0" smtClean="0"/>
              <a:t/>
            </a:r>
            <a:br>
              <a:rPr lang="de-DE" dirty="0" smtClean="0"/>
            </a:br>
            <a:r>
              <a:rPr lang="de-DE" i="1" dirty="0" err="1" smtClean="0">
                <a:solidFill>
                  <a:srgbClr val="FF0000"/>
                </a:solidFill>
              </a:rPr>
              <a:t>optionally</a:t>
            </a:r>
            <a:r>
              <a:rPr lang="de-DE" dirty="0" smtClean="0">
                <a:solidFill>
                  <a:srgbClr val="FF0000"/>
                </a:solidFill>
              </a:rPr>
              <a:t>  </a:t>
            </a:r>
            <a:r>
              <a:rPr lang="de-DE" dirty="0" smtClean="0"/>
              <a:t>in </a:t>
            </a:r>
            <a:r>
              <a:rPr lang="de-DE" dirty="0" err="1" smtClean="0"/>
              <a:t>combination</a:t>
            </a:r>
            <a:r>
              <a:rPr lang="de-DE" dirty="0" smtClean="0"/>
              <a:t> </a:t>
            </a:r>
            <a:r>
              <a:rPr lang="de-DE" dirty="0" err="1" smtClean="0"/>
              <a:t>with</a:t>
            </a:r>
            <a:r>
              <a:rPr lang="de-DE" dirty="0" smtClean="0"/>
              <a:t> 1 </a:t>
            </a:r>
            <a:r>
              <a:rPr lang="de-DE" dirty="0" err="1" smtClean="0"/>
              <a:t>of</a:t>
            </a:r>
            <a:r>
              <a:rPr lang="de-DE" dirty="0" smtClean="0"/>
              <a:t> 19 </a:t>
            </a:r>
            <a:r>
              <a:rPr lang="de-DE" dirty="0" err="1" smtClean="0"/>
              <a:t>other</a:t>
            </a:r>
            <a:r>
              <a:rPr lang="de-DE" dirty="0" smtClean="0"/>
              <a:t>  </a:t>
            </a:r>
            <a:r>
              <a:rPr lang="de-DE" dirty="0" err="1" smtClean="0"/>
              <a:t>active</a:t>
            </a:r>
            <a:r>
              <a:rPr lang="de-DE" dirty="0" smtClean="0"/>
              <a:t> </a:t>
            </a:r>
            <a:r>
              <a:rPr lang="de-DE" dirty="0" err="1" smtClean="0"/>
              <a:t>compounds</a:t>
            </a:r>
            <a:r>
              <a:rPr lang="de-DE" dirty="0" smtClean="0"/>
              <a:t> (</a:t>
            </a:r>
            <a:r>
              <a:rPr lang="de-DE" dirty="0" err="1" smtClean="0"/>
              <a:t>one</a:t>
            </a:r>
            <a:r>
              <a:rPr lang="de-DE" dirty="0" smtClean="0"/>
              <a:t> </a:t>
            </a:r>
            <a:r>
              <a:rPr lang="de-DE" dirty="0" err="1" smtClean="0"/>
              <a:t>of</a:t>
            </a:r>
            <a:r>
              <a:rPr lang="de-DE" dirty="0" smtClean="0"/>
              <a:t> </a:t>
            </a:r>
            <a:r>
              <a:rPr lang="de-DE" dirty="0" err="1" smtClean="0"/>
              <a:t>which</a:t>
            </a:r>
            <a:r>
              <a:rPr lang="de-DE" dirty="0" smtClean="0"/>
              <a:t> </a:t>
            </a:r>
            <a:r>
              <a:rPr lang="de-DE" dirty="0" err="1" smtClean="0"/>
              <a:t>being</a:t>
            </a:r>
            <a:r>
              <a:rPr lang="de-DE" dirty="0" smtClean="0"/>
              <a:t> HCTZ) </a:t>
            </a:r>
            <a:r>
              <a:rPr lang="de-DE" dirty="0" err="1" smtClean="0"/>
              <a:t>and</a:t>
            </a:r>
            <a:r>
              <a:rPr lang="de-DE" dirty="0"/>
              <a:t> </a:t>
            </a:r>
            <a:r>
              <a:rPr lang="de-DE" dirty="0" err="1" smtClean="0"/>
              <a:t>optionally</a:t>
            </a:r>
            <a:r>
              <a:rPr lang="de-DE" dirty="0" smtClean="0"/>
              <a:t> </a:t>
            </a:r>
            <a:r>
              <a:rPr lang="de-DE" dirty="0" err="1" smtClean="0"/>
              <a:t>carriers</a:t>
            </a:r>
            <a:r>
              <a:rPr lang="de-DE" dirty="0" smtClean="0"/>
              <a:t>/</a:t>
            </a:r>
            <a:r>
              <a:rPr lang="de-DE" dirty="0" err="1" smtClean="0"/>
              <a:t>diluents</a:t>
            </a:r>
            <a:endParaRPr lang="de-DE" dirty="0" smtClean="0"/>
          </a:p>
          <a:p>
            <a:pPr lvl="4">
              <a:buFont typeface="Arial" pitchFamily="34" charset="0"/>
              <a:buChar char="•"/>
            </a:pPr>
            <a:r>
              <a:rPr lang="de-DE" b="1" dirty="0" err="1" smtClean="0"/>
              <a:t>Auxiliary</a:t>
            </a:r>
            <a:r>
              <a:rPr lang="de-DE" b="1" dirty="0" smtClean="0"/>
              <a:t> Request:  </a:t>
            </a:r>
            <a:r>
              <a:rPr lang="de-DE" dirty="0" err="1" smtClean="0"/>
              <a:t>delete</a:t>
            </a:r>
            <a:r>
              <a:rPr lang="de-DE" dirty="0" smtClean="0"/>
              <a:t> </a:t>
            </a:r>
            <a:r>
              <a:rPr lang="de-DE" dirty="0" err="1" smtClean="0"/>
              <a:t>first</a:t>
            </a:r>
            <a:r>
              <a:rPr lang="de-DE" dirty="0" smtClean="0"/>
              <a:t> „</a:t>
            </a:r>
            <a:r>
              <a:rPr lang="de-DE" i="1" dirty="0" err="1" smtClean="0">
                <a:solidFill>
                  <a:srgbClr val="FF0000"/>
                </a:solidFill>
              </a:rPr>
              <a:t>optionally</a:t>
            </a:r>
            <a:r>
              <a:rPr lang="de-DE" dirty="0" smtClean="0"/>
              <a:t>“ </a:t>
            </a:r>
          </a:p>
          <a:p>
            <a:pPr lvl="3">
              <a:buFont typeface="Arial" pitchFamily="34" charset="0"/>
              <a:buChar char="•"/>
            </a:pPr>
            <a:endParaRPr lang="de-DE" dirty="0" smtClean="0">
              <a:solidFill>
                <a:srgbClr val="000000"/>
              </a:solidFill>
            </a:endParaRPr>
          </a:p>
          <a:p>
            <a:pPr lvl="3">
              <a:buFont typeface="Arial" pitchFamily="34" charset="0"/>
              <a:buChar char="•"/>
            </a:pPr>
            <a:r>
              <a:rPr lang="de-DE" dirty="0" smtClean="0">
                <a:solidFill>
                  <a:srgbClr val="000000"/>
                </a:solidFill>
              </a:rPr>
              <a:t>GPTO </a:t>
            </a:r>
            <a:r>
              <a:rPr lang="de-DE" dirty="0" err="1" smtClean="0">
                <a:solidFill>
                  <a:srgbClr val="000000"/>
                </a:solidFill>
              </a:rPr>
              <a:t>rejects</a:t>
            </a:r>
            <a:r>
              <a:rPr lang="de-DE" dirty="0" smtClean="0">
                <a:solidFill>
                  <a:srgbClr val="000000"/>
                </a:solidFill>
              </a:rPr>
              <a:t> </a:t>
            </a:r>
            <a:r>
              <a:rPr lang="de-DE" dirty="0" err="1">
                <a:solidFill>
                  <a:srgbClr val="000000"/>
                </a:solidFill>
              </a:rPr>
              <a:t>the</a:t>
            </a:r>
            <a:r>
              <a:rPr lang="de-DE" dirty="0">
                <a:solidFill>
                  <a:srgbClr val="000000"/>
                </a:solidFill>
              </a:rPr>
              <a:t> </a:t>
            </a:r>
            <a:r>
              <a:rPr lang="de-DE" dirty="0" err="1">
                <a:solidFill>
                  <a:srgbClr val="000000"/>
                </a:solidFill>
              </a:rPr>
              <a:t>request</a:t>
            </a:r>
            <a:r>
              <a:rPr lang="de-DE" dirty="0">
                <a:solidFill>
                  <a:srgbClr val="000000"/>
                </a:solidFill>
              </a:rPr>
              <a:t> </a:t>
            </a:r>
            <a:r>
              <a:rPr lang="de-DE" dirty="0" err="1">
                <a:solidFill>
                  <a:srgbClr val="000000"/>
                </a:solidFill>
              </a:rPr>
              <a:t>for</a:t>
            </a:r>
            <a:r>
              <a:rPr lang="de-DE" dirty="0">
                <a:solidFill>
                  <a:srgbClr val="000000"/>
                </a:solidFill>
              </a:rPr>
              <a:t> </a:t>
            </a:r>
            <a:r>
              <a:rPr lang="de-DE" dirty="0" err="1" smtClean="0">
                <a:solidFill>
                  <a:srgbClr val="000000"/>
                </a:solidFill>
              </a:rPr>
              <a:t>limitation</a:t>
            </a:r>
            <a:r>
              <a:rPr lang="de-DE" dirty="0" smtClean="0">
                <a:solidFill>
                  <a:srgbClr val="000000"/>
                </a:solidFill>
              </a:rPr>
              <a:t>, 16.05.2012</a:t>
            </a:r>
          </a:p>
          <a:p>
            <a:pPr lvl="3">
              <a:buFont typeface="Arial" pitchFamily="34" charset="0"/>
              <a:buChar char="•"/>
            </a:pPr>
            <a:endParaRPr lang="de-DE" sz="800" dirty="0">
              <a:solidFill>
                <a:srgbClr val="000000"/>
              </a:solidFill>
            </a:endParaRPr>
          </a:p>
          <a:p>
            <a:pPr lvl="4">
              <a:buFont typeface="Arial" pitchFamily="34" charset="0"/>
              <a:buChar char="•"/>
            </a:pPr>
            <a:r>
              <a:rPr lang="de-DE" dirty="0" err="1" smtClean="0"/>
              <a:t>Reasons</a:t>
            </a:r>
            <a:r>
              <a:rPr lang="de-DE" dirty="0" smtClean="0"/>
              <a:t>:</a:t>
            </a:r>
            <a:endParaRPr lang="de-DE" dirty="0"/>
          </a:p>
          <a:p>
            <a:pPr lvl="5">
              <a:buFont typeface="Arial" pitchFamily="34" charset="0"/>
              <a:buChar char="•"/>
            </a:pPr>
            <a:r>
              <a:rPr lang="de-DE" dirty="0" smtClean="0"/>
              <a:t>New </a:t>
            </a:r>
            <a:r>
              <a:rPr lang="de-DE" dirty="0" err="1" smtClean="0"/>
              <a:t>claim</a:t>
            </a:r>
            <a:r>
              <a:rPr lang="de-DE" dirty="0" smtClean="0"/>
              <a:t> 7 </a:t>
            </a:r>
            <a:r>
              <a:rPr lang="de-DE" dirty="0" err="1" smtClean="0"/>
              <a:t>claims</a:t>
            </a:r>
            <a:r>
              <a:rPr lang="de-DE" dirty="0" smtClean="0"/>
              <a:t> different </a:t>
            </a:r>
            <a:r>
              <a:rPr lang="de-DE" dirty="0" err="1" smtClean="0"/>
              <a:t>subject</a:t>
            </a:r>
            <a:r>
              <a:rPr lang="de-DE" dirty="0" smtClean="0"/>
              <a:t> matter, i.e. an „</a:t>
            </a:r>
            <a:r>
              <a:rPr lang="de-DE" i="1" dirty="0" err="1" smtClean="0">
                <a:solidFill>
                  <a:srgbClr val="FF0000"/>
                </a:solidFill>
              </a:rPr>
              <a:t>aliud</a:t>
            </a:r>
            <a:r>
              <a:rPr lang="de-DE" dirty="0" smtClean="0"/>
              <a:t>“</a:t>
            </a:r>
          </a:p>
          <a:p>
            <a:pPr lvl="5">
              <a:buFont typeface="Arial" pitchFamily="34" charset="0"/>
              <a:buChar char="•"/>
            </a:pPr>
            <a:r>
              <a:rPr lang="en-US" dirty="0" smtClean="0"/>
              <a:t>GPTO believes that stricter </a:t>
            </a:r>
            <a:r>
              <a:rPr lang="en-US" dirty="0"/>
              <a:t>examination criteria for national German limitation procedures are </a:t>
            </a:r>
            <a:r>
              <a:rPr lang="en-US" dirty="0" smtClean="0"/>
              <a:t>to </a:t>
            </a:r>
            <a:r>
              <a:rPr lang="en-US" dirty="0"/>
              <a:t>be </a:t>
            </a:r>
            <a:r>
              <a:rPr lang="en-US" dirty="0" smtClean="0"/>
              <a:t>applied in view of </a:t>
            </a:r>
            <a:r>
              <a:rPr lang="en-US" dirty="0"/>
              <a:t>the </a:t>
            </a:r>
            <a:r>
              <a:rPr lang="en-US" dirty="0" err="1"/>
              <a:t>Medeva</a:t>
            </a:r>
            <a:r>
              <a:rPr lang="en-US" dirty="0"/>
              <a:t> decision </a:t>
            </a:r>
            <a:endParaRPr lang="de-DE" dirty="0" smtClean="0"/>
          </a:p>
          <a:p>
            <a:pPr lvl="2">
              <a:buFont typeface="Arial" pitchFamily="34" charset="0"/>
              <a:buChar char="•"/>
            </a:pPr>
            <a:endParaRPr lang="de-DE" dirty="0" smtClean="0">
              <a:solidFill>
                <a:schemeClr val="accent1">
                  <a:lumMod val="60000"/>
                  <a:lumOff val="40000"/>
                </a:schemeClr>
              </a:solidFill>
            </a:endParaRPr>
          </a:p>
          <a:p>
            <a:endParaRPr lang="de-DE" dirty="0" smtClean="0"/>
          </a:p>
          <a:p>
            <a:r>
              <a:rPr lang="de-DE" dirty="0" smtClean="0"/>
              <a:t> </a:t>
            </a:r>
            <a:endParaRPr lang="de-DE" dirty="0"/>
          </a:p>
        </p:txBody>
      </p:sp>
      <p:sp>
        <p:nvSpPr>
          <p:cNvPr id="4" name="Datumsplatzhalter 3"/>
          <p:cNvSpPr>
            <a:spLocks noGrp="1"/>
          </p:cNvSpPr>
          <p:nvPr>
            <p:ph type="dt" sz="half" idx="10"/>
          </p:nvPr>
        </p:nvSpPr>
        <p:spPr/>
        <p:txBody>
          <a:bodyPr/>
          <a:lstStyle/>
          <a:p>
            <a:pPr>
              <a:defRPr/>
            </a:pPr>
            <a:r>
              <a:rPr lang="de-DE" smtClean="0"/>
              <a:t>7 November 2013</a:t>
            </a:r>
            <a:endParaRPr lang="en-GB" dirty="0"/>
          </a:p>
        </p:txBody>
      </p:sp>
      <p:sp>
        <p:nvSpPr>
          <p:cNvPr id="5" name="Fußzeilenplatzhalter 4"/>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6" name="Foliennummernplatzhalter 5"/>
          <p:cNvSpPr>
            <a:spLocks noGrp="1"/>
          </p:cNvSpPr>
          <p:nvPr>
            <p:ph type="sldNum" sz="quarter" idx="12"/>
          </p:nvPr>
        </p:nvSpPr>
        <p:spPr/>
        <p:txBody>
          <a:bodyPr/>
          <a:lstStyle/>
          <a:p>
            <a:pPr>
              <a:defRPr/>
            </a:pPr>
            <a:fld id="{04B34AB7-2F17-4BAD-8DFC-2EA5652D1217}" type="slidenum">
              <a:rPr lang="en-GB" smtClean="0"/>
              <a:pPr>
                <a:defRPr/>
              </a:pPr>
              <a:t>13</a:t>
            </a:fld>
            <a:endParaRPr lang="en-GB" dirty="0"/>
          </a:p>
        </p:txBody>
      </p:sp>
    </p:spTree>
    <p:extLst>
      <p:ext uri="{BB962C8B-B14F-4D97-AF65-F5344CB8AC3E}">
        <p14:creationId xmlns:p14="http://schemas.microsoft.com/office/powerpoint/2010/main" val="163171073"/>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Recent</a:t>
            </a:r>
            <a:r>
              <a:rPr lang="de-DE" dirty="0" smtClean="0"/>
              <a:t> Case Law:</a:t>
            </a:r>
            <a:br>
              <a:rPr lang="de-DE" dirty="0" smtClean="0"/>
            </a:br>
            <a:r>
              <a:rPr lang="de-DE" dirty="0">
                <a:solidFill>
                  <a:srgbClr val="FFFFFF"/>
                </a:solidFill>
                <a:latin typeface="BISansCond" pitchFamily="2" charset="0"/>
              </a:rPr>
              <a:t>German Federal Patent Court „</a:t>
            </a:r>
            <a:r>
              <a:rPr lang="de-DE" dirty="0" err="1">
                <a:solidFill>
                  <a:srgbClr val="FFFFFF"/>
                </a:solidFill>
                <a:latin typeface="BISansCond" pitchFamily="2" charset="0"/>
              </a:rPr>
              <a:t>Benzimidazoles</a:t>
            </a:r>
            <a:r>
              <a:rPr lang="de-DE" dirty="0">
                <a:solidFill>
                  <a:srgbClr val="FFFFFF"/>
                </a:solidFill>
                <a:latin typeface="BISansCond" pitchFamily="2" charset="0"/>
              </a:rPr>
              <a:t>“</a:t>
            </a:r>
            <a:br>
              <a:rPr lang="de-DE" dirty="0">
                <a:solidFill>
                  <a:srgbClr val="FFFFFF"/>
                </a:solidFill>
                <a:latin typeface="BISansCond" pitchFamily="2" charset="0"/>
              </a:rPr>
            </a:br>
            <a:endParaRPr lang="de-DE" dirty="0"/>
          </a:p>
        </p:txBody>
      </p:sp>
      <p:sp>
        <p:nvSpPr>
          <p:cNvPr id="3" name="Inhaltsplatzhalter 2"/>
          <p:cNvSpPr>
            <a:spLocks noGrp="1"/>
          </p:cNvSpPr>
          <p:nvPr>
            <p:ph idx="1"/>
          </p:nvPr>
        </p:nvSpPr>
        <p:spPr>
          <a:xfrm>
            <a:off x="358775" y="1258888"/>
            <a:ext cx="8434388" cy="5132676"/>
          </a:xfrm>
          <a:solidFill>
            <a:schemeClr val="bg1"/>
          </a:solidFill>
        </p:spPr>
        <p:txBody>
          <a:bodyPr/>
          <a:lstStyle/>
          <a:p>
            <a:pPr lvl="1">
              <a:buFont typeface="Arial" pitchFamily="34" charset="0"/>
              <a:buChar char="•"/>
            </a:pPr>
            <a:r>
              <a:rPr lang="de-DE" dirty="0" smtClean="0"/>
              <a:t>German Federal Patent Court</a:t>
            </a:r>
          </a:p>
          <a:p>
            <a:pPr lvl="3">
              <a:buFont typeface="Arial" pitchFamily="34" charset="0"/>
              <a:buChar char="•"/>
            </a:pPr>
            <a:r>
              <a:rPr lang="de-DE" dirty="0" smtClean="0"/>
              <a:t>31.07.2013 </a:t>
            </a:r>
            <a:r>
              <a:rPr lang="de-DE" dirty="0" err="1" smtClean="0"/>
              <a:t>decides</a:t>
            </a:r>
            <a:r>
              <a:rPr lang="de-DE" dirty="0" smtClean="0"/>
              <a:t>:</a:t>
            </a:r>
          </a:p>
          <a:p>
            <a:pPr lvl="3">
              <a:buFont typeface="Arial" pitchFamily="34" charset="0"/>
              <a:buChar char="•"/>
            </a:pPr>
            <a:r>
              <a:rPr lang="de-DE" dirty="0" err="1" smtClean="0"/>
              <a:t>Patentee</a:t>
            </a:r>
            <a:r>
              <a:rPr lang="de-DE" dirty="0" smtClean="0"/>
              <a:t> </a:t>
            </a:r>
            <a:r>
              <a:rPr lang="de-DE" dirty="0" err="1" smtClean="0"/>
              <a:t>may</a:t>
            </a:r>
            <a:r>
              <a:rPr lang="de-DE" dirty="0" smtClean="0"/>
              <a:t> </a:t>
            </a:r>
            <a:r>
              <a:rPr lang="de-DE" dirty="0" err="1" smtClean="0"/>
              <a:t>limit</a:t>
            </a:r>
            <a:r>
              <a:rPr lang="de-DE" dirty="0" smtClean="0"/>
              <a:t> </a:t>
            </a:r>
            <a:r>
              <a:rPr lang="de-DE" dirty="0" err="1" smtClean="0"/>
              <a:t>the</a:t>
            </a:r>
            <a:r>
              <a:rPr lang="de-DE" dirty="0" smtClean="0"/>
              <a:t> </a:t>
            </a:r>
            <a:r>
              <a:rPr lang="de-DE" dirty="0" err="1" smtClean="0"/>
              <a:t>claim</a:t>
            </a:r>
            <a:r>
              <a:rPr lang="de-DE" dirty="0" smtClean="0"/>
              <a:t> </a:t>
            </a:r>
            <a:r>
              <a:rPr lang="de-DE" dirty="0" err="1" smtClean="0"/>
              <a:t>as</a:t>
            </a:r>
            <a:r>
              <a:rPr lang="de-DE" dirty="0" smtClean="0"/>
              <a:t> </a:t>
            </a:r>
            <a:r>
              <a:rPr lang="de-DE" dirty="0" err="1" smtClean="0"/>
              <a:t>long</a:t>
            </a:r>
            <a:r>
              <a:rPr lang="de-DE" dirty="0" smtClean="0"/>
              <a:t> </a:t>
            </a:r>
            <a:r>
              <a:rPr lang="de-DE" dirty="0" err="1" smtClean="0"/>
              <a:t>as</a:t>
            </a:r>
            <a:r>
              <a:rPr lang="de-DE" dirty="0" smtClean="0"/>
              <a:t> </a:t>
            </a:r>
            <a:r>
              <a:rPr lang="de-DE" dirty="0" err="1" smtClean="0"/>
              <a:t>it</a:t>
            </a:r>
            <a:r>
              <a:rPr lang="de-DE" dirty="0" smtClean="0"/>
              <a:t> </a:t>
            </a:r>
            <a:r>
              <a:rPr lang="de-DE" dirty="0" err="1" smtClean="0"/>
              <a:t>is</a:t>
            </a:r>
            <a:r>
              <a:rPr lang="de-DE" dirty="0" smtClean="0"/>
              <a:t> </a:t>
            </a:r>
            <a:r>
              <a:rPr lang="de-DE" dirty="0" err="1" smtClean="0"/>
              <a:t>no</a:t>
            </a:r>
            <a:r>
              <a:rPr lang="de-DE" dirty="0" smtClean="0"/>
              <a:t> „</a:t>
            </a:r>
            <a:r>
              <a:rPr lang="de-DE" i="1" dirty="0" err="1" smtClean="0">
                <a:solidFill>
                  <a:srgbClr val="FF0000"/>
                </a:solidFill>
              </a:rPr>
              <a:t>aliud</a:t>
            </a:r>
            <a:r>
              <a:rPr lang="de-DE" dirty="0" smtClean="0"/>
              <a:t>“</a:t>
            </a:r>
          </a:p>
          <a:p>
            <a:pPr lvl="3">
              <a:buFont typeface="Arial" pitchFamily="34" charset="0"/>
              <a:buChar char="•"/>
            </a:pPr>
            <a:r>
              <a:rPr lang="en-US" dirty="0" smtClean="0"/>
              <a:t>incorporation </a:t>
            </a:r>
            <a:r>
              <a:rPr lang="en-US" dirty="0"/>
              <a:t>of a feature from the description into a granted patent claim is admissible </a:t>
            </a:r>
            <a:r>
              <a:rPr lang="en-US" dirty="0" smtClean="0"/>
              <a:t>if</a:t>
            </a:r>
          </a:p>
          <a:p>
            <a:pPr lvl="4">
              <a:buFont typeface="Arial" pitchFamily="34" charset="0"/>
              <a:buChar char="•"/>
            </a:pPr>
            <a:r>
              <a:rPr lang="en-US" dirty="0" smtClean="0"/>
              <a:t>the </a:t>
            </a:r>
            <a:r>
              <a:rPr lang="en-US" dirty="0"/>
              <a:t>originally broader </a:t>
            </a:r>
            <a:r>
              <a:rPr lang="en-US" dirty="0" smtClean="0"/>
              <a:t>scope is </a:t>
            </a:r>
            <a:r>
              <a:rPr lang="en-US" dirty="0"/>
              <a:t>thereby limited to a narrower </a:t>
            </a:r>
            <a:r>
              <a:rPr lang="en-US" dirty="0" smtClean="0"/>
              <a:t>scope and</a:t>
            </a:r>
          </a:p>
          <a:p>
            <a:pPr lvl="4">
              <a:buFont typeface="Arial" pitchFamily="34" charset="0"/>
              <a:buChar char="•"/>
            </a:pPr>
            <a:r>
              <a:rPr lang="en-US" dirty="0" smtClean="0"/>
              <a:t>it </a:t>
            </a:r>
            <a:r>
              <a:rPr lang="en-US" dirty="0"/>
              <a:t>was evident that the incorporated feature is disclosed in the description as part of the claimed </a:t>
            </a:r>
            <a:r>
              <a:rPr lang="en-US" dirty="0" smtClean="0"/>
              <a:t>invention</a:t>
            </a:r>
          </a:p>
          <a:p>
            <a:pPr lvl="5">
              <a:buFont typeface="Arial" pitchFamily="34" charset="0"/>
              <a:buChar char="•"/>
            </a:pPr>
            <a:r>
              <a:rPr lang="en-US" dirty="0" smtClean="0"/>
              <a:t>Limited claim 7 is embraced by granted </a:t>
            </a:r>
            <a:r>
              <a:rPr lang="en-US" dirty="0"/>
              <a:t>patent claim 8 </a:t>
            </a:r>
            <a:r>
              <a:rPr lang="en-US" dirty="0" smtClean="0"/>
              <a:t>in view of the </a:t>
            </a:r>
            <a:r>
              <a:rPr lang="en-US" dirty="0"/>
              <a:t>expression “containing”, which imparts an open character to this pharmaceutical composition claim. </a:t>
            </a:r>
            <a:endParaRPr lang="en-US" dirty="0" smtClean="0"/>
          </a:p>
          <a:p>
            <a:pPr lvl="5">
              <a:buFont typeface="Arial" pitchFamily="34" charset="0"/>
              <a:buChar char="•"/>
            </a:pPr>
            <a:r>
              <a:rPr lang="en-US" dirty="0"/>
              <a:t>teaching regarding the dosing of the combination partners, such as </a:t>
            </a:r>
            <a:r>
              <a:rPr lang="en-US" dirty="0" smtClean="0"/>
              <a:t>HCTZ, </a:t>
            </a:r>
            <a:r>
              <a:rPr lang="en-US" dirty="0"/>
              <a:t>in a combined formulation with the </a:t>
            </a:r>
            <a:r>
              <a:rPr lang="en-US" dirty="0" smtClean="0"/>
              <a:t>new active </a:t>
            </a:r>
            <a:r>
              <a:rPr lang="en-US" dirty="0"/>
              <a:t>ingredient (e.g. </a:t>
            </a:r>
            <a:r>
              <a:rPr lang="en-US" dirty="0" err="1"/>
              <a:t>telmisartan</a:t>
            </a:r>
            <a:r>
              <a:rPr lang="en-US" dirty="0"/>
              <a:t>) sufficiently supports the </a:t>
            </a:r>
            <a:r>
              <a:rPr lang="en-US" dirty="0" smtClean="0"/>
              <a:t>limitation</a:t>
            </a:r>
          </a:p>
          <a:p>
            <a:pPr lvl="3">
              <a:buFont typeface="Arial" pitchFamily="34" charset="0"/>
              <a:buChar char="•"/>
            </a:pPr>
            <a:r>
              <a:rPr lang="en-US" dirty="0"/>
              <a:t>Contrary to the position taken by the GPTO, the Court </a:t>
            </a:r>
            <a:r>
              <a:rPr lang="en-US" dirty="0" smtClean="0"/>
              <a:t>ruled that “</a:t>
            </a:r>
            <a:r>
              <a:rPr lang="en-US" dirty="0" err="1" smtClean="0"/>
              <a:t>Medeva</a:t>
            </a:r>
            <a:r>
              <a:rPr lang="en-US" dirty="0" smtClean="0"/>
              <a:t>” </a:t>
            </a:r>
            <a:r>
              <a:rPr lang="en-US" dirty="0"/>
              <a:t>concerned a different legal question, </a:t>
            </a:r>
            <a:r>
              <a:rPr lang="en-US" dirty="0" smtClean="0"/>
              <a:t>and </a:t>
            </a:r>
            <a:r>
              <a:rPr lang="en-US" dirty="0"/>
              <a:t>can be ignored when assessing the admissibility of limitation requests</a:t>
            </a:r>
            <a:endParaRPr lang="de-DE" dirty="0" smtClean="0"/>
          </a:p>
        </p:txBody>
      </p:sp>
      <p:sp>
        <p:nvSpPr>
          <p:cNvPr id="4" name="Datumsplatzhalter 3"/>
          <p:cNvSpPr>
            <a:spLocks noGrp="1"/>
          </p:cNvSpPr>
          <p:nvPr>
            <p:ph type="dt" sz="half" idx="10"/>
          </p:nvPr>
        </p:nvSpPr>
        <p:spPr/>
        <p:txBody>
          <a:bodyPr/>
          <a:lstStyle/>
          <a:p>
            <a:pPr>
              <a:defRPr/>
            </a:pPr>
            <a:r>
              <a:rPr lang="de-DE" smtClean="0"/>
              <a:t>7 November 2013</a:t>
            </a:r>
            <a:endParaRPr lang="en-GB" dirty="0"/>
          </a:p>
        </p:txBody>
      </p:sp>
      <p:sp>
        <p:nvSpPr>
          <p:cNvPr id="5" name="Fußzeilenplatzhalter 4"/>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6" name="Foliennummernplatzhalter 5"/>
          <p:cNvSpPr>
            <a:spLocks noGrp="1"/>
          </p:cNvSpPr>
          <p:nvPr>
            <p:ph type="sldNum" sz="quarter" idx="12"/>
          </p:nvPr>
        </p:nvSpPr>
        <p:spPr/>
        <p:txBody>
          <a:bodyPr/>
          <a:lstStyle/>
          <a:p>
            <a:pPr>
              <a:defRPr/>
            </a:pPr>
            <a:fld id="{04B34AB7-2F17-4BAD-8DFC-2EA5652D1217}" type="slidenum">
              <a:rPr lang="en-GB" smtClean="0"/>
              <a:pPr>
                <a:defRPr/>
              </a:pPr>
              <a:t>14</a:t>
            </a:fld>
            <a:endParaRPr lang="en-GB" dirty="0"/>
          </a:p>
        </p:txBody>
      </p:sp>
    </p:spTree>
    <p:extLst>
      <p:ext uri="{BB962C8B-B14F-4D97-AF65-F5344CB8AC3E}">
        <p14:creationId xmlns:p14="http://schemas.microsoft.com/office/powerpoint/2010/main" val="296753478"/>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And</a:t>
            </a:r>
            <a:r>
              <a:rPr lang="de-DE" dirty="0" smtClean="0"/>
              <a:t> on </a:t>
            </a:r>
            <a:r>
              <a:rPr lang="de-DE" dirty="0" err="1" smtClean="0"/>
              <a:t>the</a:t>
            </a:r>
            <a:r>
              <a:rPr lang="de-DE" dirty="0" smtClean="0"/>
              <a:t> </a:t>
            </a:r>
            <a:r>
              <a:rPr lang="de-DE" dirty="0" err="1" smtClean="0"/>
              <a:t>other</a:t>
            </a:r>
            <a:r>
              <a:rPr lang="de-DE" dirty="0" smtClean="0"/>
              <a:t> </a:t>
            </a:r>
            <a:r>
              <a:rPr lang="de-DE" dirty="0" err="1" smtClean="0"/>
              <a:t>side</a:t>
            </a:r>
            <a:r>
              <a:rPr lang="de-DE" dirty="0" smtClean="0"/>
              <a:t> </a:t>
            </a:r>
            <a:r>
              <a:rPr lang="de-DE" dirty="0" err="1" smtClean="0"/>
              <a:t>of</a:t>
            </a:r>
            <a:r>
              <a:rPr lang="de-DE" dirty="0" smtClean="0"/>
              <a:t> </a:t>
            </a:r>
            <a:r>
              <a:rPr lang="de-DE" dirty="0" err="1" smtClean="0"/>
              <a:t>the</a:t>
            </a:r>
            <a:r>
              <a:rPr lang="de-DE" dirty="0" smtClean="0"/>
              <a:t> Tunnel</a:t>
            </a:r>
            <a:endParaRPr lang="de-DE" dirty="0"/>
          </a:p>
        </p:txBody>
      </p:sp>
      <p:sp>
        <p:nvSpPr>
          <p:cNvPr id="3" name="Inhaltsplatzhalter 2"/>
          <p:cNvSpPr>
            <a:spLocks noGrp="1"/>
          </p:cNvSpPr>
          <p:nvPr>
            <p:ph idx="1"/>
          </p:nvPr>
        </p:nvSpPr>
        <p:spPr>
          <a:xfrm>
            <a:off x="358775" y="1197928"/>
            <a:ext cx="8434388" cy="5404485"/>
          </a:xfrm>
        </p:spPr>
        <p:txBody>
          <a:bodyPr/>
          <a:lstStyle/>
          <a:p>
            <a:r>
              <a:rPr lang="de-DE" b="1" dirty="0"/>
              <a:t>HIGH COURT OF </a:t>
            </a:r>
            <a:r>
              <a:rPr lang="de-DE" b="1" dirty="0" smtClean="0"/>
              <a:t>JUSTICE - CHANCERY </a:t>
            </a:r>
            <a:r>
              <a:rPr lang="de-DE" b="1" dirty="0"/>
              <a:t>DIVISION</a:t>
            </a:r>
          </a:p>
          <a:p>
            <a:r>
              <a:rPr lang="de-DE" b="1" dirty="0"/>
              <a:t>PATENTS </a:t>
            </a:r>
            <a:r>
              <a:rPr lang="de-DE" b="1" dirty="0" smtClean="0"/>
              <a:t>COURT</a:t>
            </a:r>
          </a:p>
          <a:p>
            <a:r>
              <a:rPr lang="de-DE" b="1" dirty="0"/>
              <a:t>MR. JUSTICE </a:t>
            </a:r>
            <a:r>
              <a:rPr lang="de-DE" b="1" dirty="0" smtClean="0"/>
              <a:t>BIRSS:</a:t>
            </a:r>
          </a:p>
          <a:p>
            <a:endParaRPr lang="de-DE" b="1" dirty="0" smtClean="0"/>
          </a:p>
          <a:p>
            <a:pPr marL="360000">
              <a:spcBef>
                <a:spcPts val="600"/>
              </a:spcBef>
              <a:buFont typeface="Arial" pitchFamily="34" charset="0"/>
              <a:buChar char="•"/>
            </a:pPr>
            <a:r>
              <a:rPr lang="en-US" dirty="0" smtClean="0"/>
              <a:t>The system of </a:t>
            </a:r>
            <a:r>
              <a:rPr lang="en-US" dirty="0"/>
              <a:t>amending patents is an integral part of the patent </a:t>
            </a:r>
            <a:r>
              <a:rPr lang="en-US" dirty="0" smtClean="0"/>
              <a:t>system.</a:t>
            </a:r>
          </a:p>
          <a:p>
            <a:pPr marL="360000">
              <a:spcBef>
                <a:spcPts val="600"/>
              </a:spcBef>
              <a:buFont typeface="Arial" pitchFamily="34" charset="0"/>
              <a:buChar char="•"/>
            </a:pPr>
            <a:r>
              <a:rPr lang="en-US" dirty="0" smtClean="0"/>
              <a:t>Part </a:t>
            </a:r>
            <a:r>
              <a:rPr lang="en-US" dirty="0"/>
              <a:t>of </a:t>
            </a:r>
            <a:r>
              <a:rPr lang="en-US" dirty="0" smtClean="0"/>
              <a:t>that system includes </a:t>
            </a:r>
            <a:r>
              <a:rPr lang="en-US" dirty="0"/>
              <a:t>the retrospective effect of </a:t>
            </a:r>
            <a:r>
              <a:rPr lang="en-US" dirty="0" smtClean="0"/>
              <a:t>amendments.</a:t>
            </a:r>
          </a:p>
          <a:p>
            <a:pPr marL="360000">
              <a:spcBef>
                <a:spcPts val="600"/>
              </a:spcBef>
              <a:buFont typeface="Arial" pitchFamily="34" charset="0"/>
              <a:buChar char="•"/>
            </a:pPr>
            <a:r>
              <a:rPr lang="en-US" dirty="0" smtClean="0"/>
              <a:t>Amendments </a:t>
            </a:r>
            <a:r>
              <a:rPr lang="en-US" dirty="0"/>
              <a:t>are only permitted </a:t>
            </a:r>
            <a:r>
              <a:rPr lang="en-US" dirty="0" smtClean="0"/>
              <a:t>if they </a:t>
            </a:r>
            <a:r>
              <a:rPr lang="en-US" dirty="0"/>
              <a:t>comply with the law. There is nothing untoward or unusual or "wrong" in </a:t>
            </a:r>
            <a:r>
              <a:rPr lang="en-US" dirty="0" smtClean="0"/>
              <a:t>a patentee </a:t>
            </a:r>
            <a:r>
              <a:rPr lang="en-US" dirty="0"/>
              <a:t>amending a patent. It does not and should not matter where an amendment </a:t>
            </a:r>
            <a:r>
              <a:rPr lang="en-US" dirty="0" smtClean="0"/>
              <a:t>is made.</a:t>
            </a:r>
          </a:p>
          <a:p>
            <a:pPr marL="360000">
              <a:spcBef>
                <a:spcPts val="600"/>
              </a:spcBef>
              <a:buFont typeface="Arial" pitchFamily="34" charset="0"/>
              <a:buChar char="•"/>
            </a:pPr>
            <a:r>
              <a:rPr lang="en-US" dirty="0" smtClean="0"/>
              <a:t>If </a:t>
            </a:r>
            <a:r>
              <a:rPr lang="en-US" dirty="0"/>
              <a:t>the amendment is a lawful amendment, then I can see no good reason why </a:t>
            </a:r>
            <a:r>
              <a:rPr lang="en-US" dirty="0" smtClean="0"/>
              <a:t>it matters </a:t>
            </a:r>
            <a:r>
              <a:rPr lang="en-US" dirty="0"/>
              <a:t>from the point of view of the validity of an SPC when the amendment </a:t>
            </a:r>
            <a:r>
              <a:rPr lang="en-US" dirty="0" smtClean="0"/>
              <a:t>took place.</a:t>
            </a:r>
          </a:p>
          <a:p>
            <a:pPr marL="360000">
              <a:spcBef>
                <a:spcPts val="600"/>
              </a:spcBef>
              <a:buFont typeface="Arial" pitchFamily="34" charset="0"/>
              <a:buChar char="•"/>
            </a:pPr>
            <a:r>
              <a:rPr lang="en-US" dirty="0" smtClean="0"/>
              <a:t>Indeed </a:t>
            </a:r>
            <a:r>
              <a:rPr lang="en-US" dirty="0"/>
              <a:t>in many cases it is necessary to amend a patent in order to cure </a:t>
            </a:r>
            <a:r>
              <a:rPr lang="en-US" dirty="0" smtClean="0"/>
              <a:t>an invalidity </a:t>
            </a:r>
            <a:r>
              <a:rPr lang="en-US" dirty="0"/>
              <a:t>as a result of a trial and that may well happen years after the grant of </a:t>
            </a:r>
            <a:r>
              <a:rPr lang="en-US" dirty="0" smtClean="0"/>
              <a:t>an </a:t>
            </a:r>
            <a:r>
              <a:rPr lang="de-DE" dirty="0" smtClean="0"/>
              <a:t>SPC</a:t>
            </a:r>
            <a:r>
              <a:rPr lang="de-DE" dirty="0"/>
              <a:t>.</a:t>
            </a:r>
            <a:endParaRPr lang="de-DE" b="1" u="sng" dirty="0">
              <a:sym typeface="Wingdings" pitchFamily="2" charset="2"/>
            </a:endParaRPr>
          </a:p>
          <a:p>
            <a:endParaRPr lang="de-DE" u="sng" dirty="0" smtClean="0">
              <a:sym typeface="Wingdings" pitchFamily="2" charset="2"/>
            </a:endParaRPr>
          </a:p>
        </p:txBody>
      </p:sp>
      <p:sp>
        <p:nvSpPr>
          <p:cNvPr id="4" name="Datumsplatzhalter 3"/>
          <p:cNvSpPr>
            <a:spLocks noGrp="1"/>
          </p:cNvSpPr>
          <p:nvPr>
            <p:ph type="dt" sz="half" idx="10"/>
          </p:nvPr>
        </p:nvSpPr>
        <p:spPr/>
        <p:txBody>
          <a:bodyPr/>
          <a:lstStyle/>
          <a:p>
            <a:r>
              <a:rPr lang="de-DE" smtClean="0"/>
              <a:t>7 November 2013</a:t>
            </a:r>
            <a:endParaRPr lang="en-GB"/>
          </a:p>
        </p:txBody>
      </p:sp>
      <p:sp>
        <p:nvSpPr>
          <p:cNvPr id="5" name="Fußzeilenplatzhalter 4"/>
          <p:cNvSpPr>
            <a:spLocks noGrp="1"/>
          </p:cNvSpPr>
          <p:nvPr>
            <p:ph type="ftr" sz="quarter" idx="11"/>
          </p:nvPr>
        </p:nvSpPr>
        <p:spPr/>
        <p:txBody>
          <a:bodyPr/>
          <a:lstStyle/>
          <a:p>
            <a:r>
              <a:rPr lang="en-US" smtClean="0"/>
              <a:t>AIPPI - French &amp; German Groups - Aero-Club de France</a:t>
            </a:r>
            <a:endParaRPr lang="en-GB"/>
          </a:p>
        </p:txBody>
      </p:sp>
      <p:sp>
        <p:nvSpPr>
          <p:cNvPr id="6" name="Foliennummernplatzhalter 5"/>
          <p:cNvSpPr>
            <a:spLocks noGrp="1"/>
          </p:cNvSpPr>
          <p:nvPr>
            <p:ph type="sldNum" sz="quarter" idx="12"/>
          </p:nvPr>
        </p:nvSpPr>
        <p:spPr/>
        <p:txBody>
          <a:bodyPr/>
          <a:lstStyle/>
          <a:p>
            <a:fld id="{A425EAC1-0C98-466B-A82E-8EE52E1D113D}" type="slidenum">
              <a:rPr lang="en-GB" smtClean="0"/>
              <a:pPr/>
              <a:t>15</a:t>
            </a:fld>
            <a:endParaRPr lang="en-GB"/>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88640"/>
            <a:ext cx="6748463" cy="800373"/>
          </a:xfrm>
        </p:spPr>
        <p:txBody>
          <a:bodyPr/>
          <a:lstStyle/>
          <a:p>
            <a:endParaRPr lang="en-US" sz="3600" dirty="0"/>
          </a:p>
        </p:txBody>
      </p:sp>
      <p:sp>
        <p:nvSpPr>
          <p:cNvPr id="4" name="Footer Placeholder 3"/>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5" name="Slide Number Placeholder 4"/>
          <p:cNvSpPr>
            <a:spLocks noGrp="1"/>
          </p:cNvSpPr>
          <p:nvPr>
            <p:ph type="sldNum" sz="quarter" idx="12"/>
          </p:nvPr>
        </p:nvSpPr>
        <p:spPr/>
        <p:txBody>
          <a:bodyPr/>
          <a:lstStyle/>
          <a:p>
            <a:pPr>
              <a:defRPr/>
            </a:pPr>
            <a:fld id="{04B34AB7-2F17-4BAD-8DFC-2EA5652D1217}" type="slidenum">
              <a:rPr lang="en-GB" smtClean="0"/>
              <a:pPr>
                <a:defRPr/>
              </a:pPr>
              <a:t>16</a:t>
            </a:fld>
            <a:endParaRPr lang="en-GB" dirty="0"/>
          </a:p>
        </p:txBody>
      </p:sp>
      <p:sp>
        <p:nvSpPr>
          <p:cNvPr id="7" name="Datumsplatzhalter 6"/>
          <p:cNvSpPr>
            <a:spLocks noGrp="1"/>
          </p:cNvSpPr>
          <p:nvPr>
            <p:ph type="dt" sz="half" idx="10"/>
          </p:nvPr>
        </p:nvSpPr>
        <p:spPr/>
        <p:txBody>
          <a:bodyPr/>
          <a:lstStyle/>
          <a:p>
            <a:pPr>
              <a:defRPr/>
            </a:pPr>
            <a:r>
              <a:rPr lang="de-DE" smtClean="0"/>
              <a:t>7 November 2013</a:t>
            </a:r>
            <a:endParaRPr lang="en-GB" dirty="0"/>
          </a:p>
        </p:txBody>
      </p:sp>
      <p:sp>
        <p:nvSpPr>
          <p:cNvPr id="3" name="Rechteck 2"/>
          <p:cNvSpPr/>
          <p:nvPr/>
        </p:nvSpPr>
        <p:spPr>
          <a:xfrm>
            <a:off x="1911441" y="3304353"/>
            <a:ext cx="5335115" cy="646331"/>
          </a:xfrm>
          <a:prstGeom prst="rect">
            <a:avLst/>
          </a:prstGeom>
        </p:spPr>
        <p:txBody>
          <a:bodyPr wrap="none">
            <a:spAutoFit/>
          </a:bodyPr>
          <a:lstStyle/>
          <a:p>
            <a:pPr lvl="0" eaLnBrk="0" fontAlgn="base" hangingPunct="0">
              <a:spcBef>
                <a:spcPct val="0"/>
              </a:spcBef>
              <a:spcAft>
                <a:spcPct val="0"/>
              </a:spcAft>
            </a:pPr>
            <a:r>
              <a:rPr lang="en-US" sz="3600" kern="0" dirty="0">
                <a:ea typeface="+mj-ea"/>
                <a:cs typeface="+mj-cs"/>
              </a:rPr>
              <a:t>Thank </a:t>
            </a:r>
            <a:r>
              <a:rPr lang="en-US" sz="3600" kern="0" dirty="0" smtClean="0">
                <a:ea typeface="+mj-ea"/>
                <a:cs typeface="+mj-cs"/>
              </a:rPr>
              <a:t>you for your attention!</a:t>
            </a:r>
            <a:endParaRPr lang="en-US" sz="3600" kern="0" dirty="0">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5" name="Foliennummernplatzhalter 4"/>
          <p:cNvSpPr>
            <a:spLocks noGrp="1"/>
          </p:cNvSpPr>
          <p:nvPr>
            <p:ph type="sldNum" sz="quarter" idx="12"/>
          </p:nvPr>
        </p:nvSpPr>
        <p:spPr/>
        <p:txBody>
          <a:bodyPr/>
          <a:lstStyle/>
          <a:p>
            <a:pPr>
              <a:defRPr/>
            </a:pPr>
            <a:fld id="{04B34AB7-2F17-4BAD-8DFC-2EA5652D1217}" type="slidenum">
              <a:rPr lang="en-GB" smtClean="0"/>
              <a:pPr>
                <a:defRPr/>
              </a:pPr>
              <a:t>2</a:t>
            </a:fld>
            <a:endParaRPr lang="en-GB" dirty="0"/>
          </a:p>
        </p:txBody>
      </p:sp>
      <p:sp>
        <p:nvSpPr>
          <p:cNvPr id="6" name="Inhaltsplatzhalter 2"/>
          <p:cNvSpPr>
            <a:spLocks noGrp="1"/>
          </p:cNvSpPr>
          <p:nvPr>
            <p:ph idx="1"/>
          </p:nvPr>
        </p:nvSpPr>
        <p:spPr>
          <a:xfrm>
            <a:off x="331615" y="1138872"/>
            <a:ext cx="8434388" cy="5345113"/>
          </a:xfrm>
        </p:spPr>
        <p:txBody>
          <a:bodyPr/>
          <a:lstStyle/>
          <a:p>
            <a:pPr marL="625475" indent="-625475">
              <a:lnSpc>
                <a:spcPts val="2400"/>
              </a:lnSpc>
              <a:spcBef>
                <a:spcPts val="0"/>
              </a:spcBef>
              <a:spcAft>
                <a:spcPts val="0"/>
              </a:spcAft>
              <a:buNone/>
              <a:tabLst>
                <a:tab pos="274638" algn="l"/>
              </a:tabLst>
            </a:pPr>
            <a:r>
              <a:rPr lang="de-DE" sz="2400" b="1" u="sng" dirty="0" err="1" smtClean="0"/>
              <a:t>Overview</a:t>
            </a:r>
            <a:endParaRPr lang="de-DE" sz="2400" b="1" u="sng" dirty="0" smtClean="0"/>
          </a:p>
          <a:p>
            <a:pPr marL="625475" indent="-625475">
              <a:lnSpc>
                <a:spcPts val="2400"/>
              </a:lnSpc>
              <a:spcBef>
                <a:spcPts val="0"/>
              </a:spcBef>
              <a:spcAft>
                <a:spcPts val="0"/>
              </a:spcAft>
              <a:buNone/>
              <a:tabLst>
                <a:tab pos="274638" algn="l"/>
              </a:tabLst>
            </a:pPr>
            <a:endParaRPr lang="de-DE" u="sng" dirty="0"/>
          </a:p>
          <a:p>
            <a:pPr marL="625475" indent="-625475">
              <a:lnSpc>
                <a:spcPct val="200000"/>
              </a:lnSpc>
              <a:spcBef>
                <a:spcPts val="0"/>
              </a:spcBef>
              <a:spcAft>
                <a:spcPts val="0"/>
              </a:spcAft>
              <a:buFont typeface="Arial" pitchFamily="34" charset="0"/>
              <a:buChar char="•"/>
              <a:tabLst>
                <a:tab pos="274638" algn="l"/>
              </a:tabLst>
            </a:pPr>
            <a:r>
              <a:rPr lang="de-DE" dirty="0" err="1" smtClean="0"/>
              <a:t>Pre-grant</a:t>
            </a:r>
            <a:r>
              <a:rPr lang="de-DE" dirty="0" smtClean="0"/>
              <a:t> </a:t>
            </a:r>
            <a:r>
              <a:rPr lang="de-DE" i="1" dirty="0" smtClean="0"/>
              <a:t>v.</a:t>
            </a:r>
            <a:r>
              <a:rPr lang="de-DE" dirty="0" smtClean="0"/>
              <a:t> Post-</a:t>
            </a:r>
            <a:r>
              <a:rPr lang="de-DE" dirty="0" err="1" smtClean="0"/>
              <a:t>grant</a:t>
            </a:r>
            <a:endParaRPr lang="de-DE" dirty="0" smtClean="0"/>
          </a:p>
          <a:p>
            <a:pPr marL="625475" indent="-625475">
              <a:lnSpc>
                <a:spcPct val="200000"/>
              </a:lnSpc>
              <a:spcBef>
                <a:spcPts val="0"/>
              </a:spcBef>
              <a:spcAft>
                <a:spcPts val="0"/>
              </a:spcAft>
              <a:buFont typeface="Arial" pitchFamily="34" charset="0"/>
              <a:buChar char="•"/>
              <a:tabLst>
                <a:tab pos="274638" algn="l"/>
              </a:tabLst>
            </a:pPr>
            <a:r>
              <a:rPr lang="de-DE" dirty="0" smtClean="0"/>
              <a:t>Options </a:t>
            </a:r>
            <a:r>
              <a:rPr lang="de-DE" dirty="0" err="1" smtClean="0"/>
              <a:t>of</a:t>
            </a:r>
            <a:r>
              <a:rPr lang="de-DE" dirty="0" smtClean="0"/>
              <a:t> </a:t>
            </a:r>
            <a:r>
              <a:rPr lang="de-DE" dirty="0" err="1" smtClean="0"/>
              <a:t>the</a:t>
            </a:r>
            <a:r>
              <a:rPr lang="de-DE" dirty="0" smtClean="0"/>
              <a:t> </a:t>
            </a:r>
            <a:r>
              <a:rPr lang="de-DE" dirty="0" err="1" smtClean="0"/>
              <a:t>Patentee</a:t>
            </a:r>
            <a:endParaRPr lang="de-DE" dirty="0" smtClean="0"/>
          </a:p>
          <a:p>
            <a:pPr marL="625475" indent="-625475">
              <a:lnSpc>
                <a:spcPct val="200000"/>
              </a:lnSpc>
              <a:spcBef>
                <a:spcPts val="0"/>
              </a:spcBef>
              <a:spcAft>
                <a:spcPts val="0"/>
              </a:spcAft>
              <a:buFont typeface="Arial" pitchFamily="34" charset="0"/>
              <a:buChar char="•"/>
              <a:tabLst>
                <a:tab pos="274638" algn="l"/>
              </a:tabLst>
            </a:pPr>
            <a:r>
              <a:rPr lang="de-DE" dirty="0" smtClean="0"/>
              <a:t>Options </a:t>
            </a:r>
            <a:r>
              <a:rPr lang="de-DE" dirty="0" err="1" smtClean="0"/>
              <a:t>of</a:t>
            </a:r>
            <a:r>
              <a:rPr lang="de-DE" dirty="0" smtClean="0"/>
              <a:t> 3rd </a:t>
            </a:r>
            <a:r>
              <a:rPr lang="de-DE" dirty="0" err="1" smtClean="0"/>
              <a:t>Parties</a:t>
            </a:r>
            <a:endParaRPr lang="de-DE" dirty="0" smtClean="0"/>
          </a:p>
          <a:p>
            <a:pPr marL="625475" indent="-625475">
              <a:lnSpc>
                <a:spcPct val="200000"/>
              </a:lnSpc>
              <a:spcBef>
                <a:spcPts val="0"/>
              </a:spcBef>
              <a:spcAft>
                <a:spcPts val="0"/>
              </a:spcAft>
              <a:buFont typeface="Arial" pitchFamily="34" charset="0"/>
              <a:buChar char="•"/>
              <a:tabLst>
                <a:tab pos="274638" algn="l"/>
              </a:tabLst>
            </a:pPr>
            <a:r>
              <a:rPr lang="de-DE" dirty="0" err="1" smtClean="0"/>
              <a:t>Relevance</a:t>
            </a:r>
            <a:r>
              <a:rPr lang="de-DE" dirty="0" smtClean="0"/>
              <a:t> </a:t>
            </a:r>
            <a:r>
              <a:rPr lang="de-DE" dirty="0" err="1" smtClean="0"/>
              <a:t>and</a:t>
            </a:r>
            <a:r>
              <a:rPr lang="de-DE" dirty="0" smtClean="0"/>
              <a:t> Case Law</a:t>
            </a:r>
          </a:p>
          <a:p>
            <a:pPr marL="625475" indent="-625475">
              <a:lnSpc>
                <a:spcPts val="2400"/>
              </a:lnSpc>
              <a:spcBef>
                <a:spcPts val="0"/>
              </a:spcBef>
              <a:spcAft>
                <a:spcPts val="0"/>
              </a:spcAft>
              <a:buNone/>
              <a:tabLst>
                <a:tab pos="274638" algn="l"/>
              </a:tabLst>
            </a:pPr>
            <a:endParaRPr lang="de-DE" u="sng" dirty="0"/>
          </a:p>
        </p:txBody>
      </p:sp>
      <p:sp>
        <p:nvSpPr>
          <p:cNvPr id="7" name="Titel 1"/>
          <p:cNvSpPr>
            <a:spLocks noGrp="1"/>
          </p:cNvSpPr>
          <p:nvPr>
            <p:ph type="title"/>
          </p:nvPr>
        </p:nvSpPr>
        <p:spPr>
          <a:xfrm>
            <a:off x="358775" y="79374"/>
            <a:ext cx="6748463" cy="820738"/>
          </a:xfrm>
        </p:spPr>
        <p:txBody>
          <a:bodyPr/>
          <a:lstStyle/>
          <a:p>
            <a:r>
              <a:rPr lang="de-DE" dirty="0" smtClean="0"/>
              <a:t>Post-</a:t>
            </a:r>
            <a:r>
              <a:rPr lang="de-DE" dirty="0" err="1" smtClean="0"/>
              <a:t>grant</a:t>
            </a:r>
            <a:r>
              <a:rPr lang="de-DE" dirty="0" smtClean="0"/>
              <a:t> </a:t>
            </a:r>
            <a:r>
              <a:rPr lang="de-DE" dirty="0" err="1" smtClean="0"/>
              <a:t>modifications</a:t>
            </a:r>
            <a:r>
              <a:rPr lang="de-DE" dirty="0" smtClean="0"/>
              <a:t> in Germany</a:t>
            </a:r>
            <a:br>
              <a:rPr lang="de-DE" dirty="0" smtClean="0"/>
            </a:br>
            <a:endParaRPr lang="de-DE" dirty="0">
              <a:solidFill>
                <a:srgbClr val="FFFF00"/>
              </a:solidFill>
            </a:endParaRPr>
          </a:p>
        </p:txBody>
      </p:sp>
      <p:sp>
        <p:nvSpPr>
          <p:cNvPr id="8" name="Datumsplatzhalter 7"/>
          <p:cNvSpPr>
            <a:spLocks noGrp="1"/>
          </p:cNvSpPr>
          <p:nvPr>
            <p:ph type="dt" sz="half" idx="10"/>
          </p:nvPr>
        </p:nvSpPr>
        <p:spPr/>
        <p:txBody>
          <a:bodyPr/>
          <a:lstStyle/>
          <a:p>
            <a:pPr>
              <a:defRPr/>
            </a:pPr>
            <a:r>
              <a:rPr lang="de-DE" smtClean="0"/>
              <a:t>7 November 2013</a:t>
            </a:r>
            <a:endParaRPr lang="en-GB" dirty="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5" name="Foliennummernplatzhalter 4"/>
          <p:cNvSpPr>
            <a:spLocks noGrp="1"/>
          </p:cNvSpPr>
          <p:nvPr>
            <p:ph type="sldNum" sz="quarter" idx="12"/>
          </p:nvPr>
        </p:nvSpPr>
        <p:spPr/>
        <p:txBody>
          <a:bodyPr/>
          <a:lstStyle/>
          <a:p>
            <a:pPr>
              <a:defRPr/>
            </a:pPr>
            <a:fld id="{04B34AB7-2F17-4BAD-8DFC-2EA5652D1217}" type="slidenum">
              <a:rPr lang="en-GB" smtClean="0"/>
              <a:pPr>
                <a:defRPr/>
              </a:pPr>
              <a:t>3</a:t>
            </a:fld>
            <a:endParaRPr lang="en-GB" dirty="0"/>
          </a:p>
        </p:txBody>
      </p:sp>
      <p:sp>
        <p:nvSpPr>
          <p:cNvPr id="6" name="Inhaltsplatzhalter 2"/>
          <p:cNvSpPr>
            <a:spLocks noGrp="1"/>
          </p:cNvSpPr>
          <p:nvPr>
            <p:ph idx="1"/>
          </p:nvPr>
        </p:nvSpPr>
        <p:spPr>
          <a:xfrm>
            <a:off x="358775" y="1138872"/>
            <a:ext cx="8434388" cy="5345113"/>
          </a:xfrm>
        </p:spPr>
        <p:txBody>
          <a:bodyPr/>
          <a:lstStyle/>
          <a:p>
            <a:pPr marL="625475" indent="-625475">
              <a:lnSpc>
                <a:spcPts val="2400"/>
              </a:lnSpc>
              <a:spcBef>
                <a:spcPts val="0"/>
              </a:spcBef>
              <a:spcAft>
                <a:spcPts val="0"/>
              </a:spcAft>
              <a:buNone/>
              <a:tabLst>
                <a:tab pos="274638" algn="l"/>
              </a:tabLst>
            </a:pPr>
            <a:r>
              <a:rPr lang="de-DE" u="sng" dirty="0" err="1" smtClean="0"/>
              <a:t>Requirements</a:t>
            </a:r>
            <a:r>
              <a:rPr lang="de-DE" u="sng" dirty="0" smtClean="0"/>
              <a:t> in </a:t>
            </a:r>
            <a:r>
              <a:rPr lang="de-DE" u="sng" dirty="0" err="1" smtClean="0"/>
              <a:t>Pre</a:t>
            </a:r>
            <a:r>
              <a:rPr lang="de-DE" u="sng" dirty="0" smtClean="0"/>
              <a:t>-Grant </a:t>
            </a:r>
            <a:r>
              <a:rPr lang="de-DE" u="sng" dirty="0" err="1" smtClean="0"/>
              <a:t>Amendments</a:t>
            </a:r>
            <a:r>
              <a:rPr lang="de-DE" u="sng" dirty="0" smtClean="0"/>
              <a:t>:</a:t>
            </a:r>
          </a:p>
          <a:p>
            <a:pPr marL="625475" indent="-625475">
              <a:lnSpc>
                <a:spcPts val="2400"/>
              </a:lnSpc>
              <a:spcBef>
                <a:spcPts val="0"/>
              </a:spcBef>
              <a:spcAft>
                <a:spcPts val="0"/>
              </a:spcAft>
              <a:buNone/>
              <a:tabLst>
                <a:tab pos="274638" algn="l"/>
              </a:tabLst>
            </a:pPr>
            <a:endParaRPr lang="de-DE" u="sng" dirty="0"/>
          </a:p>
          <a:p>
            <a:pPr marL="625475" indent="-625475">
              <a:lnSpc>
                <a:spcPts val="2400"/>
              </a:lnSpc>
              <a:spcBef>
                <a:spcPts val="0"/>
              </a:spcBef>
              <a:spcAft>
                <a:spcPts val="0"/>
              </a:spcAft>
              <a:buFont typeface="Arial" pitchFamily="34" charset="0"/>
              <a:buChar char="•"/>
              <a:tabLst>
                <a:tab pos="274638" algn="l"/>
              </a:tabLst>
            </a:pPr>
            <a:r>
              <a:rPr lang="de-DE" dirty="0" err="1" smtClean="0"/>
              <a:t>Clarity</a:t>
            </a:r>
            <a:r>
              <a:rPr lang="de-DE" dirty="0" smtClean="0"/>
              <a:t> (Art. 84 EPC)</a:t>
            </a:r>
          </a:p>
          <a:p>
            <a:pPr marL="625475" indent="-625475">
              <a:lnSpc>
                <a:spcPts val="2400"/>
              </a:lnSpc>
              <a:spcBef>
                <a:spcPts val="0"/>
              </a:spcBef>
              <a:spcAft>
                <a:spcPts val="0"/>
              </a:spcAft>
              <a:buFont typeface="Arial" pitchFamily="34" charset="0"/>
              <a:buChar char="•"/>
              <a:tabLst>
                <a:tab pos="274638" algn="l"/>
              </a:tabLst>
            </a:pPr>
            <a:r>
              <a:rPr lang="de-DE" dirty="0" smtClean="0"/>
              <a:t>Support (Art. 123(2) EPC)</a:t>
            </a:r>
          </a:p>
          <a:p>
            <a:pPr marL="625475" indent="-625475">
              <a:lnSpc>
                <a:spcPts val="2400"/>
              </a:lnSpc>
              <a:spcBef>
                <a:spcPts val="0"/>
              </a:spcBef>
              <a:spcAft>
                <a:spcPts val="0"/>
              </a:spcAft>
              <a:buFont typeface="Arial" pitchFamily="34" charset="0"/>
              <a:buChar char="•"/>
              <a:tabLst>
                <a:tab pos="274638" algn="l"/>
              </a:tabLst>
            </a:pPr>
            <a:r>
              <a:rPr lang="de-DE" dirty="0" err="1" smtClean="0"/>
              <a:t>Novelty</a:t>
            </a:r>
            <a:r>
              <a:rPr lang="de-DE" dirty="0" smtClean="0"/>
              <a:t> (Art. 54 EPC)</a:t>
            </a:r>
          </a:p>
          <a:p>
            <a:pPr marL="625475" indent="-625475">
              <a:lnSpc>
                <a:spcPts val="2400"/>
              </a:lnSpc>
              <a:spcBef>
                <a:spcPts val="0"/>
              </a:spcBef>
              <a:spcAft>
                <a:spcPts val="0"/>
              </a:spcAft>
              <a:buFont typeface="Arial" pitchFamily="34" charset="0"/>
              <a:buChar char="•"/>
              <a:tabLst>
                <a:tab pos="274638" algn="l"/>
              </a:tabLst>
            </a:pPr>
            <a:r>
              <a:rPr lang="de-DE" dirty="0" err="1" smtClean="0"/>
              <a:t>Inventive</a:t>
            </a:r>
            <a:r>
              <a:rPr lang="de-DE" dirty="0" smtClean="0"/>
              <a:t> </a:t>
            </a:r>
            <a:r>
              <a:rPr lang="de-DE" dirty="0" err="1" smtClean="0"/>
              <a:t>Step</a:t>
            </a:r>
            <a:r>
              <a:rPr lang="de-DE" dirty="0" smtClean="0"/>
              <a:t> (</a:t>
            </a:r>
            <a:r>
              <a:rPr lang="de-DE" dirty="0"/>
              <a:t>Art. 54 EPC</a:t>
            </a:r>
            <a:r>
              <a:rPr lang="de-DE" dirty="0" smtClean="0"/>
              <a:t>)</a:t>
            </a:r>
          </a:p>
          <a:p>
            <a:pPr marL="625475" indent="-625475">
              <a:lnSpc>
                <a:spcPts val="2400"/>
              </a:lnSpc>
              <a:spcBef>
                <a:spcPts val="0"/>
              </a:spcBef>
              <a:spcAft>
                <a:spcPts val="0"/>
              </a:spcAft>
              <a:buFont typeface="Arial" pitchFamily="34" charset="0"/>
              <a:buChar char="•"/>
              <a:tabLst>
                <a:tab pos="274638" algn="l"/>
              </a:tabLst>
            </a:pPr>
            <a:r>
              <a:rPr lang="de-DE" dirty="0" err="1" smtClean="0">
                <a:solidFill>
                  <a:srgbClr val="FF0000"/>
                </a:solidFill>
              </a:rPr>
              <a:t>Scope</a:t>
            </a:r>
            <a:r>
              <a:rPr lang="de-DE" dirty="0" smtClean="0">
                <a:solidFill>
                  <a:srgbClr val="FF0000"/>
                </a:solidFill>
              </a:rPr>
              <a:t> </a:t>
            </a:r>
            <a:r>
              <a:rPr lang="de-DE" dirty="0" err="1" smtClean="0">
                <a:solidFill>
                  <a:srgbClr val="FF0000"/>
                </a:solidFill>
              </a:rPr>
              <a:t>of</a:t>
            </a:r>
            <a:r>
              <a:rPr lang="de-DE" dirty="0" smtClean="0">
                <a:solidFill>
                  <a:srgbClr val="FF0000"/>
                </a:solidFill>
              </a:rPr>
              <a:t> </a:t>
            </a:r>
            <a:r>
              <a:rPr lang="de-DE" dirty="0" err="1" smtClean="0">
                <a:solidFill>
                  <a:srgbClr val="FF0000"/>
                </a:solidFill>
              </a:rPr>
              <a:t>claims</a:t>
            </a:r>
            <a:r>
              <a:rPr lang="de-DE" dirty="0" smtClean="0">
                <a:solidFill>
                  <a:srgbClr val="FF0000"/>
                </a:solidFill>
              </a:rPr>
              <a:t> </a:t>
            </a:r>
            <a:r>
              <a:rPr lang="de-DE" dirty="0" err="1" smtClean="0">
                <a:solidFill>
                  <a:srgbClr val="FF0000"/>
                </a:solidFill>
              </a:rPr>
              <a:t>may</a:t>
            </a:r>
            <a:r>
              <a:rPr lang="de-DE" dirty="0" smtClean="0">
                <a:solidFill>
                  <a:srgbClr val="FF0000"/>
                </a:solidFill>
              </a:rPr>
              <a:t> </a:t>
            </a:r>
            <a:r>
              <a:rPr lang="de-DE" dirty="0" err="1" smtClean="0">
                <a:solidFill>
                  <a:srgbClr val="FF0000"/>
                </a:solidFill>
              </a:rPr>
              <a:t>be</a:t>
            </a:r>
            <a:r>
              <a:rPr lang="de-DE" dirty="0" smtClean="0">
                <a:solidFill>
                  <a:srgbClr val="FF0000"/>
                </a:solidFill>
              </a:rPr>
              <a:t> </a:t>
            </a:r>
            <a:r>
              <a:rPr lang="de-DE" dirty="0" err="1" smtClean="0">
                <a:solidFill>
                  <a:srgbClr val="FF0000"/>
                </a:solidFill>
              </a:rPr>
              <a:t>broadened</a:t>
            </a:r>
            <a:r>
              <a:rPr lang="de-DE" dirty="0" smtClean="0">
                <a:solidFill>
                  <a:srgbClr val="FF0000"/>
                </a:solidFill>
              </a:rPr>
              <a:t> (</a:t>
            </a:r>
            <a:r>
              <a:rPr lang="de-DE" u="sng" dirty="0" err="1" smtClean="0">
                <a:solidFill>
                  <a:srgbClr val="FF0000"/>
                </a:solidFill>
              </a:rPr>
              <a:t>no</a:t>
            </a:r>
            <a:r>
              <a:rPr lang="de-DE" dirty="0" smtClean="0">
                <a:solidFill>
                  <a:srgbClr val="FF0000"/>
                </a:solidFill>
              </a:rPr>
              <a:t> Art. 123 (3) EPC)</a:t>
            </a:r>
          </a:p>
          <a:p>
            <a:pPr marL="825500" lvl="2" indent="-625475">
              <a:lnSpc>
                <a:spcPts val="2400"/>
              </a:lnSpc>
              <a:spcBef>
                <a:spcPts val="0"/>
              </a:spcBef>
              <a:spcAft>
                <a:spcPts val="0"/>
              </a:spcAft>
              <a:buFont typeface="Arial" pitchFamily="34" charset="0"/>
              <a:buChar char="•"/>
              <a:tabLst>
                <a:tab pos="274638" algn="l"/>
              </a:tabLst>
            </a:pPr>
            <a:r>
              <a:rPr lang="de-DE" dirty="0" smtClean="0"/>
              <a:t>Timing: EP not </a:t>
            </a:r>
            <a:r>
              <a:rPr lang="de-DE" dirty="0" err="1" smtClean="0"/>
              <a:t>before</a:t>
            </a:r>
            <a:r>
              <a:rPr lang="de-DE" dirty="0" smtClean="0"/>
              <a:t> Search Report </a:t>
            </a:r>
            <a:r>
              <a:rPr lang="de-DE" dirty="0" err="1" smtClean="0"/>
              <a:t>until</a:t>
            </a:r>
            <a:r>
              <a:rPr lang="de-DE" dirty="0" smtClean="0"/>
              <a:t> Response </a:t>
            </a:r>
            <a:r>
              <a:rPr lang="de-DE" dirty="0" err="1" smtClean="0"/>
              <a:t>to</a:t>
            </a:r>
            <a:r>
              <a:rPr lang="de-DE" dirty="0" smtClean="0"/>
              <a:t> </a:t>
            </a:r>
            <a:r>
              <a:rPr lang="de-DE" dirty="0" err="1" smtClean="0"/>
              <a:t>Comm</a:t>
            </a:r>
            <a:r>
              <a:rPr lang="de-DE" dirty="0" smtClean="0"/>
              <a:t>. R 70a </a:t>
            </a:r>
            <a:r>
              <a:rPr lang="de-DE" dirty="0" err="1" smtClean="0"/>
              <a:t>or</a:t>
            </a:r>
            <a:r>
              <a:rPr lang="de-DE" dirty="0" smtClean="0"/>
              <a:t> R 161</a:t>
            </a:r>
          </a:p>
          <a:p>
            <a:pPr marL="825500" lvl="2" indent="-625475">
              <a:lnSpc>
                <a:spcPts val="2400"/>
              </a:lnSpc>
              <a:spcBef>
                <a:spcPts val="0"/>
              </a:spcBef>
              <a:spcAft>
                <a:spcPts val="0"/>
              </a:spcAft>
              <a:buFont typeface="Arial" pitchFamily="34" charset="0"/>
              <a:buChar char="•"/>
              <a:tabLst>
                <a:tab pos="274638" algn="l"/>
              </a:tabLst>
            </a:pPr>
            <a:r>
              <a:rPr lang="de-DE" dirty="0" err="1" smtClean="0"/>
              <a:t>thereafter</a:t>
            </a:r>
            <a:r>
              <a:rPr lang="de-DE" dirty="0" smtClean="0"/>
              <a:t> </a:t>
            </a:r>
            <a:r>
              <a:rPr lang="de-DE" dirty="0" err="1" smtClean="0"/>
              <a:t>until</a:t>
            </a:r>
            <a:r>
              <a:rPr lang="de-DE" dirty="0" smtClean="0"/>
              <a:t> </a:t>
            </a:r>
            <a:r>
              <a:rPr lang="de-DE" dirty="0" err="1" smtClean="0"/>
              <a:t>grant</a:t>
            </a:r>
            <a:r>
              <a:rPr lang="de-DE" dirty="0" smtClean="0"/>
              <a:t> </a:t>
            </a:r>
            <a:r>
              <a:rPr lang="de-DE" dirty="0" err="1" smtClean="0"/>
              <a:t>only</a:t>
            </a:r>
            <a:r>
              <a:rPr lang="de-DE" dirty="0" smtClean="0"/>
              <a:t> </a:t>
            </a:r>
            <a:r>
              <a:rPr lang="de-DE" dirty="0" err="1" smtClean="0"/>
              <a:t>with</a:t>
            </a:r>
            <a:r>
              <a:rPr lang="de-DE" dirty="0" smtClean="0"/>
              <a:t> </a:t>
            </a:r>
            <a:r>
              <a:rPr lang="de-DE" dirty="0" err="1" smtClean="0"/>
              <a:t>consent</a:t>
            </a:r>
            <a:r>
              <a:rPr lang="de-DE" dirty="0" smtClean="0"/>
              <a:t> – DE </a:t>
            </a:r>
            <a:r>
              <a:rPr lang="de-DE" dirty="0" err="1" smtClean="0"/>
              <a:t>from</a:t>
            </a:r>
            <a:r>
              <a:rPr lang="de-DE" dirty="0" smtClean="0"/>
              <a:t> </a:t>
            </a:r>
            <a:r>
              <a:rPr lang="de-DE" dirty="0" err="1" smtClean="0"/>
              <a:t>filing</a:t>
            </a:r>
            <a:r>
              <a:rPr lang="de-DE" dirty="0" smtClean="0"/>
              <a:t> </a:t>
            </a:r>
            <a:r>
              <a:rPr lang="de-DE" dirty="0" err="1" smtClean="0"/>
              <a:t>to</a:t>
            </a:r>
            <a:r>
              <a:rPr lang="de-DE" dirty="0" smtClean="0"/>
              <a:t> </a:t>
            </a:r>
            <a:r>
              <a:rPr lang="de-DE" dirty="0" err="1" smtClean="0"/>
              <a:t>grant</a:t>
            </a:r>
            <a:endParaRPr lang="de-DE" dirty="0" smtClean="0"/>
          </a:p>
          <a:p>
            <a:pPr marL="625475" indent="-625475">
              <a:lnSpc>
                <a:spcPts val="2400"/>
              </a:lnSpc>
              <a:spcBef>
                <a:spcPts val="0"/>
              </a:spcBef>
              <a:spcAft>
                <a:spcPts val="0"/>
              </a:spcAft>
              <a:buNone/>
              <a:tabLst>
                <a:tab pos="274638" algn="l"/>
              </a:tabLst>
            </a:pPr>
            <a:endParaRPr lang="de-DE" dirty="0" smtClean="0"/>
          </a:p>
          <a:p>
            <a:pPr marL="625475" indent="-625475">
              <a:lnSpc>
                <a:spcPts val="2400"/>
              </a:lnSpc>
              <a:spcBef>
                <a:spcPts val="0"/>
              </a:spcBef>
              <a:spcAft>
                <a:spcPts val="0"/>
              </a:spcAft>
              <a:tabLst>
                <a:tab pos="274638" algn="l"/>
              </a:tabLst>
            </a:pPr>
            <a:r>
              <a:rPr lang="de-DE" u="sng" dirty="0" err="1"/>
              <a:t>Requirements</a:t>
            </a:r>
            <a:r>
              <a:rPr lang="de-DE" u="sng" dirty="0"/>
              <a:t> in </a:t>
            </a:r>
            <a:r>
              <a:rPr lang="de-DE" u="sng" dirty="0" smtClean="0"/>
              <a:t>Post-Grant </a:t>
            </a:r>
            <a:r>
              <a:rPr lang="de-DE" u="sng" dirty="0" err="1"/>
              <a:t>Amendments</a:t>
            </a:r>
            <a:r>
              <a:rPr lang="de-DE" u="sng" dirty="0"/>
              <a:t>:</a:t>
            </a:r>
          </a:p>
          <a:p>
            <a:pPr marL="625475" indent="-625475">
              <a:lnSpc>
                <a:spcPts val="2400"/>
              </a:lnSpc>
              <a:spcBef>
                <a:spcPts val="0"/>
              </a:spcBef>
              <a:spcAft>
                <a:spcPts val="0"/>
              </a:spcAft>
              <a:tabLst>
                <a:tab pos="274638" algn="l"/>
              </a:tabLst>
            </a:pPr>
            <a:endParaRPr lang="de-DE" dirty="0"/>
          </a:p>
          <a:p>
            <a:pPr marL="625475" indent="-625475">
              <a:lnSpc>
                <a:spcPts val="2400"/>
              </a:lnSpc>
              <a:spcBef>
                <a:spcPts val="0"/>
              </a:spcBef>
              <a:spcAft>
                <a:spcPts val="0"/>
              </a:spcAft>
              <a:buFont typeface="Arial" pitchFamily="34" charset="0"/>
              <a:buChar char="•"/>
              <a:tabLst>
                <a:tab pos="274638" algn="l"/>
              </a:tabLst>
            </a:pPr>
            <a:r>
              <a:rPr lang="de-DE" dirty="0" err="1" smtClean="0"/>
              <a:t>Clarity</a:t>
            </a:r>
            <a:r>
              <a:rPr lang="de-DE" dirty="0" smtClean="0"/>
              <a:t> </a:t>
            </a:r>
            <a:r>
              <a:rPr lang="de-DE" dirty="0"/>
              <a:t>(Art. 84 EPC)</a:t>
            </a:r>
          </a:p>
          <a:p>
            <a:pPr marL="625475" indent="-625475">
              <a:lnSpc>
                <a:spcPts val="2400"/>
              </a:lnSpc>
              <a:spcBef>
                <a:spcPts val="0"/>
              </a:spcBef>
              <a:spcAft>
                <a:spcPts val="0"/>
              </a:spcAft>
              <a:buFont typeface="Arial" pitchFamily="34" charset="0"/>
              <a:buChar char="•"/>
              <a:tabLst>
                <a:tab pos="274638" algn="l"/>
              </a:tabLst>
            </a:pPr>
            <a:r>
              <a:rPr lang="de-DE" dirty="0"/>
              <a:t>Support (Art. 123(2) EPC</a:t>
            </a:r>
            <a:r>
              <a:rPr lang="de-DE" dirty="0" smtClean="0"/>
              <a:t>)</a:t>
            </a:r>
            <a:endParaRPr lang="de-DE" dirty="0"/>
          </a:p>
          <a:p>
            <a:pPr marL="625475" indent="-625475">
              <a:lnSpc>
                <a:spcPts val="2400"/>
              </a:lnSpc>
              <a:spcBef>
                <a:spcPts val="0"/>
              </a:spcBef>
              <a:spcAft>
                <a:spcPts val="0"/>
              </a:spcAft>
              <a:buFont typeface="Arial" pitchFamily="34" charset="0"/>
              <a:buChar char="•"/>
              <a:tabLst>
                <a:tab pos="274638" algn="l"/>
              </a:tabLst>
            </a:pPr>
            <a:r>
              <a:rPr lang="de-DE" dirty="0" smtClean="0"/>
              <a:t>Limitation </a:t>
            </a:r>
            <a:r>
              <a:rPr lang="de-DE" dirty="0" err="1" smtClean="0"/>
              <a:t>by</a:t>
            </a:r>
            <a:r>
              <a:rPr lang="de-DE" dirty="0" smtClean="0"/>
              <a:t> </a:t>
            </a:r>
            <a:r>
              <a:rPr lang="de-DE" dirty="0" err="1"/>
              <a:t>Scope</a:t>
            </a:r>
            <a:r>
              <a:rPr lang="de-DE" dirty="0"/>
              <a:t> </a:t>
            </a:r>
            <a:r>
              <a:rPr lang="de-DE" dirty="0" err="1"/>
              <a:t>of</a:t>
            </a:r>
            <a:r>
              <a:rPr lang="de-DE" dirty="0"/>
              <a:t> </a:t>
            </a:r>
            <a:r>
              <a:rPr lang="de-DE" dirty="0" err="1"/>
              <a:t>claims</a:t>
            </a:r>
            <a:r>
              <a:rPr lang="de-DE" dirty="0"/>
              <a:t> (Art. 123 (3) </a:t>
            </a:r>
            <a:r>
              <a:rPr lang="de-DE" dirty="0" smtClean="0"/>
              <a:t>EPC)</a:t>
            </a:r>
          </a:p>
          <a:p>
            <a:pPr marL="558800" lvl="1" indent="-625475">
              <a:lnSpc>
                <a:spcPts val="2400"/>
              </a:lnSpc>
              <a:spcBef>
                <a:spcPts val="0"/>
              </a:spcBef>
              <a:spcAft>
                <a:spcPts val="0"/>
              </a:spcAft>
              <a:buFont typeface="Arial" pitchFamily="34" charset="0"/>
              <a:buChar char="•"/>
              <a:tabLst>
                <a:tab pos="274638" algn="l"/>
              </a:tabLst>
            </a:pPr>
            <a:r>
              <a:rPr lang="de-DE" dirty="0" err="1" smtClean="0">
                <a:solidFill>
                  <a:srgbClr val="FF0000"/>
                </a:solidFill>
              </a:rPr>
              <a:t>No</a:t>
            </a:r>
            <a:r>
              <a:rPr lang="de-DE" dirty="0" smtClean="0">
                <a:solidFill>
                  <a:srgbClr val="FF0000"/>
                </a:solidFill>
              </a:rPr>
              <a:t> „</a:t>
            </a:r>
            <a:r>
              <a:rPr lang="de-DE" i="1" dirty="0" err="1" smtClean="0">
                <a:solidFill>
                  <a:srgbClr val="FF0000"/>
                </a:solidFill>
              </a:rPr>
              <a:t>aliud</a:t>
            </a:r>
            <a:r>
              <a:rPr lang="de-DE" dirty="0" smtClean="0">
                <a:solidFill>
                  <a:srgbClr val="FF0000"/>
                </a:solidFill>
              </a:rPr>
              <a:t>“</a:t>
            </a:r>
            <a:endParaRPr lang="de-DE" dirty="0">
              <a:solidFill>
                <a:srgbClr val="FF0000"/>
              </a:solidFill>
            </a:endParaRPr>
          </a:p>
          <a:p>
            <a:pPr marL="825500" lvl="2" indent="-625475">
              <a:lnSpc>
                <a:spcPts val="2400"/>
              </a:lnSpc>
              <a:spcBef>
                <a:spcPts val="0"/>
              </a:spcBef>
              <a:spcAft>
                <a:spcPts val="0"/>
              </a:spcAft>
              <a:buFont typeface="Arial" pitchFamily="34" charset="0"/>
              <a:buChar char="•"/>
              <a:tabLst>
                <a:tab pos="274638" algn="l"/>
              </a:tabLst>
            </a:pPr>
            <a:r>
              <a:rPr lang="de-DE" dirty="0"/>
              <a:t>Timing: </a:t>
            </a:r>
            <a:r>
              <a:rPr lang="de-DE" dirty="0" smtClean="0"/>
              <a:t>after </a:t>
            </a:r>
            <a:r>
              <a:rPr lang="de-DE" dirty="0" err="1" smtClean="0"/>
              <a:t>grant</a:t>
            </a:r>
            <a:r>
              <a:rPr lang="de-DE" dirty="0" smtClean="0"/>
              <a:t> </a:t>
            </a:r>
            <a:r>
              <a:rPr lang="de-DE" dirty="0" err="1" smtClean="0"/>
              <a:t>until</a:t>
            </a:r>
            <a:r>
              <a:rPr lang="de-DE" dirty="0" smtClean="0"/>
              <a:t> </a:t>
            </a:r>
            <a:r>
              <a:rPr lang="de-DE" dirty="0" err="1" smtClean="0"/>
              <a:t>even</a:t>
            </a:r>
            <a:r>
              <a:rPr lang="de-DE" dirty="0" smtClean="0"/>
              <a:t> after </a:t>
            </a:r>
            <a:r>
              <a:rPr lang="de-DE" dirty="0" err="1" smtClean="0"/>
              <a:t>expiration</a:t>
            </a:r>
            <a:r>
              <a:rPr lang="de-DE" dirty="0" smtClean="0"/>
              <a:t> (</a:t>
            </a:r>
            <a:r>
              <a:rPr lang="de-DE" dirty="0" err="1" smtClean="0"/>
              <a:t>including</a:t>
            </a:r>
            <a:r>
              <a:rPr lang="de-DE" dirty="0" smtClean="0"/>
              <a:t> SPC + </a:t>
            </a:r>
            <a:r>
              <a:rPr lang="de-DE" dirty="0" err="1" smtClean="0"/>
              <a:t>paediatric</a:t>
            </a:r>
            <a:r>
              <a:rPr lang="de-DE" dirty="0" smtClean="0"/>
              <a:t> </a:t>
            </a:r>
            <a:r>
              <a:rPr lang="de-DE" dirty="0" err="1" smtClean="0"/>
              <a:t>extension</a:t>
            </a:r>
            <a:r>
              <a:rPr lang="de-DE" dirty="0" smtClean="0"/>
              <a:t>) </a:t>
            </a:r>
          </a:p>
          <a:p>
            <a:pPr marL="625475" indent="-625475">
              <a:lnSpc>
                <a:spcPts val="2400"/>
              </a:lnSpc>
              <a:spcBef>
                <a:spcPts val="0"/>
              </a:spcBef>
              <a:spcAft>
                <a:spcPts val="0"/>
              </a:spcAft>
              <a:buNone/>
              <a:tabLst>
                <a:tab pos="274638" algn="l"/>
              </a:tabLst>
            </a:pPr>
            <a:endParaRPr lang="de-DE" u="sng" dirty="0"/>
          </a:p>
          <a:p>
            <a:pPr marL="625475" indent="-625475">
              <a:lnSpc>
                <a:spcPts val="2400"/>
              </a:lnSpc>
              <a:spcBef>
                <a:spcPts val="0"/>
              </a:spcBef>
              <a:spcAft>
                <a:spcPts val="0"/>
              </a:spcAft>
              <a:buNone/>
              <a:tabLst>
                <a:tab pos="274638" algn="l"/>
              </a:tabLst>
            </a:pPr>
            <a:endParaRPr lang="de-DE" u="sng" dirty="0"/>
          </a:p>
        </p:txBody>
      </p:sp>
      <p:sp>
        <p:nvSpPr>
          <p:cNvPr id="7" name="Titel 1"/>
          <p:cNvSpPr>
            <a:spLocks noGrp="1"/>
          </p:cNvSpPr>
          <p:nvPr>
            <p:ph type="title"/>
          </p:nvPr>
        </p:nvSpPr>
        <p:spPr>
          <a:xfrm>
            <a:off x="358775" y="79374"/>
            <a:ext cx="6748463" cy="820738"/>
          </a:xfrm>
        </p:spPr>
        <p:txBody>
          <a:bodyPr/>
          <a:lstStyle/>
          <a:p>
            <a:r>
              <a:rPr lang="de-DE" dirty="0" err="1" smtClean="0"/>
              <a:t>Pre-grant</a:t>
            </a:r>
            <a:r>
              <a:rPr lang="de-DE" dirty="0" smtClean="0"/>
              <a:t>  </a:t>
            </a:r>
            <a:r>
              <a:rPr lang="de-DE" i="1" dirty="0" smtClean="0"/>
              <a:t>v.</a:t>
            </a:r>
            <a:r>
              <a:rPr lang="de-DE" dirty="0" smtClean="0"/>
              <a:t> Post-</a:t>
            </a:r>
            <a:r>
              <a:rPr lang="de-DE" dirty="0" err="1" smtClean="0"/>
              <a:t>grant</a:t>
            </a:r>
            <a:endParaRPr lang="de-DE" dirty="0">
              <a:solidFill>
                <a:srgbClr val="FFFF00"/>
              </a:solidFill>
            </a:endParaRPr>
          </a:p>
        </p:txBody>
      </p:sp>
      <p:sp>
        <p:nvSpPr>
          <p:cNvPr id="8" name="Datumsplatzhalter 7"/>
          <p:cNvSpPr>
            <a:spLocks noGrp="1"/>
          </p:cNvSpPr>
          <p:nvPr>
            <p:ph type="dt" sz="half" idx="10"/>
          </p:nvPr>
        </p:nvSpPr>
        <p:spPr/>
        <p:txBody>
          <a:bodyPr/>
          <a:lstStyle/>
          <a:p>
            <a:pPr>
              <a:defRPr/>
            </a:pPr>
            <a:r>
              <a:rPr lang="de-DE" smtClean="0"/>
              <a:t>7 November 2013</a:t>
            </a:r>
            <a:endParaRPr lang="en-GB" dirty="0"/>
          </a:p>
        </p:txBody>
      </p:sp>
    </p:spTree>
    <p:extLst>
      <p:ext uri="{BB962C8B-B14F-4D97-AF65-F5344CB8AC3E}">
        <p14:creationId xmlns:p14="http://schemas.microsoft.com/office/powerpoint/2010/main" val="71754897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5" name="Foliennummernplatzhalter 4"/>
          <p:cNvSpPr>
            <a:spLocks noGrp="1"/>
          </p:cNvSpPr>
          <p:nvPr>
            <p:ph type="sldNum" sz="quarter" idx="12"/>
          </p:nvPr>
        </p:nvSpPr>
        <p:spPr/>
        <p:txBody>
          <a:bodyPr/>
          <a:lstStyle/>
          <a:p>
            <a:pPr>
              <a:defRPr/>
            </a:pPr>
            <a:fld id="{04B34AB7-2F17-4BAD-8DFC-2EA5652D1217}" type="slidenum">
              <a:rPr lang="en-GB" smtClean="0"/>
              <a:pPr>
                <a:defRPr/>
              </a:pPr>
              <a:t>4</a:t>
            </a:fld>
            <a:endParaRPr lang="en-GB" dirty="0"/>
          </a:p>
        </p:txBody>
      </p:sp>
      <p:sp>
        <p:nvSpPr>
          <p:cNvPr id="6" name="Inhaltsplatzhalter 2"/>
          <p:cNvSpPr>
            <a:spLocks noGrp="1"/>
          </p:cNvSpPr>
          <p:nvPr>
            <p:ph idx="1"/>
          </p:nvPr>
        </p:nvSpPr>
        <p:spPr>
          <a:xfrm>
            <a:off x="358775" y="1138872"/>
            <a:ext cx="8434388" cy="5345113"/>
          </a:xfrm>
        </p:spPr>
        <p:txBody>
          <a:bodyPr/>
          <a:lstStyle/>
          <a:p>
            <a:pPr marL="625475" indent="-625475">
              <a:lnSpc>
                <a:spcPts val="2400"/>
              </a:lnSpc>
              <a:spcBef>
                <a:spcPts val="0"/>
              </a:spcBef>
              <a:spcAft>
                <a:spcPts val="0"/>
              </a:spcAft>
              <a:buFont typeface="Arial" pitchFamily="34" charset="0"/>
              <a:buChar char="•"/>
              <a:tabLst>
                <a:tab pos="274638" algn="l"/>
              </a:tabLst>
            </a:pPr>
            <a:r>
              <a:rPr lang="de-DE" dirty="0" err="1" smtClean="0"/>
              <a:t>During</a:t>
            </a:r>
            <a:r>
              <a:rPr lang="de-DE" dirty="0" smtClean="0"/>
              <a:t> European Opposition / Appeal</a:t>
            </a:r>
          </a:p>
          <a:p>
            <a:pPr marL="1101725" lvl="3" indent="-625475">
              <a:lnSpc>
                <a:spcPts val="2400"/>
              </a:lnSpc>
              <a:spcBef>
                <a:spcPts val="0"/>
              </a:spcBef>
              <a:spcAft>
                <a:spcPts val="0"/>
              </a:spcAft>
              <a:tabLst>
                <a:tab pos="274638" algn="l"/>
              </a:tabLst>
            </a:pPr>
            <a:r>
              <a:rPr lang="de-DE" dirty="0" smtClean="0"/>
              <a:t>Art. 99 </a:t>
            </a:r>
            <a:r>
              <a:rPr lang="de-DE" dirty="0" err="1" smtClean="0"/>
              <a:t>and</a:t>
            </a:r>
            <a:r>
              <a:rPr lang="de-DE" dirty="0" smtClean="0"/>
              <a:t> 101 (3) EPC</a:t>
            </a:r>
          </a:p>
          <a:p>
            <a:pPr marL="1101725" lvl="3" indent="-625475">
              <a:lnSpc>
                <a:spcPts val="2400"/>
              </a:lnSpc>
              <a:spcBef>
                <a:spcPts val="0"/>
              </a:spcBef>
              <a:spcAft>
                <a:spcPts val="0"/>
              </a:spcAft>
              <a:tabLst>
                <a:tab pos="274638" algn="l"/>
              </a:tabLst>
            </a:pPr>
            <a:endParaRPr lang="de-DE" dirty="0"/>
          </a:p>
          <a:p>
            <a:pPr marL="558800" lvl="1" indent="-625475">
              <a:lnSpc>
                <a:spcPts val="2400"/>
              </a:lnSpc>
              <a:spcBef>
                <a:spcPts val="0"/>
              </a:spcBef>
              <a:spcAft>
                <a:spcPts val="0"/>
              </a:spcAft>
              <a:tabLst>
                <a:tab pos="274638" algn="l"/>
              </a:tabLst>
            </a:pPr>
            <a:r>
              <a:rPr lang="de-DE" dirty="0" err="1" smtClean="0"/>
              <a:t>During</a:t>
            </a:r>
            <a:r>
              <a:rPr lang="de-DE" dirty="0" smtClean="0"/>
              <a:t> European Limitation</a:t>
            </a:r>
          </a:p>
          <a:p>
            <a:pPr marL="1101725" lvl="3" indent="-625475">
              <a:lnSpc>
                <a:spcPts val="2400"/>
              </a:lnSpc>
              <a:spcBef>
                <a:spcPts val="0"/>
              </a:spcBef>
              <a:spcAft>
                <a:spcPts val="0"/>
              </a:spcAft>
              <a:tabLst>
                <a:tab pos="274638" algn="l"/>
              </a:tabLst>
            </a:pPr>
            <a:r>
              <a:rPr lang="de-DE" dirty="0" smtClean="0"/>
              <a:t>Art. 105a </a:t>
            </a:r>
            <a:r>
              <a:rPr lang="de-DE" dirty="0" err="1" smtClean="0"/>
              <a:t>and</a:t>
            </a:r>
            <a:r>
              <a:rPr lang="de-DE" dirty="0" smtClean="0"/>
              <a:t> 105b (2) EPC</a:t>
            </a:r>
          </a:p>
          <a:p>
            <a:pPr marL="1101725" lvl="3" indent="-625475">
              <a:lnSpc>
                <a:spcPts val="2400"/>
              </a:lnSpc>
              <a:spcBef>
                <a:spcPts val="0"/>
              </a:spcBef>
              <a:spcAft>
                <a:spcPts val="0"/>
              </a:spcAft>
              <a:tabLst>
                <a:tab pos="274638" algn="l"/>
              </a:tabLst>
            </a:pPr>
            <a:endParaRPr lang="de-DE" dirty="0"/>
          </a:p>
          <a:p>
            <a:pPr marL="558800" lvl="1" indent="-625475">
              <a:lnSpc>
                <a:spcPts val="2400"/>
              </a:lnSpc>
              <a:spcBef>
                <a:spcPts val="0"/>
              </a:spcBef>
              <a:spcAft>
                <a:spcPts val="0"/>
              </a:spcAft>
              <a:tabLst>
                <a:tab pos="274638" algn="l"/>
              </a:tabLst>
            </a:pPr>
            <a:r>
              <a:rPr lang="de-DE" dirty="0" err="1" smtClean="0"/>
              <a:t>During</a:t>
            </a:r>
            <a:r>
              <a:rPr lang="de-DE" dirty="0" smtClean="0"/>
              <a:t> German Opposition / Appeal</a:t>
            </a:r>
          </a:p>
          <a:p>
            <a:pPr marL="1101725" lvl="3" indent="-625475">
              <a:lnSpc>
                <a:spcPts val="2400"/>
              </a:lnSpc>
              <a:spcBef>
                <a:spcPts val="0"/>
              </a:spcBef>
              <a:spcAft>
                <a:spcPts val="0"/>
              </a:spcAft>
              <a:tabLst>
                <a:tab pos="274638" algn="l"/>
              </a:tabLst>
            </a:pPr>
            <a:r>
              <a:rPr lang="de-DE" dirty="0" smtClean="0"/>
              <a:t>§§ 59, 73 </a:t>
            </a:r>
            <a:r>
              <a:rPr lang="de-DE" dirty="0"/>
              <a:t>Patent Law 1981 (PatG)</a:t>
            </a:r>
          </a:p>
          <a:p>
            <a:pPr marL="558800" lvl="1" indent="-625475">
              <a:lnSpc>
                <a:spcPts val="2400"/>
              </a:lnSpc>
              <a:spcBef>
                <a:spcPts val="0"/>
              </a:spcBef>
              <a:spcAft>
                <a:spcPts val="0"/>
              </a:spcAft>
              <a:tabLst>
                <a:tab pos="274638" algn="l"/>
              </a:tabLst>
            </a:pPr>
            <a:endParaRPr lang="de-DE" dirty="0" smtClean="0"/>
          </a:p>
          <a:p>
            <a:pPr marL="558800" lvl="1" indent="-625475">
              <a:lnSpc>
                <a:spcPts val="2400"/>
              </a:lnSpc>
              <a:spcBef>
                <a:spcPts val="0"/>
              </a:spcBef>
              <a:spcAft>
                <a:spcPts val="0"/>
              </a:spcAft>
              <a:tabLst>
                <a:tab pos="274638" algn="l"/>
              </a:tabLst>
            </a:pPr>
            <a:r>
              <a:rPr lang="de-DE" dirty="0" err="1" smtClean="0"/>
              <a:t>During</a:t>
            </a:r>
            <a:r>
              <a:rPr lang="de-DE" dirty="0" smtClean="0"/>
              <a:t> German </a:t>
            </a:r>
            <a:r>
              <a:rPr lang="de-DE" dirty="0" err="1" smtClean="0"/>
              <a:t>Nullity</a:t>
            </a:r>
            <a:endParaRPr lang="de-DE" dirty="0" smtClean="0"/>
          </a:p>
          <a:p>
            <a:pPr marL="1101725" lvl="3" indent="-625475">
              <a:lnSpc>
                <a:spcPts val="2400"/>
              </a:lnSpc>
              <a:spcBef>
                <a:spcPts val="0"/>
              </a:spcBef>
              <a:spcAft>
                <a:spcPts val="0"/>
              </a:spcAft>
              <a:tabLst>
                <a:tab pos="274638" algn="l"/>
              </a:tabLst>
            </a:pPr>
            <a:r>
              <a:rPr lang="de-DE" dirty="0" smtClean="0"/>
              <a:t>§§ 81, 110 PatG</a:t>
            </a:r>
            <a:endParaRPr lang="de-DE" dirty="0"/>
          </a:p>
          <a:p>
            <a:pPr marL="1101725" lvl="3" indent="-625475">
              <a:lnSpc>
                <a:spcPts val="2400"/>
              </a:lnSpc>
              <a:spcBef>
                <a:spcPts val="0"/>
              </a:spcBef>
              <a:spcAft>
                <a:spcPts val="0"/>
              </a:spcAft>
              <a:tabLst>
                <a:tab pos="274638" algn="l"/>
              </a:tabLst>
            </a:pPr>
            <a:endParaRPr lang="de-DE" dirty="0" smtClean="0"/>
          </a:p>
          <a:p>
            <a:pPr marL="558800" lvl="1" indent="-625475">
              <a:lnSpc>
                <a:spcPts val="2400"/>
              </a:lnSpc>
              <a:spcBef>
                <a:spcPts val="0"/>
              </a:spcBef>
              <a:spcAft>
                <a:spcPts val="0"/>
              </a:spcAft>
              <a:tabLst>
                <a:tab pos="274638" algn="l"/>
              </a:tabLst>
            </a:pPr>
            <a:r>
              <a:rPr lang="de-DE" dirty="0" err="1" smtClean="0"/>
              <a:t>During</a:t>
            </a:r>
            <a:r>
              <a:rPr lang="de-DE" dirty="0" smtClean="0"/>
              <a:t> German Limitation</a:t>
            </a:r>
          </a:p>
          <a:p>
            <a:pPr marL="1101725" lvl="3" indent="-625475">
              <a:lnSpc>
                <a:spcPts val="2400"/>
              </a:lnSpc>
              <a:spcBef>
                <a:spcPts val="0"/>
              </a:spcBef>
              <a:spcAft>
                <a:spcPts val="0"/>
              </a:spcAft>
              <a:tabLst>
                <a:tab pos="274638" algn="l"/>
              </a:tabLst>
            </a:pPr>
            <a:r>
              <a:rPr lang="de-DE" dirty="0" smtClean="0"/>
              <a:t>§ 64 PatG</a:t>
            </a:r>
          </a:p>
          <a:p>
            <a:pPr marL="625475" indent="-625475">
              <a:lnSpc>
                <a:spcPts val="2400"/>
              </a:lnSpc>
              <a:spcBef>
                <a:spcPts val="0"/>
              </a:spcBef>
              <a:spcAft>
                <a:spcPts val="0"/>
              </a:spcAft>
              <a:buNone/>
              <a:tabLst>
                <a:tab pos="274638" algn="l"/>
              </a:tabLst>
            </a:pPr>
            <a:endParaRPr lang="de-DE" u="sng" dirty="0"/>
          </a:p>
        </p:txBody>
      </p:sp>
      <p:sp>
        <p:nvSpPr>
          <p:cNvPr id="7" name="Titel 1"/>
          <p:cNvSpPr>
            <a:spLocks noGrp="1"/>
          </p:cNvSpPr>
          <p:nvPr>
            <p:ph type="title"/>
          </p:nvPr>
        </p:nvSpPr>
        <p:spPr>
          <a:xfrm>
            <a:off x="358775" y="79374"/>
            <a:ext cx="6748463" cy="820738"/>
          </a:xfrm>
        </p:spPr>
        <p:txBody>
          <a:bodyPr/>
          <a:lstStyle/>
          <a:p>
            <a:r>
              <a:rPr lang="de-DE" dirty="0" smtClean="0"/>
              <a:t>Options </a:t>
            </a:r>
            <a:r>
              <a:rPr lang="de-DE" dirty="0" err="1" smtClean="0"/>
              <a:t>to</a:t>
            </a:r>
            <a:r>
              <a:rPr lang="de-DE" dirty="0" smtClean="0"/>
              <a:t> post-</a:t>
            </a:r>
            <a:r>
              <a:rPr lang="de-DE" dirty="0" err="1" smtClean="0"/>
              <a:t>grant</a:t>
            </a:r>
            <a:r>
              <a:rPr lang="de-DE" dirty="0" smtClean="0"/>
              <a:t> </a:t>
            </a:r>
            <a:r>
              <a:rPr lang="de-DE" dirty="0" err="1" smtClean="0"/>
              <a:t>modifications</a:t>
            </a:r>
            <a:r>
              <a:rPr lang="de-DE" dirty="0" smtClean="0"/>
              <a:t> </a:t>
            </a:r>
            <a:r>
              <a:rPr lang="de-DE" dirty="0" err="1" smtClean="0"/>
              <a:t>by</a:t>
            </a:r>
            <a:r>
              <a:rPr lang="de-DE" dirty="0" smtClean="0"/>
              <a:t> </a:t>
            </a:r>
            <a:r>
              <a:rPr lang="de-DE" dirty="0" err="1" smtClean="0"/>
              <a:t>the</a:t>
            </a:r>
            <a:r>
              <a:rPr lang="de-DE" dirty="0" smtClean="0"/>
              <a:t> </a:t>
            </a:r>
            <a:r>
              <a:rPr lang="de-DE" dirty="0" err="1" smtClean="0"/>
              <a:t>patentee</a:t>
            </a:r>
            <a:r>
              <a:rPr lang="de-DE" dirty="0" smtClean="0"/>
              <a:t/>
            </a:r>
            <a:br>
              <a:rPr lang="de-DE" dirty="0" smtClean="0"/>
            </a:br>
            <a:endParaRPr lang="de-DE" dirty="0">
              <a:solidFill>
                <a:srgbClr val="FFFF00"/>
              </a:solidFill>
            </a:endParaRPr>
          </a:p>
        </p:txBody>
      </p:sp>
      <p:sp>
        <p:nvSpPr>
          <p:cNvPr id="8" name="Datumsplatzhalter 7"/>
          <p:cNvSpPr>
            <a:spLocks noGrp="1"/>
          </p:cNvSpPr>
          <p:nvPr>
            <p:ph type="dt" sz="half" idx="10"/>
          </p:nvPr>
        </p:nvSpPr>
        <p:spPr/>
        <p:txBody>
          <a:bodyPr/>
          <a:lstStyle/>
          <a:p>
            <a:pPr>
              <a:defRPr/>
            </a:pPr>
            <a:r>
              <a:rPr lang="de-DE" smtClean="0"/>
              <a:t>7 November 2013</a:t>
            </a:r>
            <a:endParaRPr lang="en-GB" dirty="0"/>
          </a:p>
        </p:txBody>
      </p:sp>
    </p:spTree>
    <p:extLst>
      <p:ext uri="{BB962C8B-B14F-4D97-AF65-F5344CB8AC3E}">
        <p14:creationId xmlns:p14="http://schemas.microsoft.com/office/powerpoint/2010/main" val="3258473252"/>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5" name="Foliennummernplatzhalter 4"/>
          <p:cNvSpPr>
            <a:spLocks noGrp="1"/>
          </p:cNvSpPr>
          <p:nvPr>
            <p:ph type="sldNum" sz="quarter" idx="12"/>
          </p:nvPr>
        </p:nvSpPr>
        <p:spPr/>
        <p:txBody>
          <a:bodyPr/>
          <a:lstStyle/>
          <a:p>
            <a:pPr>
              <a:defRPr/>
            </a:pPr>
            <a:fld id="{04B34AB7-2F17-4BAD-8DFC-2EA5652D1217}" type="slidenum">
              <a:rPr lang="en-GB" smtClean="0"/>
              <a:pPr>
                <a:defRPr/>
              </a:pPr>
              <a:t>5</a:t>
            </a:fld>
            <a:endParaRPr lang="en-GB" dirty="0"/>
          </a:p>
        </p:txBody>
      </p:sp>
      <p:sp>
        <p:nvSpPr>
          <p:cNvPr id="6" name="Inhaltsplatzhalter 2"/>
          <p:cNvSpPr>
            <a:spLocks noGrp="1"/>
          </p:cNvSpPr>
          <p:nvPr>
            <p:ph idx="1"/>
          </p:nvPr>
        </p:nvSpPr>
        <p:spPr>
          <a:xfrm>
            <a:off x="358775" y="1138872"/>
            <a:ext cx="8434388" cy="5345113"/>
          </a:xfrm>
        </p:spPr>
        <p:txBody>
          <a:bodyPr/>
          <a:lstStyle/>
          <a:p>
            <a:pPr marL="66675" indent="0">
              <a:spcBef>
                <a:spcPts val="600"/>
              </a:spcBef>
              <a:spcAft>
                <a:spcPts val="0"/>
              </a:spcAft>
              <a:tabLst>
                <a:tab pos="274638" algn="l"/>
              </a:tabLst>
            </a:pPr>
            <a:r>
              <a:rPr lang="de-DE" b="1" dirty="0"/>
              <a:t>3</a:t>
            </a:r>
            <a:r>
              <a:rPr lang="de-DE" b="1" baseline="30000" dirty="0"/>
              <a:t>rd</a:t>
            </a:r>
            <a:r>
              <a:rPr lang="de-DE" b="1" dirty="0"/>
              <a:t> </a:t>
            </a:r>
            <a:r>
              <a:rPr lang="de-DE" b="1" dirty="0" smtClean="0"/>
              <a:t>Party</a:t>
            </a:r>
            <a:endParaRPr lang="de-DE" b="1" dirty="0"/>
          </a:p>
          <a:p>
            <a:pPr marL="558800" lvl="1" indent="-625475">
              <a:spcBef>
                <a:spcPts val="600"/>
              </a:spcBef>
              <a:spcAft>
                <a:spcPts val="0"/>
              </a:spcAft>
              <a:tabLst>
                <a:tab pos="274638" algn="l"/>
              </a:tabLst>
            </a:pPr>
            <a:r>
              <a:rPr lang="de-DE" dirty="0" err="1" smtClean="0"/>
              <a:t>Becomes</a:t>
            </a:r>
            <a:r>
              <a:rPr lang="de-DE" dirty="0" smtClean="0"/>
              <a:t> Party </a:t>
            </a:r>
            <a:r>
              <a:rPr lang="de-DE" dirty="0" err="1"/>
              <a:t>of</a:t>
            </a:r>
            <a:r>
              <a:rPr lang="de-DE" dirty="0"/>
              <a:t> </a:t>
            </a:r>
            <a:r>
              <a:rPr lang="de-DE" dirty="0" err="1"/>
              <a:t>the</a:t>
            </a:r>
            <a:r>
              <a:rPr lang="de-DE" dirty="0"/>
              <a:t> </a:t>
            </a:r>
            <a:r>
              <a:rPr lang="de-DE" dirty="0" err="1"/>
              <a:t>proceedings</a:t>
            </a:r>
            <a:endParaRPr lang="de-DE" dirty="0"/>
          </a:p>
          <a:p>
            <a:pPr marL="558800" lvl="1" indent="-625475">
              <a:spcBef>
                <a:spcPts val="600"/>
              </a:spcBef>
              <a:spcAft>
                <a:spcPts val="0"/>
              </a:spcAft>
              <a:tabLst>
                <a:tab pos="274638" algn="l"/>
              </a:tabLst>
            </a:pPr>
            <a:r>
              <a:rPr lang="de-DE" dirty="0" err="1"/>
              <a:t>can</a:t>
            </a:r>
            <a:r>
              <a:rPr lang="de-DE" dirty="0"/>
              <a:t> </a:t>
            </a:r>
            <a:r>
              <a:rPr lang="de-DE" dirty="0" err="1"/>
              <a:t>raise</a:t>
            </a:r>
            <a:r>
              <a:rPr lang="de-DE" dirty="0"/>
              <a:t> </a:t>
            </a:r>
            <a:r>
              <a:rPr lang="de-DE" dirty="0" err="1"/>
              <a:t>objections</a:t>
            </a:r>
            <a:r>
              <a:rPr lang="de-DE" dirty="0"/>
              <a:t> </a:t>
            </a:r>
            <a:r>
              <a:rPr lang="de-DE" dirty="0" err="1"/>
              <a:t>against</a:t>
            </a:r>
            <a:r>
              <a:rPr lang="de-DE" dirty="0"/>
              <a:t> </a:t>
            </a:r>
            <a:r>
              <a:rPr lang="de-DE" dirty="0" err="1"/>
              <a:t>any</a:t>
            </a:r>
            <a:r>
              <a:rPr lang="de-DE" dirty="0"/>
              <a:t> </a:t>
            </a:r>
            <a:r>
              <a:rPr lang="de-DE" dirty="0" err="1" smtClean="0"/>
              <a:t>modification</a:t>
            </a:r>
            <a:r>
              <a:rPr lang="de-DE" dirty="0" smtClean="0"/>
              <a:t> in:</a:t>
            </a:r>
            <a:endParaRPr lang="de-DE" dirty="0"/>
          </a:p>
          <a:p>
            <a:pPr marL="1435100" lvl="4" indent="-625475">
              <a:spcBef>
                <a:spcPts val="600"/>
              </a:spcBef>
              <a:spcAft>
                <a:spcPts val="0"/>
              </a:spcAft>
              <a:buClr>
                <a:schemeClr val="folHlink"/>
              </a:buClr>
              <a:buFont typeface="Arial" pitchFamily="34" charset="0"/>
              <a:buChar char="•"/>
              <a:tabLst>
                <a:tab pos="274638" algn="l"/>
              </a:tabLst>
            </a:pPr>
            <a:r>
              <a:rPr lang="de-DE" dirty="0"/>
              <a:t>European Opposition / Appeal</a:t>
            </a:r>
          </a:p>
          <a:p>
            <a:pPr marL="1435100" lvl="4" indent="-625475">
              <a:spcBef>
                <a:spcPts val="600"/>
              </a:spcBef>
              <a:spcAft>
                <a:spcPts val="0"/>
              </a:spcAft>
              <a:buClr>
                <a:schemeClr val="folHlink"/>
              </a:buClr>
              <a:buFont typeface="Arial" pitchFamily="34" charset="0"/>
              <a:buChar char="•"/>
              <a:tabLst>
                <a:tab pos="274638" algn="l"/>
              </a:tabLst>
            </a:pPr>
            <a:r>
              <a:rPr lang="de-DE" dirty="0" err="1"/>
              <a:t>During</a:t>
            </a:r>
            <a:r>
              <a:rPr lang="de-DE" dirty="0"/>
              <a:t> German Opposition / Appeal</a:t>
            </a:r>
          </a:p>
          <a:p>
            <a:pPr marL="1435100" lvl="4" indent="-625475">
              <a:spcBef>
                <a:spcPts val="600"/>
              </a:spcBef>
              <a:spcAft>
                <a:spcPts val="0"/>
              </a:spcAft>
              <a:buClr>
                <a:schemeClr val="folHlink"/>
              </a:buClr>
              <a:buFont typeface="Arial" pitchFamily="34" charset="0"/>
              <a:buChar char="•"/>
              <a:tabLst>
                <a:tab pos="274638" algn="l"/>
              </a:tabLst>
            </a:pPr>
            <a:r>
              <a:rPr lang="de-DE" dirty="0" err="1"/>
              <a:t>During</a:t>
            </a:r>
            <a:r>
              <a:rPr lang="de-DE" dirty="0"/>
              <a:t> German </a:t>
            </a:r>
            <a:r>
              <a:rPr lang="de-DE" dirty="0" err="1" smtClean="0"/>
              <a:t>Nullity</a:t>
            </a:r>
            <a:endParaRPr lang="de-DE" dirty="0" smtClean="0"/>
          </a:p>
          <a:p>
            <a:pPr marL="1101725" lvl="3" indent="-625475">
              <a:spcBef>
                <a:spcPts val="600"/>
              </a:spcBef>
              <a:spcAft>
                <a:spcPts val="0"/>
              </a:spcAft>
              <a:tabLst>
                <a:tab pos="274638" algn="l"/>
              </a:tabLst>
            </a:pPr>
            <a:endParaRPr lang="de-DE" dirty="0"/>
          </a:p>
          <a:p>
            <a:pPr marL="66675" indent="0">
              <a:spcBef>
                <a:spcPts val="600"/>
              </a:spcBef>
              <a:spcAft>
                <a:spcPts val="0"/>
              </a:spcAft>
              <a:tabLst>
                <a:tab pos="274638" algn="l"/>
              </a:tabLst>
            </a:pPr>
            <a:r>
              <a:rPr lang="de-DE" b="1" dirty="0"/>
              <a:t>3</a:t>
            </a:r>
            <a:r>
              <a:rPr lang="de-DE" b="1" baseline="30000" dirty="0"/>
              <a:t>rd</a:t>
            </a:r>
            <a:r>
              <a:rPr lang="de-DE" b="1" dirty="0"/>
              <a:t> Party</a:t>
            </a:r>
          </a:p>
          <a:p>
            <a:pPr marL="558800" lvl="1" indent="-625475">
              <a:spcBef>
                <a:spcPts val="600"/>
              </a:spcBef>
              <a:spcAft>
                <a:spcPts val="0"/>
              </a:spcAft>
              <a:tabLst>
                <a:tab pos="274638" algn="l"/>
              </a:tabLst>
            </a:pPr>
            <a:r>
              <a:rPr lang="de-DE" dirty="0"/>
              <a:t>Can </a:t>
            </a:r>
            <a:r>
              <a:rPr lang="de-DE" dirty="0" err="1"/>
              <a:t>file</a:t>
            </a:r>
            <a:r>
              <a:rPr lang="de-DE" dirty="0"/>
              <a:t> </a:t>
            </a:r>
            <a:r>
              <a:rPr lang="de-DE" dirty="0" err="1"/>
              <a:t>observation</a:t>
            </a:r>
            <a:r>
              <a:rPr lang="de-DE" dirty="0"/>
              <a:t> </a:t>
            </a:r>
            <a:r>
              <a:rPr lang="de-DE" dirty="0" err="1"/>
              <a:t>does</a:t>
            </a:r>
            <a:r>
              <a:rPr lang="de-DE" dirty="0"/>
              <a:t> not </a:t>
            </a:r>
            <a:r>
              <a:rPr lang="de-DE" dirty="0" err="1"/>
              <a:t>become</a:t>
            </a:r>
            <a:r>
              <a:rPr lang="de-DE" dirty="0"/>
              <a:t> </a:t>
            </a:r>
            <a:r>
              <a:rPr lang="de-DE" dirty="0" err="1"/>
              <a:t>party</a:t>
            </a:r>
            <a:r>
              <a:rPr lang="de-DE" dirty="0"/>
              <a:t> </a:t>
            </a:r>
            <a:r>
              <a:rPr lang="de-DE" dirty="0" err="1"/>
              <a:t>of</a:t>
            </a:r>
            <a:r>
              <a:rPr lang="de-DE" dirty="0"/>
              <a:t> </a:t>
            </a:r>
            <a:r>
              <a:rPr lang="de-DE" dirty="0" err="1"/>
              <a:t>proceedings</a:t>
            </a:r>
            <a:endParaRPr lang="de-DE" dirty="0"/>
          </a:p>
          <a:p>
            <a:pPr marL="825500" lvl="2" indent="-625475">
              <a:spcBef>
                <a:spcPts val="600"/>
              </a:spcBef>
              <a:spcAft>
                <a:spcPts val="0"/>
              </a:spcAft>
              <a:tabLst>
                <a:tab pos="274638" algn="l"/>
              </a:tabLst>
            </a:pPr>
            <a:r>
              <a:rPr lang="de-DE" dirty="0" err="1"/>
              <a:t>Observations</a:t>
            </a:r>
            <a:r>
              <a:rPr lang="de-DE" dirty="0"/>
              <a:t> </a:t>
            </a:r>
            <a:r>
              <a:rPr lang="de-DE" dirty="0" err="1"/>
              <a:t>have</a:t>
            </a:r>
            <a:r>
              <a:rPr lang="de-DE" dirty="0"/>
              <a:t> </a:t>
            </a:r>
            <a:r>
              <a:rPr lang="de-DE" dirty="0" err="1"/>
              <a:t>to</a:t>
            </a:r>
            <a:r>
              <a:rPr lang="de-DE" dirty="0"/>
              <a:t> </a:t>
            </a:r>
            <a:r>
              <a:rPr lang="de-DE" dirty="0" err="1"/>
              <a:t>be</a:t>
            </a:r>
            <a:r>
              <a:rPr lang="de-DE" dirty="0"/>
              <a:t> </a:t>
            </a:r>
            <a:r>
              <a:rPr lang="de-DE" dirty="0" err="1"/>
              <a:t>taken</a:t>
            </a:r>
            <a:r>
              <a:rPr lang="de-DE" dirty="0"/>
              <a:t> </a:t>
            </a:r>
            <a:r>
              <a:rPr lang="de-DE" dirty="0" err="1"/>
              <a:t>into</a:t>
            </a:r>
            <a:r>
              <a:rPr lang="de-DE" dirty="0"/>
              <a:t> </a:t>
            </a:r>
            <a:r>
              <a:rPr lang="de-DE" dirty="0" err="1"/>
              <a:t>account</a:t>
            </a:r>
            <a:r>
              <a:rPr lang="de-DE" dirty="0"/>
              <a:t> (Guidelines D-X, 4.5)</a:t>
            </a:r>
          </a:p>
          <a:p>
            <a:pPr marL="1368425" lvl="4" indent="-625475">
              <a:spcBef>
                <a:spcPts val="600"/>
              </a:spcBef>
              <a:spcAft>
                <a:spcPts val="0"/>
              </a:spcAft>
              <a:tabLst>
                <a:tab pos="274638" algn="l"/>
              </a:tabLst>
            </a:pPr>
            <a:r>
              <a:rPr lang="de-DE" dirty="0" err="1" smtClean="0"/>
              <a:t>During</a:t>
            </a:r>
            <a:r>
              <a:rPr lang="de-DE" dirty="0" smtClean="0"/>
              <a:t> European Limitation</a:t>
            </a:r>
          </a:p>
          <a:p>
            <a:pPr marL="1368425" lvl="4" indent="-625475">
              <a:spcBef>
                <a:spcPts val="600"/>
              </a:spcBef>
              <a:spcAft>
                <a:spcPts val="0"/>
              </a:spcAft>
              <a:tabLst>
                <a:tab pos="274638" algn="l"/>
              </a:tabLst>
            </a:pPr>
            <a:r>
              <a:rPr lang="de-DE" dirty="0" err="1"/>
              <a:t>During</a:t>
            </a:r>
            <a:r>
              <a:rPr lang="de-DE" dirty="0"/>
              <a:t> German Limitation</a:t>
            </a:r>
          </a:p>
          <a:p>
            <a:pPr marL="1101725" lvl="3" indent="-625475">
              <a:lnSpc>
                <a:spcPts val="2400"/>
              </a:lnSpc>
              <a:spcBef>
                <a:spcPts val="0"/>
              </a:spcBef>
              <a:spcAft>
                <a:spcPts val="0"/>
              </a:spcAft>
              <a:tabLst>
                <a:tab pos="274638" algn="l"/>
              </a:tabLst>
            </a:pPr>
            <a:endParaRPr lang="de-DE" dirty="0"/>
          </a:p>
          <a:p>
            <a:pPr marL="625475" indent="-625475">
              <a:lnSpc>
                <a:spcPts val="2400"/>
              </a:lnSpc>
              <a:spcBef>
                <a:spcPts val="0"/>
              </a:spcBef>
              <a:spcAft>
                <a:spcPts val="0"/>
              </a:spcAft>
              <a:buNone/>
              <a:tabLst>
                <a:tab pos="274638" algn="l"/>
              </a:tabLst>
            </a:pPr>
            <a:endParaRPr lang="de-DE" u="sng" dirty="0"/>
          </a:p>
        </p:txBody>
      </p:sp>
      <p:sp>
        <p:nvSpPr>
          <p:cNvPr id="7" name="Titel 1"/>
          <p:cNvSpPr>
            <a:spLocks noGrp="1"/>
          </p:cNvSpPr>
          <p:nvPr>
            <p:ph type="title"/>
          </p:nvPr>
        </p:nvSpPr>
        <p:spPr>
          <a:xfrm>
            <a:off x="358775" y="79374"/>
            <a:ext cx="6748463" cy="820738"/>
          </a:xfrm>
        </p:spPr>
        <p:txBody>
          <a:bodyPr/>
          <a:lstStyle/>
          <a:p>
            <a:r>
              <a:rPr lang="de-DE" dirty="0" smtClean="0"/>
              <a:t>Options </a:t>
            </a:r>
            <a:r>
              <a:rPr lang="de-DE" dirty="0" err="1" smtClean="0"/>
              <a:t>of</a:t>
            </a:r>
            <a:r>
              <a:rPr lang="de-DE" dirty="0" smtClean="0"/>
              <a:t> 3</a:t>
            </a:r>
            <a:r>
              <a:rPr lang="de-DE" baseline="30000" dirty="0" smtClean="0"/>
              <a:t>rd</a:t>
            </a:r>
            <a:r>
              <a:rPr lang="de-DE" dirty="0" smtClean="0"/>
              <a:t> </a:t>
            </a:r>
            <a:r>
              <a:rPr lang="de-DE" dirty="0" err="1" smtClean="0"/>
              <a:t>Parties</a:t>
            </a:r>
            <a:r>
              <a:rPr lang="de-DE" dirty="0" smtClean="0"/>
              <a:t/>
            </a:r>
            <a:br>
              <a:rPr lang="de-DE" dirty="0" smtClean="0"/>
            </a:br>
            <a:endParaRPr lang="de-DE" dirty="0">
              <a:solidFill>
                <a:srgbClr val="FFFF00"/>
              </a:solidFill>
            </a:endParaRPr>
          </a:p>
        </p:txBody>
      </p:sp>
      <p:sp>
        <p:nvSpPr>
          <p:cNvPr id="8" name="Datumsplatzhalter 7"/>
          <p:cNvSpPr>
            <a:spLocks noGrp="1"/>
          </p:cNvSpPr>
          <p:nvPr>
            <p:ph type="dt" sz="half" idx="10"/>
          </p:nvPr>
        </p:nvSpPr>
        <p:spPr/>
        <p:txBody>
          <a:bodyPr/>
          <a:lstStyle/>
          <a:p>
            <a:pPr>
              <a:defRPr/>
            </a:pPr>
            <a:r>
              <a:rPr lang="de-DE" smtClean="0"/>
              <a:t>7 November 2013</a:t>
            </a:r>
            <a:endParaRPr lang="en-GB" dirty="0"/>
          </a:p>
        </p:txBody>
      </p:sp>
    </p:spTree>
    <p:extLst>
      <p:ext uri="{BB962C8B-B14F-4D97-AF65-F5344CB8AC3E}">
        <p14:creationId xmlns:p14="http://schemas.microsoft.com/office/powerpoint/2010/main" val="143354846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5" name="Foliennummernplatzhalter 4"/>
          <p:cNvSpPr>
            <a:spLocks noGrp="1"/>
          </p:cNvSpPr>
          <p:nvPr>
            <p:ph type="sldNum" sz="quarter" idx="12"/>
          </p:nvPr>
        </p:nvSpPr>
        <p:spPr/>
        <p:txBody>
          <a:bodyPr/>
          <a:lstStyle/>
          <a:p>
            <a:pPr>
              <a:defRPr/>
            </a:pPr>
            <a:fld id="{04B34AB7-2F17-4BAD-8DFC-2EA5652D1217}" type="slidenum">
              <a:rPr lang="en-GB" smtClean="0"/>
              <a:pPr>
                <a:defRPr/>
              </a:pPr>
              <a:t>6</a:t>
            </a:fld>
            <a:endParaRPr lang="en-GB" dirty="0"/>
          </a:p>
        </p:txBody>
      </p:sp>
      <p:sp>
        <p:nvSpPr>
          <p:cNvPr id="6" name="Inhaltsplatzhalter 2"/>
          <p:cNvSpPr>
            <a:spLocks noGrp="1"/>
          </p:cNvSpPr>
          <p:nvPr>
            <p:ph idx="1"/>
          </p:nvPr>
        </p:nvSpPr>
        <p:spPr>
          <a:xfrm>
            <a:off x="358775" y="1138872"/>
            <a:ext cx="8434388" cy="5345113"/>
          </a:xfrm>
        </p:spPr>
        <p:txBody>
          <a:bodyPr/>
          <a:lstStyle/>
          <a:p>
            <a:pPr marL="625475" indent="-625475">
              <a:lnSpc>
                <a:spcPts val="2400"/>
              </a:lnSpc>
              <a:spcBef>
                <a:spcPts val="0"/>
              </a:spcBef>
              <a:spcAft>
                <a:spcPts val="0"/>
              </a:spcAft>
              <a:buNone/>
              <a:tabLst>
                <a:tab pos="274638" algn="l"/>
              </a:tabLst>
            </a:pPr>
            <a:r>
              <a:rPr lang="de-DE" u="sng" dirty="0" smtClean="0"/>
              <a:t>§ 64 Patent Law 1981 (PatG)</a:t>
            </a:r>
          </a:p>
          <a:p>
            <a:pPr marL="625475" indent="-625475">
              <a:lnSpc>
                <a:spcPts val="2400"/>
              </a:lnSpc>
              <a:spcBef>
                <a:spcPts val="0"/>
              </a:spcBef>
              <a:spcAft>
                <a:spcPts val="0"/>
              </a:spcAft>
              <a:buNone/>
              <a:tabLst>
                <a:tab pos="274638" algn="l"/>
              </a:tabLst>
            </a:pPr>
            <a:endParaRPr lang="de-DE" u="sng" dirty="0"/>
          </a:p>
          <a:p>
            <a:pPr marL="625475" indent="-625475">
              <a:lnSpc>
                <a:spcPct val="150000"/>
              </a:lnSpc>
              <a:spcBef>
                <a:spcPts val="0"/>
              </a:spcBef>
              <a:spcAft>
                <a:spcPts val="0"/>
              </a:spcAft>
              <a:buAutoNum type="arabicParenBoth"/>
              <a:tabLst>
                <a:tab pos="274638" algn="l"/>
              </a:tabLst>
            </a:pPr>
            <a:r>
              <a:rPr lang="en-US" dirty="0" smtClean="0"/>
              <a:t>Patent may be revoked or limited with retroactive effect upon request by the patentee</a:t>
            </a:r>
          </a:p>
          <a:p>
            <a:pPr marL="625475" indent="-625475">
              <a:lnSpc>
                <a:spcPct val="150000"/>
              </a:lnSpc>
              <a:spcBef>
                <a:spcPts val="0"/>
              </a:spcBef>
              <a:spcAft>
                <a:spcPts val="0"/>
              </a:spcAft>
              <a:buAutoNum type="arabicParenBoth"/>
              <a:tabLst>
                <a:tab pos="274638" algn="l"/>
              </a:tabLst>
            </a:pPr>
            <a:r>
              <a:rPr lang="en-US" dirty="0" smtClean="0"/>
              <a:t>Request in written form with reasons (and payment of fee – 120.00 EUR)</a:t>
            </a:r>
          </a:p>
          <a:p>
            <a:pPr marL="625475" indent="-625475">
              <a:lnSpc>
                <a:spcPct val="150000"/>
              </a:lnSpc>
              <a:spcBef>
                <a:spcPts val="0"/>
              </a:spcBef>
              <a:spcAft>
                <a:spcPts val="0"/>
              </a:spcAft>
              <a:buAutoNum type="arabicParenBoth"/>
              <a:tabLst>
                <a:tab pos="274638" algn="l"/>
              </a:tabLst>
            </a:pPr>
            <a:r>
              <a:rPr lang="en-US" dirty="0" smtClean="0"/>
              <a:t>Patent Division decides </a:t>
            </a:r>
          </a:p>
          <a:p>
            <a:pPr marL="1368425" lvl="4" indent="-625475">
              <a:lnSpc>
                <a:spcPct val="150000"/>
              </a:lnSpc>
              <a:spcBef>
                <a:spcPts val="0"/>
              </a:spcBef>
              <a:spcAft>
                <a:spcPts val="0"/>
              </a:spcAft>
              <a:buFont typeface="+mj-lt"/>
              <a:buAutoNum type="romanLcPeriod"/>
              <a:tabLst>
                <a:tab pos="274638" algn="l"/>
              </a:tabLst>
            </a:pPr>
            <a:r>
              <a:rPr lang="en-US" dirty="0" smtClean="0"/>
              <a:t>Applies same principles as during examination</a:t>
            </a:r>
          </a:p>
          <a:p>
            <a:pPr marL="1825625" lvl="5" indent="-625475">
              <a:lnSpc>
                <a:spcPct val="150000"/>
              </a:lnSpc>
              <a:spcBef>
                <a:spcPts val="0"/>
              </a:spcBef>
              <a:spcAft>
                <a:spcPts val="0"/>
              </a:spcAft>
              <a:buFont typeface="+mj-lt"/>
              <a:buAutoNum type="alphaLcParenR"/>
              <a:tabLst>
                <a:tab pos="274638" algn="l"/>
              </a:tabLst>
            </a:pPr>
            <a:r>
              <a:rPr lang="en-US" dirty="0" smtClean="0"/>
              <a:t>No new matter</a:t>
            </a:r>
          </a:p>
          <a:p>
            <a:pPr marL="1825625" lvl="5" indent="-625475">
              <a:lnSpc>
                <a:spcPct val="150000"/>
              </a:lnSpc>
              <a:spcBef>
                <a:spcPts val="0"/>
              </a:spcBef>
              <a:spcAft>
                <a:spcPts val="0"/>
              </a:spcAft>
              <a:buFont typeface="+mj-lt"/>
              <a:buAutoNum type="alphaLcParenR"/>
              <a:tabLst>
                <a:tab pos="274638" algn="l"/>
              </a:tabLst>
            </a:pPr>
            <a:r>
              <a:rPr lang="en-US" dirty="0" smtClean="0"/>
              <a:t>No broadening of the claims</a:t>
            </a:r>
          </a:p>
          <a:p>
            <a:pPr marL="1825625" lvl="5" indent="-625475">
              <a:lnSpc>
                <a:spcPct val="150000"/>
              </a:lnSpc>
              <a:spcBef>
                <a:spcPts val="0"/>
              </a:spcBef>
              <a:spcAft>
                <a:spcPts val="0"/>
              </a:spcAft>
              <a:buFont typeface="+mj-lt"/>
              <a:buAutoNum type="alphaLcParenR"/>
              <a:tabLst>
                <a:tab pos="274638" algn="l"/>
              </a:tabLst>
            </a:pPr>
            <a:r>
              <a:rPr lang="en-US" dirty="0" smtClean="0"/>
              <a:t>Clarity Requirement</a:t>
            </a:r>
          </a:p>
          <a:p>
            <a:pPr marL="1368425" lvl="4" indent="-625475">
              <a:lnSpc>
                <a:spcPct val="150000"/>
              </a:lnSpc>
              <a:spcBef>
                <a:spcPts val="0"/>
              </a:spcBef>
              <a:spcAft>
                <a:spcPts val="0"/>
              </a:spcAft>
              <a:buFont typeface="+mj-lt"/>
              <a:buAutoNum type="romanLcPeriod"/>
              <a:tabLst>
                <a:tab pos="274638" algn="l"/>
              </a:tabLst>
            </a:pPr>
            <a:r>
              <a:rPr lang="en-US" dirty="0" smtClean="0"/>
              <a:t>Revocation is published in patent gazette </a:t>
            </a:r>
          </a:p>
          <a:p>
            <a:pPr marL="1368425" lvl="4" indent="-625475">
              <a:lnSpc>
                <a:spcPct val="150000"/>
              </a:lnSpc>
              <a:spcBef>
                <a:spcPts val="0"/>
              </a:spcBef>
              <a:spcAft>
                <a:spcPts val="0"/>
              </a:spcAft>
              <a:buFont typeface="+mj-lt"/>
              <a:buAutoNum type="romanLcPeriod"/>
              <a:tabLst>
                <a:tab pos="274638" algn="l"/>
              </a:tabLst>
            </a:pPr>
            <a:r>
              <a:rPr lang="en-US" dirty="0" smtClean="0"/>
              <a:t>Upon limitation the amended patent specification will be published</a:t>
            </a:r>
          </a:p>
        </p:txBody>
      </p:sp>
      <p:sp>
        <p:nvSpPr>
          <p:cNvPr id="7" name="Titel 1"/>
          <p:cNvSpPr>
            <a:spLocks noGrp="1"/>
          </p:cNvSpPr>
          <p:nvPr>
            <p:ph type="title"/>
          </p:nvPr>
        </p:nvSpPr>
        <p:spPr>
          <a:xfrm>
            <a:off x="358775" y="79374"/>
            <a:ext cx="6748463" cy="820738"/>
          </a:xfrm>
        </p:spPr>
        <p:txBody>
          <a:bodyPr/>
          <a:lstStyle/>
          <a:p>
            <a:r>
              <a:rPr lang="de-DE" dirty="0" smtClean="0"/>
              <a:t>Limitation </a:t>
            </a:r>
            <a:r>
              <a:rPr lang="en-US" dirty="0" smtClean="0"/>
              <a:t>Proceedings</a:t>
            </a:r>
            <a:r>
              <a:rPr lang="de-DE" dirty="0" smtClean="0"/>
              <a:t> in Germany</a:t>
            </a:r>
            <a:br>
              <a:rPr lang="de-DE" dirty="0" smtClean="0"/>
            </a:br>
            <a:endParaRPr lang="de-DE" dirty="0">
              <a:solidFill>
                <a:srgbClr val="FFFF00"/>
              </a:solidFill>
            </a:endParaRPr>
          </a:p>
        </p:txBody>
      </p:sp>
      <p:sp>
        <p:nvSpPr>
          <p:cNvPr id="8" name="Datumsplatzhalter 7"/>
          <p:cNvSpPr>
            <a:spLocks noGrp="1"/>
          </p:cNvSpPr>
          <p:nvPr>
            <p:ph type="dt" sz="half" idx="10"/>
          </p:nvPr>
        </p:nvSpPr>
        <p:spPr/>
        <p:txBody>
          <a:bodyPr/>
          <a:lstStyle/>
          <a:p>
            <a:pPr>
              <a:defRPr/>
            </a:pPr>
            <a:r>
              <a:rPr lang="de-DE" smtClean="0"/>
              <a:t>7 November 2013</a:t>
            </a:r>
            <a:endParaRPr lang="en-GB" dirty="0"/>
          </a:p>
        </p:txBody>
      </p:sp>
    </p:spTree>
    <p:extLst>
      <p:ext uri="{BB962C8B-B14F-4D97-AF65-F5344CB8AC3E}">
        <p14:creationId xmlns:p14="http://schemas.microsoft.com/office/powerpoint/2010/main" val="1380768165"/>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Existing</a:t>
            </a:r>
            <a:r>
              <a:rPr lang="de-DE" dirty="0" smtClean="0"/>
              <a:t> Case Law</a:t>
            </a:r>
            <a:endParaRPr lang="de-DE" dirty="0"/>
          </a:p>
        </p:txBody>
      </p:sp>
      <p:sp>
        <p:nvSpPr>
          <p:cNvPr id="3" name="Inhaltsplatzhalter 2"/>
          <p:cNvSpPr>
            <a:spLocks noGrp="1"/>
          </p:cNvSpPr>
          <p:nvPr>
            <p:ph idx="1"/>
          </p:nvPr>
        </p:nvSpPr>
        <p:spPr>
          <a:xfrm>
            <a:off x="203200" y="1089892"/>
            <a:ext cx="8802255" cy="5310908"/>
          </a:xfrm>
          <a:solidFill>
            <a:schemeClr val="bg1"/>
          </a:solidFill>
        </p:spPr>
        <p:txBody>
          <a:bodyPr/>
          <a:lstStyle/>
          <a:p>
            <a:pPr>
              <a:lnSpc>
                <a:spcPct val="150000"/>
              </a:lnSpc>
            </a:pPr>
            <a:r>
              <a:rPr lang="de-DE" sz="2800" dirty="0" smtClean="0">
                <a:solidFill>
                  <a:schemeClr val="accent1">
                    <a:lumMod val="60000"/>
                    <a:lumOff val="40000"/>
                  </a:schemeClr>
                </a:solidFill>
              </a:rPr>
              <a:t>Federal Supreme Court (BGH)</a:t>
            </a:r>
          </a:p>
          <a:p>
            <a:pPr>
              <a:lnSpc>
                <a:spcPct val="150000"/>
              </a:lnSpc>
            </a:pPr>
            <a:endParaRPr lang="de-DE" dirty="0" smtClean="0">
              <a:solidFill>
                <a:schemeClr val="accent1">
                  <a:lumMod val="60000"/>
                  <a:lumOff val="40000"/>
                </a:schemeClr>
              </a:solidFill>
            </a:endParaRPr>
          </a:p>
          <a:p>
            <a:pPr lvl="1">
              <a:lnSpc>
                <a:spcPct val="150000"/>
              </a:lnSpc>
            </a:pPr>
            <a:r>
              <a:rPr lang="en-US" dirty="0" smtClean="0">
                <a:solidFill>
                  <a:schemeClr val="accent1">
                    <a:lumMod val="60000"/>
                    <a:lumOff val="40000"/>
                  </a:schemeClr>
                </a:solidFill>
              </a:rPr>
              <a:t>BGH X </a:t>
            </a:r>
            <a:r>
              <a:rPr lang="en-US" dirty="0">
                <a:solidFill>
                  <a:schemeClr val="accent1">
                    <a:lumMod val="60000"/>
                    <a:lumOff val="40000"/>
                  </a:schemeClr>
                </a:solidFill>
              </a:rPr>
              <a:t>ZB 18/88 </a:t>
            </a:r>
            <a:r>
              <a:rPr lang="en-US" dirty="0" smtClean="0">
                <a:solidFill>
                  <a:schemeClr val="accent1">
                    <a:lumMod val="60000"/>
                    <a:lumOff val="40000"/>
                  </a:schemeClr>
                </a:solidFill>
              </a:rPr>
              <a:t>“Bottom Drum” (“</a:t>
            </a:r>
            <a:r>
              <a:rPr lang="en-US" dirty="0" err="1" smtClean="0">
                <a:solidFill>
                  <a:schemeClr val="accent1">
                    <a:lumMod val="60000"/>
                    <a:lumOff val="40000"/>
                  </a:schemeClr>
                </a:solidFill>
              </a:rPr>
              <a:t>Bodenwalze</a:t>
            </a:r>
            <a:r>
              <a:rPr lang="en-US" dirty="0" smtClean="0">
                <a:solidFill>
                  <a:schemeClr val="accent1">
                    <a:lumMod val="60000"/>
                    <a:lumOff val="40000"/>
                  </a:schemeClr>
                </a:solidFill>
              </a:rPr>
              <a:t>”), 30.06.1990</a:t>
            </a:r>
          </a:p>
          <a:p>
            <a:pPr lvl="2">
              <a:lnSpc>
                <a:spcPct val="150000"/>
              </a:lnSpc>
            </a:pPr>
            <a:r>
              <a:rPr lang="en-US" dirty="0" smtClean="0">
                <a:solidFill>
                  <a:schemeClr val="accent1">
                    <a:lumMod val="60000"/>
                    <a:lumOff val="40000"/>
                  </a:schemeClr>
                </a:solidFill>
              </a:rPr>
              <a:t>Patent can be limited during </a:t>
            </a:r>
            <a:r>
              <a:rPr lang="en-US" i="1" dirty="0" smtClean="0">
                <a:solidFill>
                  <a:schemeClr val="accent1">
                    <a:lumMod val="60000"/>
                    <a:lumOff val="40000"/>
                  </a:schemeClr>
                </a:solidFill>
              </a:rPr>
              <a:t>opposition proceedings </a:t>
            </a:r>
            <a:r>
              <a:rPr lang="en-US" dirty="0" smtClean="0">
                <a:solidFill>
                  <a:schemeClr val="accent1">
                    <a:lumMod val="60000"/>
                    <a:lumOff val="40000"/>
                  </a:schemeClr>
                </a:solidFill>
              </a:rPr>
              <a:t>by including additional features from the specification</a:t>
            </a:r>
          </a:p>
          <a:p>
            <a:pPr lvl="3">
              <a:lnSpc>
                <a:spcPct val="150000"/>
              </a:lnSpc>
            </a:pPr>
            <a:r>
              <a:rPr lang="en-US" dirty="0" smtClean="0">
                <a:solidFill>
                  <a:schemeClr val="accent1">
                    <a:lumMod val="60000"/>
                    <a:lumOff val="40000"/>
                  </a:schemeClr>
                </a:solidFill>
              </a:rPr>
              <a:t>if the scope of the claim becomes more narrow, and</a:t>
            </a:r>
          </a:p>
          <a:p>
            <a:pPr lvl="3">
              <a:lnSpc>
                <a:spcPct val="150000"/>
              </a:lnSpc>
            </a:pPr>
            <a:r>
              <a:rPr lang="en-US" dirty="0" smtClean="0">
                <a:solidFill>
                  <a:schemeClr val="accent1">
                    <a:lumMod val="60000"/>
                    <a:lumOff val="40000"/>
                  </a:schemeClr>
                </a:solidFill>
              </a:rPr>
              <a:t>if </a:t>
            </a:r>
            <a:r>
              <a:rPr lang="de-DE" dirty="0" err="1" smtClean="0">
                <a:solidFill>
                  <a:schemeClr val="accent1">
                    <a:lumMod val="60000"/>
                    <a:lumOff val="40000"/>
                  </a:schemeClr>
                </a:solidFill>
              </a:rPr>
              <a:t>said</a:t>
            </a:r>
            <a:r>
              <a:rPr lang="de-DE" dirty="0" smtClean="0">
                <a:solidFill>
                  <a:schemeClr val="accent1">
                    <a:lumMod val="60000"/>
                    <a:lumOff val="40000"/>
                  </a:schemeClr>
                </a:solidFill>
              </a:rPr>
              <a:t> additional </a:t>
            </a:r>
            <a:r>
              <a:rPr lang="de-DE" dirty="0" err="1" smtClean="0">
                <a:solidFill>
                  <a:schemeClr val="accent1">
                    <a:lumMod val="60000"/>
                    <a:lumOff val="40000"/>
                  </a:schemeClr>
                </a:solidFill>
              </a:rPr>
              <a:t>features</a:t>
            </a:r>
            <a:r>
              <a:rPr lang="de-DE" dirty="0" smtClean="0">
                <a:solidFill>
                  <a:schemeClr val="accent1">
                    <a:lumMod val="60000"/>
                    <a:lumOff val="40000"/>
                  </a:schemeClr>
                </a:solidFill>
              </a:rPr>
              <a:t> </a:t>
            </a:r>
            <a:r>
              <a:rPr lang="de-DE" b="1" dirty="0" err="1" smtClean="0">
                <a:solidFill>
                  <a:schemeClr val="accent1">
                    <a:lumMod val="60000"/>
                    <a:lumOff val="40000"/>
                  </a:schemeClr>
                </a:solidFill>
              </a:rPr>
              <a:t>apparently</a:t>
            </a:r>
            <a:r>
              <a:rPr lang="de-DE" b="1" dirty="0" smtClean="0">
                <a:solidFill>
                  <a:schemeClr val="accent1">
                    <a:lumMod val="60000"/>
                    <a:lumOff val="40000"/>
                  </a:schemeClr>
                </a:solidFill>
              </a:rPr>
              <a:t> </a:t>
            </a:r>
            <a:r>
              <a:rPr lang="de-DE" b="1" dirty="0" err="1" smtClean="0">
                <a:solidFill>
                  <a:schemeClr val="accent1">
                    <a:lumMod val="60000"/>
                    <a:lumOff val="40000"/>
                  </a:schemeClr>
                </a:solidFill>
              </a:rPr>
              <a:t>belong</a:t>
            </a:r>
            <a:r>
              <a:rPr lang="de-DE" b="1" dirty="0" smtClean="0">
                <a:solidFill>
                  <a:schemeClr val="accent1">
                    <a:lumMod val="60000"/>
                    <a:lumOff val="40000"/>
                  </a:schemeClr>
                </a:solidFill>
              </a:rPr>
              <a:t> </a:t>
            </a:r>
            <a:r>
              <a:rPr lang="de-DE" b="1" dirty="0" err="1" smtClean="0">
                <a:solidFill>
                  <a:schemeClr val="accent1">
                    <a:lumMod val="60000"/>
                    <a:lumOff val="40000"/>
                  </a:schemeClr>
                </a:solidFill>
              </a:rPr>
              <a:t>to</a:t>
            </a:r>
            <a:r>
              <a:rPr lang="de-DE" b="1" dirty="0" smtClean="0">
                <a:solidFill>
                  <a:schemeClr val="accent1">
                    <a:lumMod val="60000"/>
                    <a:lumOff val="40000"/>
                  </a:schemeClr>
                </a:solidFill>
              </a:rPr>
              <a:t> </a:t>
            </a:r>
            <a:r>
              <a:rPr lang="de-DE" b="1" dirty="0" err="1" smtClean="0">
                <a:solidFill>
                  <a:schemeClr val="accent1">
                    <a:lumMod val="60000"/>
                    <a:lumOff val="40000"/>
                  </a:schemeClr>
                </a:solidFill>
              </a:rPr>
              <a:t>the</a:t>
            </a:r>
            <a:r>
              <a:rPr lang="de-DE" b="1" dirty="0" smtClean="0">
                <a:solidFill>
                  <a:schemeClr val="accent1">
                    <a:lumMod val="60000"/>
                    <a:lumOff val="40000"/>
                  </a:schemeClr>
                </a:solidFill>
              </a:rPr>
              <a:t> </a:t>
            </a:r>
            <a:r>
              <a:rPr lang="de-DE" b="1" dirty="0" err="1" smtClean="0">
                <a:solidFill>
                  <a:schemeClr val="accent1">
                    <a:lumMod val="60000"/>
                    <a:lumOff val="40000"/>
                  </a:schemeClr>
                </a:solidFill>
              </a:rPr>
              <a:t>claimed</a:t>
            </a:r>
            <a:r>
              <a:rPr lang="de-DE" b="1" dirty="0" smtClean="0">
                <a:solidFill>
                  <a:schemeClr val="accent1">
                    <a:lumMod val="60000"/>
                    <a:lumOff val="40000"/>
                  </a:schemeClr>
                </a:solidFill>
              </a:rPr>
              <a:t> </a:t>
            </a:r>
            <a:r>
              <a:rPr lang="de-DE" b="1" dirty="0" err="1" smtClean="0">
                <a:solidFill>
                  <a:schemeClr val="accent1">
                    <a:lumMod val="60000"/>
                    <a:lumOff val="40000"/>
                  </a:schemeClr>
                </a:solidFill>
              </a:rPr>
              <a:t>invention</a:t>
            </a:r>
            <a:endParaRPr lang="de-DE" b="1" dirty="0" smtClean="0">
              <a:solidFill>
                <a:schemeClr val="accent1">
                  <a:lumMod val="60000"/>
                  <a:lumOff val="40000"/>
                </a:schemeClr>
              </a:solidFill>
            </a:endParaRPr>
          </a:p>
          <a:p>
            <a:endParaRPr lang="de-DE" dirty="0" smtClean="0"/>
          </a:p>
          <a:p>
            <a:r>
              <a:rPr lang="de-DE" dirty="0" smtClean="0"/>
              <a:t> </a:t>
            </a:r>
            <a:endParaRPr lang="de-DE" dirty="0"/>
          </a:p>
        </p:txBody>
      </p:sp>
      <p:sp>
        <p:nvSpPr>
          <p:cNvPr id="4" name="Datumsplatzhalter 3"/>
          <p:cNvSpPr>
            <a:spLocks noGrp="1"/>
          </p:cNvSpPr>
          <p:nvPr>
            <p:ph type="dt" sz="half" idx="10"/>
          </p:nvPr>
        </p:nvSpPr>
        <p:spPr/>
        <p:txBody>
          <a:bodyPr/>
          <a:lstStyle/>
          <a:p>
            <a:pPr>
              <a:defRPr/>
            </a:pPr>
            <a:r>
              <a:rPr lang="de-DE" smtClean="0"/>
              <a:t>7 November 2013</a:t>
            </a:r>
            <a:endParaRPr lang="en-GB" dirty="0"/>
          </a:p>
        </p:txBody>
      </p:sp>
      <p:sp>
        <p:nvSpPr>
          <p:cNvPr id="5" name="Fußzeilenplatzhalter 4"/>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6" name="Foliennummernplatzhalter 5"/>
          <p:cNvSpPr>
            <a:spLocks noGrp="1"/>
          </p:cNvSpPr>
          <p:nvPr>
            <p:ph type="sldNum" sz="quarter" idx="12"/>
          </p:nvPr>
        </p:nvSpPr>
        <p:spPr/>
        <p:txBody>
          <a:bodyPr/>
          <a:lstStyle/>
          <a:p>
            <a:pPr>
              <a:defRPr/>
            </a:pPr>
            <a:fld id="{04B34AB7-2F17-4BAD-8DFC-2EA5652D1217}" type="slidenum">
              <a:rPr lang="en-GB" smtClean="0"/>
              <a:pPr>
                <a:defRPr/>
              </a:pPr>
              <a:t>7</a:t>
            </a:fld>
            <a:endParaRPr lang="en-GB" dirty="0"/>
          </a:p>
        </p:txBody>
      </p:sp>
    </p:spTree>
    <p:extLst>
      <p:ext uri="{BB962C8B-B14F-4D97-AF65-F5344CB8AC3E}">
        <p14:creationId xmlns:p14="http://schemas.microsoft.com/office/powerpoint/2010/main" val="2068218197"/>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Existing</a:t>
            </a:r>
            <a:r>
              <a:rPr lang="de-DE" dirty="0" smtClean="0"/>
              <a:t> Case Law</a:t>
            </a:r>
            <a:endParaRPr lang="de-DE" dirty="0"/>
          </a:p>
        </p:txBody>
      </p:sp>
      <p:sp>
        <p:nvSpPr>
          <p:cNvPr id="3" name="Inhaltsplatzhalter 2"/>
          <p:cNvSpPr>
            <a:spLocks noGrp="1"/>
          </p:cNvSpPr>
          <p:nvPr>
            <p:ph idx="1"/>
          </p:nvPr>
        </p:nvSpPr>
        <p:spPr>
          <a:xfrm>
            <a:off x="203200" y="1089892"/>
            <a:ext cx="8802255" cy="5310908"/>
          </a:xfrm>
          <a:solidFill>
            <a:schemeClr val="bg1"/>
          </a:solidFill>
        </p:spPr>
        <p:txBody>
          <a:bodyPr/>
          <a:lstStyle/>
          <a:p>
            <a:pPr>
              <a:lnSpc>
                <a:spcPct val="150000"/>
              </a:lnSpc>
            </a:pPr>
            <a:r>
              <a:rPr lang="de-DE" sz="2800" dirty="0" smtClean="0">
                <a:solidFill>
                  <a:schemeClr val="accent1">
                    <a:lumMod val="60000"/>
                    <a:lumOff val="40000"/>
                  </a:schemeClr>
                </a:solidFill>
              </a:rPr>
              <a:t>Federal Supreme Court (BGH)</a:t>
            </a:r>
          </a:p>
          <a:p>
            <a:pPr>
              <a:lnSpc>
                <a:spcPct val="150000"/>
              </a:lnSpc>
            </a:pPr>
            <a:endParaRPr lang="de-DE" dirty="0" smtClean="0">
              <a:solidFill>
                <a:schemeClr val="accent1">
                  <a:lumMod val="60000"/>
                  <a:lumOff val="40000"/>
                </a:schemeClr>
              </a:solidFill>
            </a:endParaRPr>
          </a:p>
          <a:p>
            <a:pPr lvl="1">
              <a:lnSpc>
                <a:spcPct val="150000"/>
              </a:lnSpc>
            </a:pPr>
            <a:r>
              <a:rPr lang="de-DE" dirty="0" smtClean="0">
                <a:solidFill>
                  <a:schemeClr val="accent1">
                    <a:lumMod val="60000"/>
                    <a:lumOff val="40000"/>
                  </a:schemeClr>
                </a:solidFill>
              </a:rPr>
              <a:t>BGH X ZR 58/93 „</a:t>
            </a:r>
            <a:r>
              <a:rPr lang="de-DE" dirty="0" err="1" smtClean="0">
                <a:solidFill>
                  <a:schemeClr val="accent1">
                    <a:lumMod val="60000"/>
                    <a:lumOff val="40000"/>
                  </a:schemeClr>
                </a:solidFill>
              </a:rPr>
              <a:t>Preparation</a:t>
            </a:r>
            <a:r>
              <a:rPr lang="de-DE" dirty="0" smtClean="0">
                <a:solidFill>
                  <a:schemeClr val="accent1">
                    <a:lumMod val="60000"/>
                    <a:lumOff val="40000"/>
                  </a:schemeClr>
                </a:solidFill>
              </a:rPr>
              <a:t> </a:t>
            </a:r>
            <a:r>
              <a:rPr lang="de-DE" dirty="0" err="1" smtClean="0">
                <a:solidFill>
                  <a:schemeClr val="accent1">
                    <a:lumMod val="60000"/>
                    <a:lumOff val="40000"/>
                  </a:schemeClr>
                </a:solidFill>
              </a:rPr>
              <a:t>of</a:t>
            </a:r>
            <a:r>
              <a:rPr lang="de-DE" dirty="0" smtClean="0">
                <a:solidFill>
                  <a:schemeClr val="accent1">
                    <a:lumMod val="60000"/>
                    <a:lumOff val="40000"/>
                  </a:schemeClr>
                </a:solidFill>
              </a:rPr>
              <a:t> 3-isothiazolones“, 07.02.1995</a:t>
            </a:r>
          </a:p>
          <a:p>
            <a:pPr lvl="2">
              <a:lnSpc>
                <a:spcPct val="150000"/>
              </a:lnSpc>
            </a:pPr>
            <a:r>
              <a:rPr lang="de-DE" dirty="0" err="1" smtClean="0">
                <a:solidFill>
                  <a:schemeClr val="accent1">
                    <a:lumMod val="60000"/>
                    <a:lumOff val="40000"/>
                  </a:schemeClr>
                </a:solidFill>
              </a:rPr>
              <a:t>limitation</a:t>
            </a:r>
            <a:r>
              <a:rPr lang="de-DE" dirty="0" smtClean="0">
                <a:solidFill>
                  <a:schemeClr val="accent1">
                    <a:lumMod val="60000"/>
                    <a:lumOff val="40000"/>
                  </a:schemeClr>
                </a:solidFill>
              </a:rPr>
              <a:t> </a:t>
            </a:r>
            <a:r>
              <a:rPr lang="de-DE" dirty="0" err="1" smtClean="0">
                <a:solidFill>
                  <a:schemeClr val="accent1">
                    <a:lumMod val="60000"/>
                    <a:lumOff val="40000"/>
                  </a:schemeClr>
                </a:solidFill>
              </a:rPr>
              <a:t>of</a:t>
            </a:r>
            <a:r>
              <a:rPr lang="de-DE" dirty="0" smtClean="0">
                <a:solidFill>
                  <a:schemeClr val="accent1">
                    <a:lumMod val="60000"/>
                    <a:lumOff val="40000"/>
                  </a:schemeClr>
                </a:solidFill>
              </a:rPr>
              <a:t> European Patent </a:t>
            </a:r>
            <a:r>
              <a:rPr lang="de-DE" dirty="0" err="1" smtClean="0">
                <a:solidFill>
                  <a:schemeClr val="accent1">
                    <a:lumMod val="60000"/>
                    <a:lumOff val="40000"/>
                  </a:schemeClr>
                </a:solidFill>
              </a:rPr>
              <a:t>granted</a:t>
            </a:r>
            <a:r>
              <a:rPr lang="de-DE" dirty="0" smtClean="0">
                <a:solidFill>
                  <a:schemeClr val="accent1">
                    <a:lumMod val="60000"/>
                    <a:lumOff val="40000"/>
                  </a:schemeClr>
                </a:solidFill>
              </a:rPr>
              <a:t> </a:t>
            </a:r>
            <a:r>
              <a:rPr lang="de-DE" dirty="0" err="1" smtClean="0">
                <a:solidFill>
                  <a:schemeClr val="accent1">
                    <a:lumMod val="60000"/>
                    <a:lumOff val="40000"/>
                  </a:schemeClr>
                </a:solidFill>
              </a:rPr>
              <a:t>for</a:t>
            </a:r>
            <a:r>
              <a:rPr lang="de-DE" dirty="0" smtClean="0">
                <a:solidFill>
                  <a:schemeClr val="accent1">
                    <a:lumMod val="60000"/>
                    <a:lumOff val="40000"/>
                  </a:schemeClr>
                </a:solidFill>
              </a:rPr>
              <a:t> Germany</a:t>
            </a:r>
          </a:p>
          <a:p>
            <a:pPr lvl="2">
              <a:lnSpc>
                <a:spcPct val="150000"/>
              </a:lnSpc>
            </a:pPr>
            <a:r>
              <a:rPr lang="de-DE" dirty="0" err="1" smtClean="0">
                <a:solidFill>
                  <a:schemeClr val="accent1">
                    <a:lumMod val="60000"/>
                    <a:lumOff val="40000"/>
                  </a:schemeClr>
                </a:solidFill>
              </a:rPr>
              <a:t>admissible</a:t>
            </a:r>
            <a:r>
              <a:rPr lang="de-DE" dirty="0" smtClean="0">
                <a:solidFill>
                  <a:schemeClr val="accent1">
                    <a:lumMod val="60000"/>
                    <a:lumOff val="40000"/>
                  </a:schemeClr>
                </a:solidFill>
              </a:rPr>
              <a:t> </a:t>
            </a:r>
            <a:r>
              <a:rPr lang="de-DE" dirty="0" err="1" smtClean="0">
                <a:solidFill>
                  <a:schemeClr val="accent1">
                    <a:lumMod val="60000"/>
                    <a:lumOff val="40000"/>
                  </a:schemeClr>
                </a:solidFill>
              </a:rPr>
              <a:t>according</a:t>
            </a:r>
            <a:r>
              <a:rPr lang="de-DE" dirty="0" smtClean="0">
                <a:solidFill>
                  <a:schemeClr val="accent1">
                    <a:lumMod val="60000"/>
                    <a:lumOff val="40000"/>
                  </a:schemeClr>
                </a:solidFill>
              </a:rPr>
              <a:t> </a:t>
            </a:r>
            <a:r>
              <a:rPr lang="de-DE" dirty="0" err="1" smtClean="0">
                <a:solidFill>
                  <a:schemeClr val="accent1">
                    <a:lumMod val="60000"/>
                    <a:lumOff val="40000"/>
                  </a:schemeClr>
                </a:solidFill>
              </a:rPr>
              <a:t>to</a:t>
            </a:r>
            <a:r>
              <a:rPr lang="de-DE" dirty="0" smtClean="0">
                <a:solidFill>
                  <a:schemeClr val="accent1">
                    <a:lumMod val="60000"/>
                    <a:lumOff val="40000"/>
                  </a:schemeClr>
                </a:solidFill>
              </a:rPr>
              <a:t> § 64 PatG</a:t>
            </a:r>
          </a:p>
          <a:p>
            <a:pPr lvl="2">
              <a:lnSpc>
                <a:spcPct val="150000"/>
              </a:lnSpc>
            </a:pPr>
            <a:endParaRPr lang="de-DE" dirty="0" smtClean="0">
              <a:solidFill>
                <a:schemeClr val="accent1">
                  <a:lumMod val="60000"/>
                  <a:lumOff val="40000"/>
                </a:schemeClr>
              </a:solidFill>
            </a:endParaRPr>
          </a:p>
          <a:p>
            <a:pPr lvl="1">
              <a:lnSpc>
                <a:spcPct val="150000"/>
              </a:lnSpc>
            </a:pPr>
            <a:r>
              <a:rPr lang="de-DE" dirty="0" smtClean="0">
                <a:solidFill>
                  <a:schemeClr val="accent1">
                    <a:lumMod val="60000"/>
                    <a:lumOff val="40000"/>
                  </a:schemeClr>
                </a:solidFill>
              </a:rPr>
              <a:t>BGH X ZR 76/93 „</a:t>
            </a:r>
            <a:r>
              <a:rPr lang="de-DE" dirty="0" err="1" smtClean="0">
                <a:solidFill>
                  <a:schemeClr val="accent1">
                    <a:lumMod val="60000"/>
                    <a:lumOff val="40000"/>
                  </a:schemeClr>
                </a:solidFill>
              </a:rPr>
              <a:t>Arc</a:t>
            </a:r>
            <a:r>
              <a:rPr lang="de-DE" dirty="0" smtClean="0">
                <a:solidFill>
                  <a:schemeClr val="accent1">
                    <a:lumMod val="60000"/>
                    <a:lumOff val="40000"/>
                  </a:schemeClr>
                </a:solidFill>
              </a:rPr>
              <a:t> Segment“ („Bogensegment“), 11.06.1996</a:t>
            </a:r>
          </a:p>
          <a:p>
            <a:pPr lvl="2">
              <a:lnSpc>
                <a:spcPct val="150000"/>
              </a:lnSpc>
            </a:pPr>
            <a:r>
              <a:rPr lang="de-DE" dirty="0" smtClean="0">
                <a:solidFill>
                  <a:schemeClr val="accent1">
                    <a:lumMod val="60000"/>
                    <a:lumOff val="40000"/>
                  </a:schemeClr>
                </a:solidFill>
              </a:rPr>
              <a:t>European Patent in English Language </a:t>
            </a:r>
            <a:r>
              <a:rPr lang="de-DE" dirty="0" err="1" smtClean="0">
                <a:solidFill>
                  <a:schemeClr val="accent1">
                    <a:lumMod val="60000"/>
                    <a:lumOff val="40000"/>
                  </a:schemeClr>
                </a:solidFill>
              </a:rPr>
              <a:t>granted</a:t>
            </a:r>
            <a:r>
              <a:rPr lang="de-DE" dirty="0" smtClean="0">
                <a:solidFill>
                  <a:schemeClr val="accent1">
                    <a:lumMod val="60000"/>
                    <a:lumOff val="40000"/>
                  </a:schemeClr>
                </a:solidFill>
              </a:rPr>
              <a:t> </a:t>
            </a:r>
            <a:r>
              <a:rPr lang="de-DE" dirty="0" err="1" smtClean="0">
                <a:solidFill>
                  <a:schemeClr val="accent1">
                    <a:lumMod val="60000"/>
                    <a:lumOff val="40000"/>
                  </a:schemeClr>
                </a:solidFill>
              </a:rPr>
              <a:t>for</a:t>
            </a:r>
            <a:r>
              <a:rPr lang="de-DE" dirty="0" smtClean="0">
                <a:solidFill>
                  <a:schemeClr val="accent1">
                    <a:lumMod val="60000"/>
                    <a:lumOff val="40000"/>
                  </a:schemeClr>
                </a:solidFill>
              </a:rPr>
              <a:t> Germany</a:t>
            </a:r>
          </a:p>
          <a:p>
            <a:pPr lvl="2">
              <a:lnSpc>
                <a:spcPct val="150000"/>
              </a:lnSpc>
            </a:pPr>
            <a:r>
              <a:rPr lang="de-DE" dirty="0" err="1" smtClean="0">
                <a:solidFill>
                  <a:schemeClr val="accent1">
                    <a:lumMod val="60000"/>
                    <a:lumOff val="40000"/>
                  </a:schemeClr>
                </a:solidFill>
              </a:rPr>
              <a:t>can</a:t>
            </a:r>
            <a:r>
              <a:rPr lang="de-DE" dirty="0" smtClean="0">
                <a:solidFill>
                  <a:schemeClr val="accent1">
                    <a:lumMod val="60000"/>
                    <a:lumOff val="40000"/>
                  </a:schemeClr>
                </a:solidFill>
              </a:rPr>
              <a:t> </a:t>
            </a:r>
            <a:r>
              <a:rPr lang="de-DE" dirty="0" err="1" smtClean="0">
                <a:solidFill>
                  <a:schemeClr val="accent1">
                    <a:lumMod val="60000"/>
                    <a:lumOff val="40000"/>
                  </a:schemeClr>
                </a:solidFill>
              </a:rPr>
              <a:t>be</a:t>
            </a:r>
            <a:r>
              <a:rPr lang="de-DE" dirty="0" smtClean="0">
                <a:solidFill>
                  <a:schemeClr val="accent1">
                    <a:lumMod val="60000"/>
                    <a:lumOff val="40000"/>
                  </a:schemeClr>
                </a:solidFill>
              </a:rPr>
              <a:t> limited </a:t>
            </a:r>
            <a:r>
              <a:rPr lang="de-DE" dirty="0" err="1" smtClean="0">
                <a:solidFill>
                  <a:schemeClr val="accent1">
                    <a:lumMod val="60000"/>
                    <a:lumOff val="40000"/>
                  </a:schemeClr>
                </a:solidFill>
              </a:rPr>
              <a:t>by</a:t>
            </a:r>
            <a:r>
              <a:rPr lang="de-DE" dirty="0" smtClean="0">
                <a:solidFill>
                  <a:schemeClr val="accent1">
                    <a:lumMod val="60000"/>
                    <a:lumOff val="40000"/>
                  </a:schemeClr>
                </a:solidFill>
              </a:rPr>
              <a:t> </a:t>
            </a:r>
            <a:r>
              <a:rPr lang="de-DE" dirty="0" err="1" smtClean="0">
                <a:solidFill>
                  <a:schemeClr val="accent1">
                    <a:lumMod val="60000"/>
                    <a:lumOff val="40000"/>
                  </a:schemeClr>
                </a:solidFill>
              </a:rPr>
              <a:t>introducing</a:t>
            </a:r>
            <a:r>
              <a:rPr lang="de-DE" dirty="0" smtClean="0">
                <a:solidFill>
                  <a:schemeClr val="accent1">
                    <a:lumMod val="60000"/>
                    <a:lumOff val="40000"/>
                  </a:schemeClr>
                </a:solidFill>
              </a:rPr>
              <a:t> </a:t>
            </a:r>
            <a:r>
              <a:rPr lang="de-DE" dirty="0" err="1" smtClean="0">
                <a:solidFill>
                  <a:schemeClr val="accent1">
                    <a:lumMod val="60000"/>
                    <a:lumOff val="40000"/>
                  </a:schemeClr>
                </a:solidFill>
              </a:rPr>
              <a:t>features</a:t>
            </a:r>
            <a:r>
              <a:rPr lang="de-DE" dirty="0" smtClean="0">
                <a:solidFill>
                  <a:schemeClr val="accent1">
                    <a:lumMod val="60000"/>
                    <a:lumOff val="40000"/>
                  </a:schemeClr>
                </a:solidFill>
              </a:rPr>
              <a:t> </a:t>
            </a:r>
            <a:r>
              <a:rPr lang="de-DE" dirty="0" err="1" smtClean="0">
                <a:solidFill>
                  <a:schemeClr val="accent1">
                    <a:lumMod val="60000"/>
                    <a:lumOff val="40000"/>
                  </a:schemeClr>
                </a:solidFill>
              </a:rPr>
              <a:t>into</a:t>
            </a:r>
            <a:r>
              <a:rPr lang="de-DE" dirty="0" smtClean="0">
                <a:solidFill>
                  <a:schemeClr val="accent1">
                    <a:lumMod val="60000"/>
                    <a:lumOff val="40000"/>
                  </a:schemeClr>
                </a:solidFill>
              </a:rPr>
              <a:t> </a:t>
            </a:r>
            <a:r>
              <a:rPr lang="de-DE" dirty="0" err="1" smtClean="0">
                <a:solidFill>
                  <a:schemeClr val="accent1">
                    <a:lumMod val="60000"/>
                    <a:lumOff val="40000"/>
                  </a:schemeClr>
                </a:solidFill>
              </a:rPr>
              <a:t>the</a:t>
            </a:r>
            <a:r>
              <a:rPr lang="de-DE" dirty="0" smtClean="0">
                <a:solidFill>
                  <a:schemeClr val="accent1">
                    <a:lumMod val="60000"/>
                    <a:lumOff val="40000"/>
                  </a:schemeClr>
                </a:solidFill>
              </a:rPr>
              <a:t> </a:t>
            </a:r>
            <a:r>
              <a:rPr lang="de-DE" dirty="0" err="1" smtClean="0">
                <a:solidFill>
                  <a:schemeClr val="accent1">
                    <a:lumMod val="60000"/>
                    <a:lumOff val="40000"/>
                  </a:schemeClr>
                </a:solidFill>
              </a:rPr>
              <a:t>claims</a:t>
            </a:r>
            <a:r>
              <a:rPr lang="de-DE" dirty="0" smtClean="0">
                <a:solidFill>
                  <a:schemeClr val="accent1">
                    <a:lumMod val="60000"/>
                    <a:lumOff val="40000"/>
                  </a:schemeClr>
                </a:solidFill>
              </a:rPr>
              <a:t> in all 3 </a:t>
            </a:r>
            <a:r>
              <a:rPr lang="de-DE" dirty="0" err="1" smtClean="0">
                <a:solidFill>
                  <a:schemeClr val="accent1">
                    <a:lumMod val="60000"/>
                    <a:lumOff val="40000"/>
                  </a:schemeClr>
                </a:solidFill>
              </a:rPr>
              <a:t>languages</a:t>
            </a:r>
            <a:endParaRPr lang="de-DE" dirty="0">
              <a:solidFill>
                <a:schemeClr val="accent1">
                  <a:lumMod val="60000"/>
                  <a:lumOff val="40000"/>
                </a:schemeClr>
              </a:solidFill>
            </a:endParaRPr>
          </a:p>
          <a:p>
            <a:pPr lvl="3">
              <a:lnSpc>
                <a:spcPct val="150000"/>
              </a:lnSpc>
            </a:pPr>
            <a:r>
              <a:rPr lang="de-DE" dirty="0" err="1" smtClean="0">
                <a:solidFill>
                  <a:schemeClr val="accent1">
                    <a:lumMod val="60000"/>
                    <a:lumOff val="40000"/>
                  </a:schemeClr>
                </a:solidFill>
              </a:rPr>
              <a:t>even</a:t>
            </a:r>
            <a:r>
              <a:rPr lang="de-DE" dirty="0" smtClean="0">
                <a:solidFill>
                  <a:schemeClr val="accent1">
                    <a:lumMod val="60000"/>
                    <a:lumOff val="40000"/>
                  </a:schemeClr>
                </a:solidFill>
              </a:rPr>
              <a:t> </a:t>
            </a:r>
            <a:r>
              <a:rPr lang="de-DE" dirty="0" err="1" smtClean="0">
                <a:solidFill>
                  <a:schemeClr val="accent1">
                    <a:lumMod val="60000"/>
                    <a:lumOff val="40000"/>
                  </a:schemeClr>
                </a:solidFill>
              </a:rPr>
              <a:t>if</a:t>
            </a:r>
            <a:r>
              <a:rPr lang="de-DE" dirty="0" smtClean="0">
                <a:solidFill>
                  <a:schemeClr val="accent1">
                    <a:lumMod val="60000"/>
                    <a:lumOff val="40000"/>
                  </a:schemeClr>
                </a:solidFill>
              </a:rPr>
              <a:t> not </a:t>
            </a:r>
            <a:r>
              <a:rPr lang="de-DE" dirty="0" err="1" smtClean="0">
                <a:solidFill>
                  <a:schemeClr val="accent1">
                    <a:lumMod val="60000"/>
                    <a:lumOff val="40000"/>
                  </a:schemeClr>
                </a:solidFill>
              </a:rPr>
              <a:t>originally</a:t>
            </a:r>
            <a:r>
              <a:rPr lang="de-DE" dirty="0" smtClean="0">
                <a:solidFill>
                  <a:schemeClr val="accent1">
                    <a:lumMod val="60000"/>
                    <a:lumOff val="40000"/>
                  </a:schemeClr>
                </a:solidFill>
              </a:rPr>
              <a:t> </a:t>
            </a:r>
            <a:r>
              <a:rPr lang="de-DE" dirty="0" err="1" smtClean="0">
                <a:solidFill>
                  <a:schemeClr val="accent1">
                    <a:lumMod val="60000"/>
                    <a:lumOff val="40000"/>
                  </a:schemeClr>
                </a:solidFill>
              </a:rPr>
              <a:t>disclosed</a:t>
            </a:r>
            <a:r>
              <a:rPr lang="de-DE" dirty="0" smtClean="0">
                <a:solidFill>
                  <a:schemeClr val="accent1">
                    <a:lumMod val="60000"/>
                    <a:lumOff val="40000"/>
                  </a:schemeClr>
                </a:solidFill>
              </a:rPr>
              <a:t> in </a:t>
            </a:r>
            <a:r>
              <a:rPr lang="de-DE" dirty="0" err="1" smtClean="0">
                <a:solidFill>
                  <a:schemeClr val="accent1">
                    <a:lumMod val="60000"/>
                    <a:lumOff val="40000"/>
                  </a:schemeClr>
                </a:solidFill>
              </a:rPr>
              <a:t>the</a:t>
            </a:r>
            <a:r>
              <a:rPr lang="de-DE" dirty="0" smtClean="0">
                <a:solidFill>
                  <a:schemeClr val="accent1">
                    <a:lumMod val="60000"/>
                    <a:lumOff val="40000"/>
                  </a:schemeClr>
                </a:solidFill>
              </a:rPr>
              <a:t> </a:t>
            </a:r>
            <a:r>
              <a:rPr lang="de-DE" dirty="0" err="1" smtClean="0">
                <a:solidFill>
                  <a:schemeClr val="accent1">
                    <a:lumMod val="60000"/>
                    <a:lumOff val="40000"/>
                  </a:schemeClr>
                </a:solidFill>
              </a:rPr>
              <a:t>other</a:t>
            </a:r>
            <a:r>
              <a:rPr lang="de-DE" dirty="0" smtClean="0">
                <a:solidFill>
                  <a:schemeClr val="accent1">
                    <a:lumMod val="60000"/>
                    <a:lumOff val="40000"/>
                  </a:schemeClr>
                </a:solidFill>
              </a:rPr>
              <a:t> </a:t>
            </a:r>
            <a:r>
              <a:rPr lang="de-DE" dirty="0" err="1" smtClean="0">
                <a:solidFill>
                  <a:schemeClr val="accent1">
                    <a:lumMod val="60000"/>
                    <a:lumOff val="40000"/>
                  </a:schemeClr>
                </a:solidFill>
              </a:rPr>
              <a:t>languages</a:t>
            </a:r>
            <a:endParaRPr lang="de-DE" dirty="0" smtClean="0">
              <a:solidFill>
                <a:schemeClr val="accent1">
                  <a:lumMod val="60000"/>
                  <a:lumOff val="40000"/>
                </a:schemeClr>
              </a:solidFill>
            </a:endParaRPr>
          </a:p>
          <a:p>
            <a:endParaRPr lang="de-DE" dirty="0" smtClean="0"/>
          </a:p>
          <a:p>
            <a:r>
              <a:rPr lang="de-DE" dirty="0" smtClean="0"/>
              <a:t> </a:t>
            </a:r>
            <a:endParaRPr lang="de-DE" dirty="0"/>
          </a:p>
        </p:txBody>
      </p:sp>
      <p:sp>
        <p:nvSpPr>
          <p:cNvPr id="4" name="Datumsplatzhalter 3"/>
          <p:cNvSpPr>
            <a:spLocks noGrp="1"/>
          </p:cNvSpPr>
          <p:nvPr>
            <p:ph type="dt" sz="half" idx="10"/>
          </p:nvPr>
        </p:nvSpPr>
        <p:spPr/>
        <p:txBody>
          <a:bodyPr/>
          <a:lstStyle/>
          <a:p>
            <a:pPr>
              <a:defRPr/>
            </a:pPr>
            <a:r>
              <a:rPr lang="de-DE" smtClean="0"/>
              <a:t>7 November 2013</a:t>
            </a:r>
            <a:endParaRPr lang="en-GB" dirty="0"/>
          </a:p>
        </p:txBody>
      </p:sp>
      <p:sp>
        <p:nvSpPr>
          <p:cNvPr id="5" name="Fußzeilenplatzhalter 4"/>
          <p:cNvSpPr>
            <a:spLocks noGrp="1"/>
          </p:cNvSpPr>
          <p:nvPr>
            <p:ph type="ftr" sz="quarter" idx="11"/>
          </p:nvPr>
        </p:nvSpPr>
        <p:spPr/>
        <p:txBody>
          <a:bodyPr/>
          <a:lstStyle/>
          <a:p>
            <a:pPr>
              <a:defRPr/>
            </a:pPr>
            <a:r>
              <a:rPr lang="en-US" b="1" smtClean="0"/>
              <a:t>AIPPI - French &amp; German Groups - Aero-Club de France</a:t>
            </a:r>
            <a:endParaRPr lang="en-US" dirty="0"/>
          </a:p>
        </p:txBody>
      </p:sp>
      <p:sp>
        <p:nvSpPr>
          <p:cNvPr id="6" name="Foliennummernplatzhalter 5"/>
          <p:cNvSpPr>
            <a:spLocks noGrp="1"/>
          </p:cNvSpPr>
          <p:nvPr>
            <p:ph type="sldNum" sz="quarter" idx="12"/>
          </p:nvPr>
        </p:nvSpPr>
        <p:spPr/>
        <p:txBody>
          <a:bodyPr/>
          <a:lstStyle/>
          <a:p>
            <a:pPr>
              <a:defRPr/>
            </a:pPr>
            <a:fld id="{04B34AB7-2F17-4BAD-8DFC-2EA5652D1217}" type="slidenum">
              <a:rPr lang="en-GB" smtClean="0"/>
              <a:pPr>
                <a:defRPr/>
              </a:pPr>
              <a:t>8</a:t>
            </a:fld>
            <a:endParaRPr lang="en-GB" dirty="0"/>
          </a:p>
        </p:txBody>
      </p:sp>
      <p:graphicFrame>
        <p:nvGraphicFramePr>
          <p:cNvPr id="7" name="Objekt 6"/>
          <p:cNvGraphicFramePr>
            <a:graphicFrameLocks noChangeAspect="1"/>
          </p:cNvGraphicFramePr>
          <p:nvPr>
            <p:extLst>
              <p:ext uri="{D42A27DB-BD31-4B8C-83A1-F6EECF244321}">
                <p14:modId xmlns:p14="http://schemas.microsoft.com/office/powerpoint/2010/main" val="2763752389"/>
              </p:ext>
            </p:extLst>
          </p:nvPr>
        </p:nvGraphicFramePr>
        <p:xfrm>
          <a:off x="6792913" y="2328863"/>
          <a:ext cx="1352550" cy="971550"/>
        </p:xfrm>
        <a:graphic>
          <a:graphicData uri="http://schemas.openxmlformats.org/presentationml/2006/ole">
            <mc:AlternateContent xmlns:mc="http://schemas.openxmlformats.org/markup-compatibility/2006">
              <mc:Choice xmlns:v="urn:schemas-microsoft-com:vml" Requires="v">
                <p:oleObj spid="_x0000_s5136" name="ISIS/Draw Sketch" r:id="rId3" imgW="1352520" imgH="942840" progId="ISISServer">
                  <p:embed/>
                </p:oleObj>
              </mc:Choice>
              <mc:Fallback>
                <p:oleObj name="ISIS/Draw Sketch" r:id="rId3" imgW="1352520" imgH="942840" progId="ISISServer">
                  <p:embed/>
                  <p:pic>
                    <p:nvPicPr>
                      <p:cNvPr id="0" name="Objekt 6"/>
                      <p:cNvPicPr>
                        <a:picLocks noChangeAspect="1" noChangeArrowheads="1"/>
                      </p:cNvPicPr>
                      <p:nvPr/>
                    </p:nvPicPr>
                    <p:blipFill>
                      <a:blip r:embed="rId4"/>
                      <a:srcRect/>
                      <a:stretch>
                        <a:fillRect/>
                      </a:stretch>
                    </p:blipFill>
                    <p:spPr bwMode="auto">
                      <a:xfrm>
                        <a:off x="6792913" y="2328863"/>
                        <a:ext cx="1352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86332579"/>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Existing</a:t>
            </a:r>
            <a:r>
              <a:rPr lang="de-DE" dirty="0" smtClean="0"/>
              <a:t> Case Law</a:t>
            </a:r>
            <a:endParaRPr lang="de-DE" dirty="0"/>
          </a:p>
        </p:txBody>
      </p:sp>
      <p:sp>
        <p:nvSpPr>
          <p:cNvPr id="3" name="Inhaltsplatzhalter 2"/>
          <p:cNvSpPr>
            <a:spLocks noGrp="1"/>
          </p:cNvSpPr>
          <p:nvPr>
            <p:ph idx="1"/>
          </p:nvPr>
        </p:nvSpPr>
        <p:spPr>
          <a:xfrm>
            <a:off x="122849" y="1166617"/>
            <a:ext cx="8802255" cy="5310908"/>
          </a:xfrm>
          <a:solidFill>
            <a:schemeClr val="bg1"/>
          </a:solidFill>
        </p:spPr>
        <p:txBody>
          <a:bodyPr/>
          <a:lstStyle/>
          <a:p>
            <a:pPr>
              <a:lnSpc>
                <a:spcPct val="150000"/>
              </a:lnSpc>
            </a:pPr>
            <a:r>
              <a:rPr lang="de-DE" sz="2800" dirty="0" smtClean="0">
                <a:solidFill>
                  <a:schemeClr val="accent1">
                    <a:lumMod val="60000"/>
                    <a:lumOff val="40000"/>
                  </a:schemeClr>
                </a:solidFill>
              </a:rPr>
              <a:t>Federal Supreme Court (BGH)</a:t>
            </a:r>
          </a:p>
          <a:p>
            <a:pPr lvl="1">
              <a:lnSpc>
                <a:spcPct val="150000"/>
              </a:lnSpc>
            </a:pPr>
            <a:endParaRPr lang="de-DE" sz="800" dirty="0" smtClean="0">
              <a:solidFill>
                <a:schemeClr val="accent1">
                  <a:lumMod val="60000"/>
                  <a:lumOff val="40000"/>
                </a:schemeClr>
              </a:solidFill>
            </a:endParaRPr>
          </a:p>
          <a:p>
            <a:pPr lvl="1">
              <a:lnSpc>
                <a:spcPct val="150000"/>
              </a:lnSpc>
            </a:pPr>
            <a:r>
              <a:rPr lang="de-DE" dirty="0" smtClean="0">
                <a:solidFill>
                  <a:schemeClr val="accent1">
                    <a:lumMod val="60000"/>
                    <a:lumOff val="40000"/>
                  </a:schemeClr>
                </a:solidFill>
              </a:rPr>
              <a:t>BGH X ZR 177/98 „Trigonellin“, 20.03.2001</a:t>
            </a:r>
          </a:p>
          <a:p>
            <a:pPr lvl="2">
              <a:lnSpc>
                <a:spcPct val="150000"/>
              </a:lnSpc>
            </a:pPr>
            <a:r>
              <a:rPr lang="de-DE" dirty="0" smtClean="0">
                <a:solidFill>
                  <a:schemeClr val="accent1">
                    <a:lumMod val="60000"/>
                    <a:lumOff val="40000"/>
                  </a:schemeClr>
                </a:solidFill>
              </a:rPr>
              <a:t>European Patent limited</a:t>
            </a:r>
          </a:p>
          <a:p>
            <a:pPr lvl="3">
              <a:lnSpc>
                <a:spcPct val="150000"/>
              </a:lnSpc>
            </a:pPr>
            <a:r>
              <a:rPr lang="de-DE" dirty="0" err="1" smtClean="0">
                <a:solidFill>
                  <a:schemeClr val="accent1">
                    <a:lumMod val="60000"/>
                    <a:lumOff val="40000"/>
                  </a:schemeClr>
                </a:solidFill>
              </a:rPr>
              <a:t>during</a:t>
            </a:r>
            <a:r>
              <a:rPr lang="de-DE" dirty="0" smtClean="0">
                <a:solidFill>
                  <a:schemeClr val="accent1">
                    <a:lumMod val="60000"/>
                    <a:lumOff val="40000"/>
                  </a:schemeClr>
                </a:solidFill>
              </a:rPr>
              <a:t> European </a:t>
            </a:r>
            <a:r>
              <a:rPr lang="de-DE" dirty="0" err="1" smtClean="0">
                <a:solidFill>
                  <a:schemeClr val="accent1">
                    <a:lumMod val="60000"/>
                    <a:lumOff val="40000"/>
                  </a:schemeClr>
                </a:solidFill>
              </a:rPr>
              <a:t>opposition</a:t>
            </a:r>
            <a:endParaRPr lang="de-DE" dirty="0" smtClean="0">
              <a:solidFill>
                <a:schemeClr val="accent1">
                  <a:lumMod val="60000"/>
                  <a:lumOff val="40000"/>
                </a:schemeClr>
              </a:solidFill>
            </a:endParaRPr>
          </a:p>
          <a:p>
            <a:pPr lvl="3">
              <a:lnSpc>
                <a:spcPct val="150000"/>
              </a:lnSpc>
            </a:pPr>
            <a:endParaRPr lang="de-DE" dirty="0" smtClean="0">
              <a:solidFill>
                <a:schemeClr val="accent1">
                  <a:lumMod val="60000"/>
                  <a:lumOff val="40000"/>
                </a:schemeClr>
              </a:solidFill>
            </a:endParaRPr>
          </a:p>
          <a:p>
            <a:pPr lvl="3">
              <a:lnSpc>
                <a:spcPct val="150000"/>
              </a:lnSpc>
            </a:pPr>
            <a:endParaRPr lang="de-DE" dirty="0" smtClean="0">
              <a:solidFill>
                <a:schemeClr val="accent1">
                  <a:lumMod val="60000"/>
                  <a:lumOff val="40000"/>
                </a:schemeClr>
              </a:solidFill>
            </a:endParaRPr>
          </a:p>
          <a:p>
            <a:pPr lvl="3">
              <a:lnSpc>
                <a:spcPct val="150000"/>
              </a:lnSpc>
            </a:pPr>
            <a:r>
              <a:rPr lang="de-DE" dirty="0" smtClean="0">
                <a:solidFill>
                  <a:schemeClr val="accent1">
                    <a:lumMod val="60000"/>
                    <a:lumOff val="40000"/>
                  </a:schemeClr>
                </a:solidFill>
              </a:rPr>
              <a:t>German </a:t>
            </a:r>
            <a:r>
              <a:rPr lang="de-DE" dirty="0" err="1" smtClean="0">
                <a:solidFill>
                  <a:schemeClr val="accent1">
                    <a:lumMod val="60000"/>
                    <a:lumOff val="40000"/>
                  </a:schemeClr>
                </a:solidFill>
              </a:rPr>
              <a:t>limitation</a:t>
            </a:r>
            <a:r>
              <a:rPr lang="de-DE" dirty="0" smtClean="0">
                <a:solidFill>
                  <a:schemeClr val="accent1">
                    <a:lumMod val="60000"/>
                    <a:lumOff val="40000"/>
                  </a:schemeClr>
                </a:solidFill>
              </a:rPr>
              <a:t> </a:t>
            </a:r>
            <a:r>
              <a:rPr lang="de-DE" dirty="0" err="1" smtClean="0">
                <a:solidFill>
                  <a:schemeClr val="accent1">
                    <a:lumMod val="60000"/>
                    <a:lumOff val="40000"/>
                  </a:schemeClr>
                </a:solidFill>
              </a:rPr>
              <a:t>proceedings</a:t>
            </a:r>
            <a:endParaRPr lang="de-DE" dirty="0" smtClean="0">
              <a:solidFill>
                <a:schemeClr val="accent1">
                  <a:lumMod val="60000"/>
                  <a:lumOff val="40000"/>
                </a:schemeClr>
              </a:solidFill>
            </a:endParaRPr>
          </a:p>
          <a:p>
            <a:pPr lvl="2">
              <a:lnSpc>
                <a:spcPct val="150000"/>
              </a:lnSpc>
            </a:pPr>
            <a:endParaRPr lang="de-DE" dirty="0" smtClean="0">
              <a:solidFill>
                <a:schemeClr val="accent1">
                  <a:lumMod val="60000"/>
                  <a:lumOff val="40000"/>
                </a:schemeClr>
              </a:solidFill>
            </a:endParaRPr>
          </a:p>
          <a:p>
            <a:pPr lvl="2">
              <a:lnSpc>
                <a:spcPct val="150000"/>
              </a:lnSpc>
            </a:pPr>
            <a:endParaRPr lang="de-DE" dirty="0">
              <a:solidFill>
                <a:schemeClr val="accent1">
                  <a:lumMod val="60000"/>
                  <a:lumOff val="40000"/>
                </a:schemeClr>
              </a:solidFill>
            </a:endParaRPr>
          </a:p>
          <a:p>
            <a:pPr lvl="2">
              <a:lnSpc>
                <a:spcPct val="150000"/>
              </a:lnSpc>
            </a:pPr>
            <a:r>
              <a:rPr lang="de-DE" dirty="0" smtClean="0">
                <a:solidFill>
                  <a:schemeClr val="accent1">
                    <a:lumMod val="60000"/>
                    <a:lumOff val="40000"/>
                  </a:schemeClr>
                </a:solidFill>
              </a:rPr>
              <a:t>	</a:t>
            </a:r>
            <a:endParaRPr lang="de-DE" dirty="0">
              <a:solidFill>
                <a:schemeClr val="accent1">
                  <a:lumMod val="60000"/>
                  <a:lumOff val="40000"/>
                </a:schemeClr>
              </a:solidFill>
            </a:endParaRPr>
          </a:p>
          <a:p>
            <a:pPr lvl="2">
              <a:buFont typeface="Arial" pitchFamily="34" charset="0"/>
              <a:buChar char="•"/>
            </a:pPr>
            <a:endParaRPr lang="de-DE" dirty="0" smtClean="0">
              <a:solidFill>
                <a:schemeClr val="accent1">
                  <a:lumMod val="60000"/>
                  <a:lumOff val="40000"/>
                </a:schemeClr>
              </a:solidFill>
            </a:endParaRPr>
          </a:p>
          <a:p>
            <a:endParaRPr lang="de-DE" dirty="0" smtClean="0"/>
          </a:p>
          <a:p>
            <a:r>
              <a:rPr lang="de-DE" dirty="0" smtClean="0"/>
              <a:t> </a:t>
            </a:r>
            <a:endParaRPr lang="de-DE" dirty="0"/>
          </a:p>
        </p:txBody>
      </p:sp>
      <p:sp>
        <p:nvSpPr>
          <p:cNvPr id="4" name="Datumsplatzhalter 3"/>
          <p:cNvSpPr>
            <a:spLocks noGrp="1"/>
          </p:cNvSpPr>
          <p:nvPr>
            <p:ph type="dt" sz="half" idx="10"/>
          </p:nvPr>
        </p:nvSpPr>
        <p:spPr/>
        <p:txBody>
          <a:bodyPr/>
          <a:lstStyle/>
          <a:p>
            <a:pPr>
              <a:defRPr/>
            </a:pPr>
            <a:r>
              <a:rPr lang="de-DE" smtClean="0"/>
              <a:t>7 November 2013</a:t>
            </a:r>
            <a:endParaRPr lang="en-GB" dirty="0"/>
          </a:p>
        </p:txBody>
      </p:sp>
      <p:sp>
        <p:nvSpPr>
          <p:cNvPr id="5" name="Fußzeilenplatzhalter 4"/>
          <p:cNvSpPr>
            <a:spLocks noGrp="1"/>
          </p:cNvSpPr>
          <p:nvPr>
            <p:ph type="ftr" sz="quarter" idx="11"/>
          </p:nvPr>
        </p:nvSpPr>
        <p:spPr/>
        <p:txBody>
          <a:bodyPr/>
          <a:lstStyle/>
          <a:p>
            <a:pPr>
              <a:defRPr/>
            </a:pPr>
            <a:r>
              <a:rPr lang="en-US" b="1" dirty="0" smtClean="0"/>
              <a:t>AIPPI - French &amp; German Groups - Aero-Club de France</a:t>
            </a:r>
            <a:endParaRPr lang="en-US" dirty="0"/>
          </a:p>
        </p:txBody>
      </p:sp>
      <p:sp>
        <p:nvSpPr>
          <p:cNvPr id="6" name="Foliennummernplatzhalter 5"/>
          <p:cNvSpPr>
            <a:spLocks noGrp="1"/>
          </p:cNvSpPr>
          <p:nvPr>
            <p:ph type="sldNum" sz="quarter" idx="12"/>
          </p:nvPr>
        </p:nvSpPr>
        <p:spPr/>
        <p:txBody>
          <a:bodyPr/>
          <a:lstStyle/>
          <a:p>
            <a:pPr>
              <a:defRPr/>
            </a:pPr>
            <a:fld id="{04B34AB7-2F17-4BAD-8DFC-2EA5652D1217}" type="slidenum">
              <a:rPr lang="en-GB" smtClean="0"/>
              <a:pPr>
                <a:defRPr/>
              </a:pPr>
              <a:t>9</a:t>
            </a:fld>
            <a:endParaRPr lang="en-GB" dirty="0"/>
          </a:p>
        </p:txBody>
      </p:sp>
      <p:graphicFrame>
        <p:nvGraphicFramePr>
          <p:cNvPr id="7" name="Objekt 6"/>
          <p:cNvGraphicFramePr>
            <a:graphicFrameLocks noChangeAspect="1"/>
          </p:cNvGraphicFramePr>
          <p:nvPr>
            <p:extLst>
              <p:ext uri="{D42A27DB-BD31-4B8C-83A1-F6EECF244321}">
                <p14:modId xmlns:p14="http://schemas.microsoft.com/office/powerpoint/2010/main" val="3823906737"/>
              </p:ext>
            </p:extLst>
          </p:nvPr>
        </p:nvGraphicFramePr>
        <p:xfrm>
          <a:off x="5988962" y="1711105"/>
          <a:ext cx="1276350" cy="1175819"/>
        </p:xfrm>
        <a:graphic>
          <a:graphicData uri="http://schemas.openxmlformats.org/presentationml/2006/ole">
            <mc:AlternateContent xmlns:mc="http://schemas.openxmlformats.org/markup-compatibility/2006">
              <mc:Choice xmlns:v="urn:schemas-microsoft-com:vml" Requires="v">
                <p:oleObj spid="_x0000_s4121" name="ISIS/Draw Sketch" r:id="rId4" imgW="1276200" imgH="1143000" progId="ISISServer">
                  <p:embed/>
                </p:oleObj>
              </mc:Choice>
              <mc:Fallback>
                <p:oleObj name="ISIS/Draw Sketch" r:id="rId4" imgW="1276200" imgH="1143000" progId="ISISServer">
                  <p:embed/>
                  <p:pic>
                    <p:nvPicPr>
                      <p:cNvPr id="0" name=""/>
                      <p:cNvPicPr/>
                      <p:nvPr/>
                    </p:nvPicPr>
                    <p:blipFill>
                      <a:blip r:embed="rId5"/>
                      <a:stretch>
                        <a:fillRect/>
                      </a:stretch>
                    </p:blipFill>
                    <p:spPr>
                      <a:xfrm>
                        <a:off x="5988962" y="1711105"/>
                        <a:ext cx="1276350" cy="1175819"/>
                      </a:xfrm>
                      <a:prstGeom prst="rect">
                        <a:avLst/>
                      </a:prstGeom>
                    </p:spPr>
                  </p:pic>
                </p:oleObj>
              </mc:Fallback>
            </mc:AlternateContent>
          </a:graphicData>
        </a:graphic>
      </p:graphicFrame>
      <p:sp>
        <p:nvSpPr>
          <p:cNvPr id="8" name="Ellipse 7"/>
          <p:cNvSpPr/>
          <p:nvPr/>
        </p:nvSpPr>
        <p:spPr bwMode="auto">
          <a:xfrm>
            <a:off x="4573770" y="3935992"/>
            <a:ext cx="1620569" cy="1564749"/>
          </a:xfrm>
          <a:prstGeom prst="ellipse">
            <a:avLst/>
          </a:prstGeom>
          <a:solidFill>
            <a:srgbClr val="FFFF00">
              <a:alpha val="42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BISansCond" pitchFamily="2" charset="0"/>
            </a:endParaRPr>
          </a:p>
        </p:txBody>
      </p:sp>
      <p:sp>
        <p:nvSpPr>
          <p:cNvPr id="10" name="Ellipse 9"/>
          <p:cNvSpPr/>
          <p:nvPr/>
        </p:nvSpPr>
        <p:spPr bwMode="auto">
          <a:xfrm>
            <a:off x="4963069" y="4251354"/>
            <a:ext cx="1167897" cy="1184503"/>
          </a:xfrm>
          <a:prstGeom prst="ellipse">
            <a:avLst/>
          </a:prstGeom>
          <a:solidFill>
            <a:schemeClr val="tx2">
              <a:lumMod val="75000"/>
              <a:alpha val="56000"/>
            </a:schemeClr>
          </a:solidFill>
          <a:ln w="19050" cap="flat" cmpd="sng" algn="ctr">
            <a:solidFill>
              <a:srgbClr val="FF505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BISansCond" pitchFamily="2" charset="0"/>
            </a:endParaRPr>
          </a:p>
        </p:txBody>
      </p:sp>
      <p:sp>
        <p:nvSpPr>
          <p:cNvPr id="12" name="Ellipse 11"/>
          <p:cNvSpPr/>
          <p:nvPr/>
        </p:nvSpPr>
        <p:spPr bwMode="auto">
          <a:xfrm>
            <a:off x="3897511" y="2464051"/>
            <a:ext cx="1611519" cy="1575303"/>
          </a:xfrm>
          <a:prstGeom prst="ellipse">
            <a:avLst/>
          </a:prstGeom>
          <a:solidFill>
            <a:srgbClr val="FFFF00">
              <a:alpha val="42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BISansCond" pitchFamily="2" charset="0"/>
            </a:endParaRPr>
          </a:p>
        </p:txBody>
      </p:sp>
      <p:sp>
        <p:nvSpPr>
          <p:cNvPr id="13" name="Ellipse 12"/>
          <p:cNvSpPr/>
          <p:nvPr/>
        </p:nvSpPr>
        <p:spPr bwMode="auto">
          <a:xfrm>
            <a:off x="3897511" y="2652665"/>
            <a:ext cx="1252933" cy="1169406"/>
          </a:xfrm>
          <a:prstGeom prst="ellipse">
            <a:avLst/>
          </a:prstGeom>
          <a:solidFill>
            <a:srgbClr val="FFFF00">
              <a:alpha val="46000"/>
            </a:srgbClr>
          </a:solidFill>
          <a:ln w="12700"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BISansCond" pitchFamily="2" charset="0"/>
            </a:endParaRPr>
          </a:p>
        </p:txBody>
      </p:sp>
      <p:sp>
        <p:nvSpPr>
          <p:cNvPr id="15" name="Ellipse 14"/>
          <p:cNvSpPr/>
          <p:nvPr/>
        </p:nvSpPr>
        <p:spPr bwMode="auto">
          <a:xfrm>
            <a:off x="6762603" y="4524469"/>
            <a:ext cx="1647732" cy="1575303"/>
          </a:xfrm>
          <a:prstGeom prst="ellipse">
            <a:avLst/>
          </a:prstGeom>
          <a:solidFill>
            <a:srgbClr val="FFFF00">
              <a:alpha val="42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BISansCond" pitchFamily="2" charset="0"/>
            </a:endParaRPr>
          </a:p>
        </p:txBody>
      </p:sp>
      <p:sp>
        <p:nvSpPr>
          <p:cNvPr id="16" name="Ellipse 15"/>
          <p:cNvSpPr/>
          <p:nvPr/>
        </p:nvSpPr>
        <p:spPr bwMode="auto">
          <a:xfrm>
            <a:off x="6762603" y="4715722"/>
            <a:ext cx="1259607" cy="1192795"/>
          </a:xfrm>
          <a:prstGeom prst="ellipse">
            <a:avLst/>
          </a:prstGeom>
          <a:solidFill>
            <a:srgbClr val="FFFF00">
              <a:alpha val="46000"/>
            </a:srgbClr>
          </a:solidFill>
          <a:ln w="12700"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BISansCond" pitchFamily="2" charset="0"/>
            </a:endParaRPr>
          </a:p>
        </p:txBody>
      </p:sp>
      <p:sp>
        <p:nvSpPr>
          <p:cNvPr id="17" name="Ellipse 16"/>
          <p:cNvSpPr/>
          <p:nvPr/>
        </p:nvSpPr>
        <p:spPr bwMode="auto">
          <a:xfrm>
            <a:off x="7242438" y="4946967"/>
            <a:ext cx="1167897" cy="1087922"/>
          </a:xfrm>
          <a:prstGeom prst="ellipse">
            <a:avLst/>
          </a:prstGeom>
          <a:solidFill>
            <a:schemeClr val="tx2">
              <a:lumMod val="75000"/>
              <a:alpha val="56000"/>
            </a:schemeClr>
          </a:solidFill>
          <a:ln w="19050" cap="flat" cmpd="sng" algn="ctr">
            <a:solidFill>
              <a:srgbClr val="FF66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BISansCond" pitchFamily="2" charset="0"/>
            </a:endParaRPr>
          </a:p>
        </p:txBody>
      </p:sp>
      <p:sp>
        <p:nvSpPr>
          <p:cNvPr id="11" name="Gewitterblitz 10"/>
          <p:cNvSpPr/>
          <p:nvPr/>
        </p:nvSpPr>
        <p:spPr bwMode="auto">
          <a:xfrm rot="16980160">
            <a:off x="6421513" y="4974796"/>
            <a:ext cx="1060074" cy="1331022"/>
          </a:xfrm>
          <a:prstGeom prst="lightningBol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smtClean="0">
              <a:ln>
                <a:noFill/>
              </a:ln>
              <a:solidFill>
                <a:schemeClr val="tx1"/>
              </a:solidFill>
              <a:effectLst/>
              <a:latin typeface="BISansCond" pitchFamily="2" charset="0"/>
            </a:endParaRPr>
          </a:p>
        </p:txBody>
      </p:sp>
      <p:sp>
        <p:nvSpPr>
          <p:cNvPr id="9" name="Textfeld 8"/>
          <p:cNvSpPr txBox="1"/>
          <p:nvPr/>
        </p:nvSpPr>
        <p:spPr>
          <a:xfrm>
            <a:off x="765019" y="5634779"/>
            <a:ext cx="4781998" cy="400110"/>
          </a:xfrm>
          <a:prstGeom prst="rect">
            <a:avLst/>
          </a:prstGeom>
          <a:noFill/>
        </p:spPr>
        <p:txBody>
          <a:bodyPr wrap="square" rtlCol="0">
            <a:spAutoFit/>
          </a:bodyPr>
          <a:lstStyle/>
          <a:p>
            <a:r>
              <a:rPr lang="de-DE" sz="2000" kern="0" dirty="0" err="1">
                <a:solidFill>
                  <a:srgbClr val="003366">
                    <a:lumMod val="60000"/>
                    <a:lumOff val="40000"/>
                  </a:srgbClr>
                </a:solidFill>
              </a:rPr>
              <a:t>embraces</a:t>
            </a:r>
            <a:r>
              <a:rPr lang="de-DE" sz="2000" kern="0" dirty="0">
                <a:solidFill>
                  <a:srgbClr val="003366">
                    <a:lumMod val="60000"/>
                    <a:lumOff val="40000"/>
                  </a:srgbClr>
                </a:solidFill>
              </a:rPr>
              <a:t> </a:t>
            </a:r>
            <a:r>
              <a:rPr lang="de-DE" sz="2000" kern="0" dirty="0" err="1">
                <a:solidFill>
                  <a:srgbClr val="003366">
                    <a:lumMod val="60000"/>
                    <a:lumOff val="40000"/>
                  </a:srgbClr>
                </a:solidFill>
              </a:rPr>
              <a:t>only</a:t>
            </a:r>
            <a:r>
              <a:rPr lang="de-DE" sz="2000" kern="0" dirty="0">
                <a:solidFill>
                  <a:srgbClr val="003366">
                    <a:lumMod val="60000"/>
                    <a:lumOff val="40000"/>
                  </a:srgbClr>
                </a:solidFill>
              </a:rPr>
              <a:t> </a:t>
            </a:r>
            <a:r>
              <a:rPr lang="de-DE" sz="2000" kern="0" dirty="0" err="1">
                <a:solidFill>
                  <a:srgbClr val="003366">
                    <a:lumMod val="60000"/>
                    <a:lumOff val="40000"/>
                  </a:srgbClr>
                </a:solidFill>
              </a:rPr>
              <a:t>what</a:t>
            </a:r>
            <a:r>
              <a:rPr lang="de-DE" sz="2000" kern="0" dirty="0">
                <a:solidFill>
                  <a:srgbClr val="003366">
                    <a:lumMod val="60000"/>
                    <a:lumOff val="40000"/>
                  </a:srgbClr>
                </a:solidFill>
              </a:rPr>
              <a:t> </a:t>
            </a:r>
            <a:r>
              <a:rPr lang="de-DE" sz="2000" kern="0" dirty="0" err="1">
                <a:solidFill>
                  <a:srgbClr val="003366">
                    <a:lumMod val="60000"/>
                    <a:lumOff val="40000"/>
                  </a:srgbClr>
                </a:solidFill>
              </a:rPr>
              <a:t>is</a:t>
            </a:r>
            <a:r>
              <a:rPr lang="de-DE" sz="2000" kern="0" dirty="0">
                <a:solidFill>
                  <a:srgbClr val="003366">
                    <a:lumMod val="60000"/>
                    <a:lumOff val="40000"/>
                  </a:srgbClr>
                </a:solidFill>
              </a:rPr>
              <a:t> </a:t>
            </a:r>
            <a:r>
              <a:rPr lang="de-DE" sz="2000" kern="0" dirty="0" err="1">
                <a:solidFill>
                  <a:srgbClr val="003366">
                    <a:lumMod val="60000"/>
                    <a:lumOff val="40000"/>
                  </a:srgbClr>
                </a:solidFill>
              </a:rPr>
              <a:t>left</a:t>
            </a:r>
            <a:r>
              <a:rPr lang="de-DE" sz="2000" kern="0" dirty="0">
                <a:solidFill>
                  <a:srgbClr val="003366">
                    <a:lumMod val="60000"/>
                    <a:lumOff val="40000"/>
                  </a:srgbClr>
                </a:solidFill>
              </a:rPr>
              <a:t> after </a:t>
            </a:r>
            <a:r>
              <a:rPr lang="de-DE" sz="2000" kern="0" dirty="0" err="1">
                <a:solidFill>
                  <a:srgbClr val="003366">
                    <a:lumMod val="60000"/>
                    <a:lumOff val="40000"/>
                  </a:srgbClr>
                </a:solidFill>
              </a:rPr>
              <a:t>both</a:t>
            </a:r>
            <a:r>
              <a:rPr lang="de-DE" sz="2000" kern="0" dirty="0">
                <a:solidFill>
                  <a:srgbClr val="003366">
                    <a:lumMod val="60000"/>
                    <a:lumOff val="40000"/>
                  </a:srgbClr>
                </a:solidFill>
              </a:rPr>
              <a:t> </a:t>
            </a:r>
            <a:r>
              <a:rPr lang="de-DE" sz="2000" kern="0" dirty="0" err="1">
                <a:solidFill>
                  <a:srgbClr val="003366">
                    <a:lumMod val="60000"/>
                    <a:lumOff val="40000"/>
                  </a:srgbClr>
                </a:solidFill>
              </a:rPr>
              <a:t>limitations</a:t>
            </a:r>
            <a:endParaRPr lang="de-DE" dirty="0"/>
          </a:p>
        </p:txBody>
      </p:sp>
    </p:spTree>
    <p:extLst>
      <p:ext uri="{BB962C8B-B14F-4D97-AF65-F5344CB8AC3E}">
        <p14:creationId xmlns:p14="http://schemas.microsoft.com/office/powerpoint/2010/main" val="413879850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5" grpId="0" animBg="1"/>
      <p:bldP spid="16" grpId="0" animBg="1"/>
      <p:bldP spid="17" grpId="0" animBg="1"/>
      <p:bldP spid="11" grpId="0" animBg="1"/>
      <p:bldP spid="9" grpId="0"/>
    </p:bld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fontScheme name="Leere Präsentation">
      <a:majorFont>
        <a:latin typeface="BISansCond"/>
        <a:ea typeface=""/>
        <a:cs typeface=""/>
      </a:majorFont>
      <a:minorFont>
        <a:latin typeface="BISans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lnDef>
  </a:objectDefaults>
  <a:extraClrSchemeLst>
    <a:extraClrScheme>
      <a:clrScheme name="Leere Präsentation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ioXcellence_presentation template_EN">
  <a:themeElements>
    <a:clrScheme name="BioXcellence">
      <a:dk1>
        <a:srgbClr val="000000"/>
      </a:dk1>
      <a:lt1>
        <a:srgbClr val="FFFFFF"/>
      </a:lt1>
      <a:dk2>
        <a:srgbClr val="003366"/>
      </a:dk2>
      <a:lt2>
        <a:srgbClr val="B6C0C6"/>
      </a:lt2>
      <a:accent1>
        <a:srgbClr val="009EC5"/>
      </a:accent1>
      <a:accent2>
        <a:srgbClr val="CC3333"/>
      </a:accent2>
      <a:accent3>
        <a:srgbClr val="FF9900"/>
      </a:accent3>
      <a:accent4>
        <a:srgbClr val="007C30"/>
      </a:accent4>
      <a:accent5>
        <a:srgbClr val="87BC55"/>
      </a:accent5>
      <a:accent6>
        <a:srgbClr val="505559"/>
      </a:accent6>
      <a:hlink>
        <a:srgbClr val="0000FF"/>
      </a:hlink>
      <a:folHlink>
        <a:srgbClr val="800080"/>
      </a:folHlink>
    </a:clrScheme>
    <a:fontScheme name="BioXcellence">
      <a:majorFont>
        <a:latin typeface="BISansCond"/>
        <a:ea typeface=""/>
        <a:cs typeface=""/>
      </a:majorFont>
      <a:minorFont>
        <a:latin typeface="BISans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50000">
              <a:srgbClr val="006996"/>
            </a:gs>
            <a:gs pos="0">
              <a:schemeClr val="tx2"/>
            </a:gs>
            <a:gs pos="100000">
              <a:schemeClr val="accent1"/>
            </a:gs>
          </a:gsLst>
          <a:lin ang="0" scaled="1"/>
        </a:gradFill>
        <a:ln w="9525" cap="flat" cmpd="sng" algn="ctr">
          <a:solidFill>
            <a:schemeClr val="tx2"/>
          </a:solidFill>
          <a:prstDash val="solid"/>
          <a:round/>
          <a:headEnd type="none" w="med" len="med"/>
          <a:tailEnd type="none" w="med" len="med"/>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i="0" u="none" strike="noStrike" cap="none" normalizeH="0" baseline="0" dirty="0" smtClean="0">
            <a:ln>
              <a:noFill/>
            </a:ln>
            <a:solidFill>
              <a:schemeClr val="bg1"/>
            </a:solidFill>
            <a:effectLst/>
            <a:latin typeface="BISansCond" pitchFamily="2" charset="0"/>
          </a:defRPr>
        </a:defPPr>
      </a:lstStyle>
    </a:spDef>
    <a:lnDef>
      <a:spPr bwMode="auto">
        <a:solidFill>
          <a:schemeClr val="bg1"/>
        </a:solidFill>
        <a:ln w="9525" cap="flat" cmpd="sng" algn="ctr">
          <a:solidFill>
            <a:schemeClr val="tx2"/>
          </a:solidFill>
          <a:prstDash val="solid"/>
          <a:round/>
          <a:headEnd type="none" w="med" len="med"/>
          <a:tailEnd type="none" w="med" len="med"/>
        </a:ln>
        <a:effectLst/>
      </a:spPr>
      <a:bodyPr/>
      <a:lstStyle/>
    </a:lnDef>
    <a:txDef>
      <a:spPr>
        <a:noFill/>
      </a:spPr>
      <a:bodyPr wrap="none" lIns="0" tIns="0" rIns="0" bIns="0" rtlCol="0">
        <a:spAutoFit/>
      </a:bodyPr>
      <a:lstStyle>
        <a:defPPr>
          <a:defRPr dirty="0" err="1" smtClean="0">
            <a:solidFill>
              <a:schemeClr val="tx2"/>
            </a:solidFill>
          </a:defRPr>
        </a:defPPr>
      </a:lstStyle>
    </a:txDef>
  </a:objectDefaults>
  <a:extraClrSchemeLst>
    <a:extraClrScheme>
      <a:clrScheme name="Leere Präsentation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4336</Words>
  <Application>Microsoft Office PowerPoint</Application>
  <PresentationFormat>Affichage à l'écran (4:3)</PresentationFormat>
  <Paragraphs>291</Paragraphs>
  <Slides>16</Slides>
  <Notes>10</Notes>
  <HiddenSlides>0</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16</vt:i4>
      </vt:variant>
    </vt:vector>
  </HeadingPairs>
  <TitlesOfParts>
    <vt:vector size="24" baseType="lpstr">
      <vt:lpstr>Arial</vt:lpstr>
      <vt:lpstr>Wingdings</vt:lpstr>
      <vt:lpstr>Calibri</vt:lpstr>
      <vt:lpstr>BISansCond</vt:lpstr>
      <vt:lpstr>Symbol</vt:lpstr>
      <vt:lpstr>Leere Präsentation</vt:lpstr>
      <vt:lpstr>4_BioXcellence_presentation template_EN</vt:lpstr>
      <vt:lpstr>ISIS/Draw Sketch</vt:lpstr>
      <vt:lpstr>Présentation PowerPoint</vt:lpstr>
      <vt:lpstr>Post-grant modifications in Germany </vt:lpstr>
      <vt:lpstr>Pre-grant  v. Post-grant</vt:lpstr>
      <vt:lpstr>Options to post-grant modifications by the patentee </vt:lpstr>
      <vt:lpstr>Options of 3rd Parties </vt:lpstr>
      <vt:lpstr>Limitation Proceedings in Germany </vt:lpstr>
      <vt:lpstr>Existing Case Law</vt:lpstr>
      <vt:lpstr>Existing Case Law</vt:lpstr>
      <vt:lpstr>Existing Case Law</vt:lpstr>
      <vt:lpstr>Existing Case Law</vt:lpstr>
      <vt:lpstr>Recent Case Law: German Federal Patent Court „Benzimidazoles“ </vt:lpstr>
      <vt:lpstr>Recent Case Law: German Federal Patent Court „Benzimidazoles“ </vt:lpstr>
      <vt:lpstr>Recent Case Law: German Federal Patent Court „Benzimidazoles“ </vt:lpstr>
      <vt:lpstr>Recent Case Law: German Federal Patent Court „Benzimidazoles“ </vt:lpstr>
      <vt:lpstr>And on the other side of the Tunnel</vt:lpstr>
      <vt:lpstr>Présentation PowerPoint</vt:lpstr>
    </vt:vector>
  </TitlesOfParts>
  <Company>Boehringer Ingelheim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Unitary Patent - UPC Working Group</dc:title>
  <dc:creator>Markus M. Wolfram</dc:creator>
  <cp:lastModifiedBy>MARIE, Aurélia</cp:lastModifiedBy>
  <cp:revision>383</cp:revision>
  <dcterms:created xsi:type="dcterms:W3CDTF">2012-07-12T09:28:41Z</dcterms:created>
  <dcterms:modified xsi:type="dcterms:W3CDTF">2013-11-06T13:48:37Z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