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269" r:id="rId2"/>
    <p:sldId id="323" r:id="rId3"/>
    <p:sldId id="316" r:id="rId4"/>
    <p:sldId id="317" r:id="rId5"/>
    <p:sldId id="318" r:id="rId6"/>
    <p:sldId id="319" r:id="rId7"/>
    <p:sldId id="325" r:id="rId8"/>
    <p:sldId id="321" r:id="rId9"/>
    <p:sldId id="322" r:id="rId10"/>
    <p:sldId id="324" r:id="rId11"/>
    <p:sldId id="309" r:id="rId12"/>
    <p:sldId id="289" r:id="rId13"/>
    <p:sldId id="311" r:id="rId14"/>
    <p:sldId id="313" r:id="rId15"/>
    <p:sldId id="314" r:id="rId16"/>
    <p:sldId id="315" r:id="rId17"/>
    <p:sldId id="326" r:id="rId18"/>
    <p:sldId id="312" r:id="rId19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66"/>
    <a:srgbClr val="F9070D"/>
    <a:srgbClr val="9F12EE"/>
    <a:srgbClr val="A50021"/>
    <a:srgbClr val="FF0066"/>
    <a:srgbClr val="CC0000"/>
    <a:srgbClr val="550B0B"/>
    <a:srgbClr val="FF3300"/>
    <a:srgbClr val="DB2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6" autoAdjust="0"/>
    <p:restoredTop sz="54101" autoAdjust="0"/>
  </p:normalViewPr>
  <p:slideViewPr>
    <p:cSldViewPr>
      <p:cViewPr>
        <p:scale>
          <a:sx n="75" d="100"/>
          <a:sy n="75" d="100"/>
        </p:scale>
        <p:origin x="-76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96" y="-114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371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D2A7812-6BFB-4FEF-BCC8-C0DF3BBED870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378950"/>
            <a:ext cx="2946400" cy="49371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2B518E6-539D-4443-85CD-47985EF255A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3960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40542E1-DA41-47FB-A49F-1FF85E53B3F5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45659" cy="49371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6"/>
            <a:ext cx="2945659" cy="49371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6EC0C91-2B8A-4AC8-8F3A-36B3B81322D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16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C0C91-2B8A-4AC8-8F3A-36B3B81322DA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6780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i="1" u="sng" dirty="0"/>
          </a:p>
          <a:p>
            <a:endParaRPr lang="fr-FR" sz="1100" i="1" u="sng" dirty="0"/>
          </a:p>
          <a:p>
            <a:endParaRPr lang="fr-FR" sz="1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B48-D2AD-4D2A-A891-22F37C05DF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6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pPr marL="173816" indent="-173816">
              <a:buFont typeface="Arial" charset="0"/>
              <a:buChar char="•"/>
            </a:pPr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C0C91-2B8A-4AC8-8F3A-36B3B81322DA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075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7019"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C0C91-2B8A-4AC8-8F3A-36B3B81322DA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075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01CA-05D1-4DD0-83BD-777A66F37CF3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01CA-05D1-4DD0-83BD-777A66F37CF3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01CA-05D1-4DD0-83BD-777A66F37CF3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01CA-05D1-4DD0-83BD-777A66F37CF3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i="1" u="sng" dirty="0"/>
          </a:p>
          <a:p>
            <a:endParaRPr lang="fr-FR" sz="1100" i="1" u="sng" dirty="0"/>
          </a:p>
          <a:p>
            <a:endParaRPr lang="fr-FR" sz="1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B48-D2AD-4D2A-A891-22F37C05DF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6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C0C91-2B8A-4AC8-8F3A-36B3B81322DA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6780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B48-D2AD-4D2A-A891-22F37C05DF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6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i="1" u="sng" dirty="0"/>
          </a:p>
          <a:p>
            <a:endParaRPr lang="fr-FR" sz="110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B48-D2AD-4D2A-A891-22F37C05DF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6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B48-D2AD-4D2A-A891-22F37C05DF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11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i="0" u="none" baseline="0" dirty="0" smtClean="0"/>
          </a:p>
          <a:p>
            <a:endParaRPr lang="fr-FR" i="1" dirty="0" smtClean="0"/>
          </a:p>
          <a:p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B48-D2AD-4D2A-A891-22F37C05DF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66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B48-D2AD-4D2A-A891-22F37C05DF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58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C0C91-2B8A-4AC8-8F3A-36B3B81322DA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0917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B48-D2AD-4D2A-A891-22F37C05DF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33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B48-D2AD-4D2A-A891-22F37C05DF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1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80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720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485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22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427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280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048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40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957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42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41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F0C86-5F74-4B3E-98D8-B758AF36EA4E}" type="datetimeFigureOut">
              <a:rPr lang="fr-FR" smtClean="0"/>
              <a:pPr/>
              <a:t>06/11/2013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49A6C-EBB7-4DF5-B85F-66807C1144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44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_m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9828" y="162849"/>
            <a:ext cx="4060404" cy="9353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6200000">
            <a:off x="5400285" y="3095583"/>
            <a:ext cx="1044116" cy="64807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riangle rectangle 9"/>
          <p:cNvSpPr/>
          <p:nvPr/>
        </p:nvSpPr>
        <p:spPr>
          <a:xfrm>
            <a:off x="0" y="5252234"/>
            <a:ext cx="8496436" cy="1633149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683567" y="1412776"/>
            <a:ext cx="7992889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sz="2800" b="1" cap="small" dirty="0"/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647563" y="1124744"/>
            <a:ext cx="7848873" cy="3175274"/>
          </a:xfrm>
          <a:prstGeom prst="rect">
            <a:avLst/>
          </a:prstGeom>
          <a:ln w="50800" cmpd="sng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355226" y="6392324"/>
            <a:ext cx="247179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b="1" i="1" dirty="0" smtClean="0">
                <a:solidFill>
                  <a:schemeClr val="tx1"/>
                </a:solidFill>
              </a:rPr>
              <a:t> - </a:t>
            </a:r>
            <a:r>
              <a:rPr lang="fr-FR" sz="2000" b="1" i="1" dirty="0" err="1" smtClean="0">
                <a:solidFill>
                  <a:schemeClr val="tx1"/>
                </a:solidFill>
              </a:rPr>
              <a:t>november</a:t>
            </a:r>
            <a:r>
              <a:rPr lang="fr-FR" sz="2000" b="1" i="1" dirty="0" smtClean="0">
                <a:solidFill>
                  <a:schemeClr val="tx1"/>
                </a:solidFill>
              </a:rPr>
              <a:t> 7 2013 - 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659552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cs typeface="Times New Roman" pitchFamily="18" charset="0"/>
              </a:rPr>
              <a:t>STATUS OF THE HARMONIZATION OF MEASURES RELATING TO THE ENFORCEMENT OF IP RIGHTS</a:t>
            </a:r>
          </a:p>
          <a:p>
            <a:pPr algn="ctr"/>
            <a:r>
              <a:rPr lang="en-US" sz="2400" b="1" dirty="0" smtClean="0">
                <a:cs typeface="Times New Roman" pitchFamily="18" charset="0"/>
              </a:rPr>
              <a:t>- EU DIRECTIVE OF 2004 -</a:t>
            </a:r>
          </a:p>
          <a:p>
            <a:pPr algn="just"/>
            <a:endParaRPr lang="en-US" sz="2400" b="1" dirty="0" smtClean="0"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cs typeface="Times New Roman" pitchFamily="18" charset="0"/>
              </a:rPr>
              <a:t>  RIGHT OF INFORMATION </a:t>
            </a:r>
          </a:p>
          <a:p>
            <a:pPr algn="ctr"/>
            <a:r>
              <a:rPr lang="en-US" sz="2400" b="1" dirty="0" smtClean="0">
                <a:cs typeface="Times New Roman" pitchFamily="18" charset="0"/>
              </a:rPr>
              <a:t>DAMAGES ASSESSMENT                   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2355226" y="3268618"/>
            <a:ext cx="489204" cy="242316"/>
          </a:xfrm>
          <a:prstGeom prst="rightArrow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2355226" y="3609020"/>
            <a:ext cx="489204" cy="242316"/>
          </a:xfrm>
          <a:prstGeom prst="rightArrow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stagiaire3\Desktop\logo aipp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33839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5"/>
    </mc:Choice>
    <mc:Fallback xmlns:mv="urn:schemas-microsoft-com:mac:vml" xmlns="">
      <p:transition spd="slow" advTm="38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9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4" y="6154467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6309320"/>
            <a:ext cx="2119939" cy="50116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492896"/>
            <a:ext cx="7848872" cy="1143000"/>
          </a:xfr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DAMAGE ASSESSMENT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0125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_m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6309319"/>
            <a:ext cx="2232248" cy="475461"/>
          </a:xfrm>
          <a:prstGeom prst="rect">
            <a:avLst/>
          </a:prstGeom>
        </p:spPr>
      </p:pic>
      <p:pic>
        <p:nvPicPr>
          <p:cNvPr id="2050" name="Picture 2" descr="C:\Users\stagiaire3\Desktop\logo aipp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52" y="6154467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5752" y="1772816"/>
            <a:ext cx="7920880" cy="1631216"/>
          </a:xfrm>
          <a:prstGeom prst="rect">
            <a:avLst/>
          </a:prstGeom>
          <a:gradFill flip="none" rotWithShape="1">
            <a:gsLst>
              <a:gs pos="35000">
                <a:srgbClr val="F79646"/>
              </a:gs>
              <a:gs pos="100000">
                <a:srgbClr val="FFFFFF"/>
              </a:gs>
            </a:gsLst>
            <a:lin ang="16200000" scaled="0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GB" sz="2000" b="1" u="sng" dirty="0" smtClean="0"/>
              <a:t>Method:</a:t>
            </a:r>
          </a:p>
          <a:p>
            <a:pPr algn="just"/>
            <a:r>
              <a:rPr lang="en-GB" sz="2000" dirty="0" smtClean="0"/>
              <a:t>Damages assessment strictly based on </a:t>
            </a:r>
            <a:r>
              <a:rPr lang="en-GB" sz="2000" b="1" dirty="0" smtClean="0"/>
              <a:t>common law </a:t>
            </a:r>
            <a:r>
              <a:rPr lang="en-GB" sz="2000" dirty="0" smtClean="0"/>
              <a:t>: strict compensation of </a:t>
            </a:r>
            <a:r>
              <a:rPr lang="en-GB" sz="2000" b="1" dirty="0" smtClean="0"/>
              <a:t>proven</a:t>
            </a:r>
            <a:r>
              <a:rPr lang="en-GB" sz="2000" dirty="0" smtClean="0"/>
              <a:t> damages : Art. 1382 &amp; 1149 Civil Code</a:t>
            </a:r>
          </a:p>
          <a:p>
            <a:pPr marL="342900" indent="-342900" algn="just">
              <a:buFontTx/>
              <a:buChar char="-"/>
            </a:pPr>
            <a:r>
              <a:rPr lang="en-GB" sz="2000" dirty="0" smtClean="0"/>
              <a:t>CLAIMANT’s LOST PROFIT</a:t>
            </a:r>
            <a:r>
              <a:rPr lang="en-GB" sz="2000" dirty="0" smtClean="0">
                <a:solidFill>
                  <a:srgbClr val="C00000"/>
                </a:solidFill>
              </a:rPr>
              <a:t> (GAIN MANQUE)</a:t>
            </a:r>
          </a:p>
          <a:p>
            <a:pPr marL="342900" indent="-342900" algn="just">
              <a:buFontTx/>
              <a:buChar char="-"/>
            </a:pPr>
            <a:r>
              <a:rPr lang="en-GB" sz="2000" dirty="0" smtClean="0"/>
              <a:t>CLAIMANT’s LOSS INCURRED</a:t>
            </a:r>
            <a:r>
              <a:rPr lang="en-GB" sz="2000" dirty="0" smtClean="0">
                <a:solidFill>
                  <a:srgbClr val="C00000"/>
                </a:solidFill>
              </a:rPr>
              <a:t> (PERTE SUBIE)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10" name="Espace réservé du contenu 4"/>
          <p:cNvSpPr>
            <a:spLocks noGrp="1"/>
          </p:cNvSpPr>
          <p:nvPr>
            <p:ph idx="1"/>
          </p:nvPr>
        </p:nvSpPr>
        <p:spPr>
          <a:xfrm>
            <a:off x="645752" y="3486860"/>
            <a:ext cx="8102712" cy="2365427"/>
          </a:xfr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en-GB" sz="2200" b="1" u="sng" dirty="0" smtClean="0"/>
              <a:t>Consequences</a:t>
            </a:r>
            <a:r>
              <a:rPr lang="en-GB" sz="2200" u="sng" dirty="0" smtClean="0"/>
              <a:t> : </a:t>
            </a:r>
          </a:p>
          <a:p>
            <a:pPr lvl="1" indent="-342900">
              <a:buFont typeface="Symbol"/>
              <a:buChar char="Þ"/>
            </a:pPr>
            <a:r>
              <a:rPr lang="en-GB" sz="2100" b="1" dirty="0" smtClean="0"/>
              <a:t>Motto</a:t>
            </a:r>
            <a:r>
              <a:rPr lang="en-GB" sz="2100" dirty="0" smtClean="0"/>
              <a:t>: « </a:t>
            </a:r>
            <a:r>
              <a:rPr lang="en-GB" sz="2100" i="1" dirty="0" smtClean="0"/>
              <a:t>Whole damage must be compensated, yet damage </a:t>
            </a:r>
            <a:r>
              <a:rPr lang="en-GB" sz="2100" i="1" u="sng" dirty="0" smtClean="0"/>
              <a:t>only</a:t>
            </a:r>
            <a:r>
              <a:rPr lang="en-GB" sz="2100" i="1" dirty="0" smtClean="0"/>
              <a:t>! </a:t>
            </a:r>
            <a:r>
              <a:rPr lang="en-GB" sz="2100" dirty="0" smtClean="0"/>
              <a:t>»</a:t>
            </a:r>
            <a:endParaRPr lang="en-GB" sz="2100" b="1" dirty="0"/>
          </a:p>
          <a:p>
            <a:pPr lvl="1" indent="-342900">
              <a:buFont typeface="Symbol"/>
              <a:buChar char="Þ"/>
            </a:pPr>
            <a:r>
              <a:rPr lang="en-GB" sz="2100" dirty="0" smtClean="0"/>
              <a:t>Discretionary assessment by judges, based on claims and evidence by the IPR owner</a:t>
            </a:r>
          </a:p>
          <a:p>
            <a:pPr lvl="1" indent="-342900">
              <a:buFont typeface="Symbol"/>
              <a:buChar char="Þ"/>
            </a:pPr>
            <a:r>
              <a:rPr lang="en-GB" sz="2100" dirty="0" smtClean="0"/>
              <a:t>No « </a:t>
            </a:r>
            <a:r>
              <a:rPr lang="en-GB" sz="2100" i="1" dirty="0" smtClean="0"/>
              <a:t>de jure » </a:t>
            </a:r>
            <a:r>
              <a:rPr lang="en-GB" sz="2100" dirty="0" smtClean="0"/>
              <a:t>compensation  (by rights)</a:t>
            </a:r>
          </a:p>
          <a:p>
            <a:pPr lvl="1" indent="-342900">
              <a:buFont typeface="Symbol"/>
              <a:buChar char="Þ"/>
            </a:pPr>
            <a:r>
              <a:rPr lang="en-GB" sz="2100" b="1" dirty="0" smtClean="0"/>
              <a:t>No actual accounting of infringer’s profits as such</a:t>
            </a:r>
          </a:p>
          <a:p>
            <a:pPr lvl="1" indent="-342900">
              <a:buFont typeface="Symbol"/>
              <a:buChar char="Þ"/>
            </a:pPr>
            <a:r>
              <a:rPr lang="en-GB" sz="2100" b="1" dirty="0" smtClean="0">
                <a:solidFill>
                  <a:srgbClr val="C00000"/>
                </a:solidFill>
              </a:rPr>
              <a:t>IN PRACTICE : very difficult to prove / calculate damages objectively</a:t>
            </a:r>
          </a:p>
          <a:p>
            <a:pPr marL="800100" lvl="2" indent="0">
              <a:buNone/>
            </a:pPr>
            <a:endParaRPr lang="en-GB" sz="2100" b="1" dirty="0" smtClean="0"/>
          </a:p>
        </p:txBody>
      </p:sp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78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b="1" dirty="0" smtClean="0"/>
              <a:t>DAMAGE ASSESSMENT</a:t>
            </a:r>
            <a:br>
              <a:rPr lang="en-GB" sz="2400" b="1" dirty="0" smtClean="0"/>
            </a:br>
            <a:r>
              <a:rPr lang="en-GB" sz="2400" b="1" dirty="0" smtClean="0"/>
              <a:t>- </a:t>
            </a:r>
            <a:r>
              <a:rPr lang="en-GB" sz="2400" b="1" dirty="0" smtClean="0">
                <a:solidFill>
                  <a:srgbClr val="FF0000"/>
                </a:solidFill>
              </a:rPr>
              <a:t>PRIOR TO </a:t>
            </a:r>
            <a:r>
              <a:rPr lang="en-GB" sz="2400" b="1" dirty="0" smtClean="0"/>
              <a:t>IMPLEMENTATION OF DIRECTIVE 2004/48 -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8685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86"/>
    </mc:Choice>
    <mc:Fallback xmlns:mv="urn:schemas-microsoft-com:mac:vml" xmlns="">
      <p:transition spd="slow" advTm="1058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_m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6309320"/>
            <a:ext cx="2339752" cy="54868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140224" y="1385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pic>
        <p:nvPicPr>
          <p:cNvPr id="12" name="Picture 2" descr="C:\Users\stagiaire3\Desktop\logo aipp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52" y="6154467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01378" y="2970211"/>
            <a:ext cx="187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2 METHODS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Espace réservé du contenu 4"/>
          <p:cNvSpPr txBox="1">
            <a:spLocks/>
          </p:cNvSpPr>
          <p:nvPr/>
        </p:nvSpPr>
        <p:spPr>
          <a:xfrm>
            <a:off x="646664" y="4221088"/>
            <a:ext cx="8136904" cy="1728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200" b="1" u="sng" dirty="0" smtClean="0"/>
              <a:t>SAME PRINCIPLES REMAIN IN FORCE </a:t>
            </a:r>
            <a:r>
              <a:rPr lang="en-GB" sz="2200" u="sng" dirty="0" smtClean="0"/>
              <a:t>THEORETICALLY, YET WITH MORE ACCURATE ACCOUNTING METHODS: </a:t>
            </a:r>
            <a:r>
              <a:rPr lang="en-GB" sz="2200" b="1" u="sng" dirty="0" smtClean="0">
                <a:solidFill>
                  <a:srgbClr val="C00000"/>
                </a:solidFill>
              </a:rPr>
              <a:t>DISSUASIVE, NOT PUNITIVE !</a:t>
            </a:r>
          </a:p>
          <a:p>
            <a:pPr marL="0" indent="0" algn="just">
              <a:buNone/>
            </a:pPr>
            <a:endParaRPr lang="en-GB" sz="2200" b="1" dirty="0" smtClean="0"/>
          </a:p>
          <a:p>
            <a:pPr marL="0" indent="0" algn="just">
              <a:buNone/>
            </a:pPr>
            <a:r>
              <a:rPr lang="en-GB" sz="2200" b="1" dirty="0" smtClean="0">
                <a:solidFill>
                  <a:srgbClr val="C00000"/>
                </a:solidFill>
              </a:rPr>
              <a:t>Court of Appeal of Paris – 5 Oct. 2012 </a:t>
            </a:r>
            <a:r>
              <a:rPr lang="en-GB" sz="2200" dirty="0" smtClean="0">
                <a:solidFill>
                  <a:srgbClr val="C00000"/>
                </a:solidFill>
              </a:rPr>
              <a:t>: </a:t>
            </a:r>
          </a:p>
          <a:p>
            <a:pPr marL="0" indent="0" algn="just">
              <a:buNone/>
            </a:pPr>
            <a:r>
              <a:rPr lang="en-GB" sz="2400" dirty="0" smtClean="0"/>
              <a:t>«</a:t>
            </a:r>
            <a:r>
              <a:rPr lang="en-GB" sz="2400" i="1" dirty="0" smtClean="0"/>
              <a:t>Damage compensation must tend to restore the situation in which the patent holder would have been in the absence of infringement </a:t>
            </a:r>
            <a:r>
              <a:rPr lang="en-GB" sz="2400" dirty="0" smtClean="0"/>
              <a:t>». </a:t>
            </a:r>
            <a:endParaRPr lang="en-GB" sz="2400" b="1" dirty="0" smtClean="0"/>
          </a:p>
        </p:txBody>
      </p:sp>
      <p:sp>
        <p:nvSpPr>
          <p:cNvPr id="15" name="Title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78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 smtClean="0"/>
              <a:t>DAMAGE ASSESSMENT</a:t>
            </a:r>
            <a:br>
              <a:rPr lang="fr-FR" sz="2400" b="1" dirty="0" smtClean="0"/>
            </a:br>
            <a:r>
              <a:rPr lang="fr-FR" sz="2400" b="1" dirty="0" smtClean="0"/>
              <a:t>- </a:t>
            </a:r>
            <a:r>
              <a:rPr lang="fr-FR" sz="2400" b="1" dirty="0" smtClean="0">
                <a:solidFill>
                  <a:srgbClr val="FF0000"/>
                </a:solidFill>
              </a:rPr>
              <a:t>AFTER </a:t>
            </a:r>
            <a:r>
              <a:rPr lang="fr-FR" sz="2400" b="1" dirty="0" smtClean="0"/>
              <a:t>IMPLEMENTATION OF DIRECTIVE 2004/48 -</a:t>
            </a:r>
            <a:endParaRPr lang="en-US" sz="24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646664" y="1555533"/>
            <a:ext cx="7920880" cy="2246769"/>
          </a:xfrm>
          <a:prstGeom prst="rect">
            <a:avLst/>
          </a:prstGeom>
          <a:gradFill flip="none" rotWithShape="1">
            <a:gsLst>
              <a:gs pos="35000">
                <a:srgbClr val="F79646"/>
              </a:gs>
              <a:gs pos="100000">
                <a:srgbClr val="FFFFFF"/>
              </a:gs>
            </a:gsLst>
            <a:lin ang="16200000" scaled="0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fr-FR" sz="2000" b="1" u="sng" dirty="0" smtClean="0"/>
              <a:t>Art. L. 615-7 IP Code (patents) = Art. 13 DIRECTIVE</a:t>
            </a:r>
          </a:p>
          <a:p>
            <a:pPr algn="just"/>
            <a:endParaRPr lang="fr-FR" sz="2000" b="1" u="sng" dirty="0" smtClean="0"/>
          </a:p>
          <a:p>
            <a:pPr marL="457200" indent="-457200">
              <a:buAutoNum type="arabicPeriod"/>
            </a:pPr>
            <a:r>
              <a:rPr lang="en-GB" sz="2000" dirty="0"/>
              <a:t>ASSESSMENT BASED ON </a:t>
            </a:r>
            <a:r>
              <a:rPr lang="en-GB" sz="2000" b="1" u="sng" dirty="0"/>
              <a:t>NEGATIVE ECONOMIC CONSEQUENCES</a:t>
            </a:r>
            <a:r>
              <a:rPr lang="en-GB" sz="2000" b="1" dirty="0"/>
              <a:t> </a:t>
            </a:r>
            <a:r>
              <a:rPr lang="en-GB" sz="2000" dirty="0"/>
              <a:t>SUFFERED BY IPR HOLDER </a:t>
            </a:r>
            <a:r>
              <a:rPr lang="en-GB" sz="2000" b="1" dirty="0" smtClean="0"/>
              <a:t>: </a:t>
            </a:r>
            <a:r>
              <a:rPr lang="en-GB" sz="2000" b="1" dirty="0" smtClean="0">
                <a:solidFill>
                  <a:srgbClr val="C00000"/>
                </a:solidFill>
              </a:rPr>
              <a:t>Loss of Profit, Moral rights </a:t>
            </a:r>
            <a:r>
              <a:rPr lang="en-GB" sz="2000" b="1" dirty="0">
                <a:solidFill>
                  <a:srgbClr val="C00000"/>
                </a:solidFill>
              </a:rPr>
              <a:t>+ </a:t>
            </a:r>
            <a:r>
              <a:rPr lang="en-GB" sz="2000" b="1" u="sng" dirty="0">
                <a:solidFill>
                  <a:srgbClr val="C00000"/>
                </a:solidFill>
              </a:rPr>
              <a:t>Account of Profits</a:t>
            </a:r>
          </a:p>
          <a:p>
            <a:pPr marL="457200" indent="-457200">
              <a:buAutoNum type="arabicPeriod"/>
            </a:pPr>
            <a:endParaRPr lang="en-GB" sz="2000" b="1" dirty="0"/>
          </a:p>
          <a:p>
            <a:pPr marL="457200" indent="-457200">
              <a:buFontTx/>
              <a:buAutoNum type="arabicPeriod"/>
            </a:pPr>
            <a:r>
              <a:rPr lang="en-GB" sz="2000" u="sng" dirty="0" smtClean="0"/>
              <a:t>ALTERNATIVELY: </a:t>
            </a:r>
            <a:r>
              <a:rPr lang="en-GB" sz="2000" b="1" u="sng" dirty="0" smtClean="0"/>
              <a:t>LUMP </a:t>
            </a:r>
            <a:r>
              <a:rPr lang="en-GB" sz="2000" b="1" u="sng" dirty="0"/>
              <a:t>SUMP</a:t>
            </a:r>
            <a:r>
              <a:rPr lang="en-GB" sz="2000" b="1" dirty="0"/>
              <a:t>  (at the request of the injured party)</a:t>
            </a:r>
          </a:p>
        </p:txBody>
      </p:sp>
    </p:spTree>
    <p:extLst>
      <p:ext uri="{BB962C8B-B14F-4D97-AF65-F5344CB8AC3E}">
        <p14:creationId xmlns:p14="http://schemas.microsoft.com/office/powerpoint/2010/main" val="20539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86"/>
    </mc:Choice>
    <mc:Fallback xmlns:mv="urn:schemas-microsoft-com:mac:vml" xmlns="">
      <p:transition spd="slow" advTm="1058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129437" y="1137546"/>
            <a:ext cx="2342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1.1. LOST PROFIT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11470" y="3256401"/>
            <a:ext cx="8009002" cy="27084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sz="2000" b="1" dirty="0" smtClean="0"/>
          </a:p>
          <a:p>
            <a:r>
              <a:rPr lang="en-GB" sz="2000" b="1" dirty="0" smtClean="0"/>
              <a:t>1. </a:t>
            </a:r>
            <a:r>
              <a:rPr lang="en-GB" sz="2000" dirty="0" smtClean="0"/>
              <a:t>Assessing</a:t>
            </a:r>
            <a:r>
              <a:rPr lang="en-GB" sz="2000" b="1" dirty="0" smtClean="0"/>
              <a:t> Infringing sales (« masse </a:t>
            </a:r>
            <a:r>
              <a:rPr lang="en-GB" sz="2000" b="1" dirty="0" err="1" smtClean="0"/>
              <a:t>contrefaisante</a:t>
            </a:r>
            <a:r>
              <a:rPr lang="en-GB" sz="2000" b="1" dirty="0" smtClean="0"/>
              <a:t> ») = SAISIE-CONTREF.</a:t>
            </a:r>
          </a:p>
          <a:p>
            <a:r>
              <a:rPr lang="en-GB" sz="2000" b="1" dirty="0" smtClean="0"/>
              <a:t>2. </a:t>
            </a:r>
            <a:r>
              <a:rPr lang="en-GB" sz="2000" dirty="0" smtClean="0"/>
              <a:t>Calculating </a:t>
            </a:r>
            <a:r>
              <a:rPr lang="en-GB" sz="2000" b="1" dirty="0" smtClean="0"/>
              <a:t>infringer’s turnover </a:t>
            </a:r>
            <a:r>
              <a:rPr lang="en-GB" sz="2000" dirty="0" smtClean="0"/>
              <a:t>relating to infringement</a:t>
            </a:r>
          </a:p>
          <a:p>
            <a:r>
              <a:rPr lang="en-GB" b="1" dirty="0" smtClean="0"/>
              <a:t>               </a:t>
            </a:r>
            <a:r>
              <a:rPr lang="en-GB" sz="1600" dirty="0" smtClean="0"/>
              <a:t>Including theory of « commercial whole » and accounting principles</a:t>
            </a:r>
          </a:p>
          <a:p>
            <a:r>
              <a:rPr lang="en-GB" sz="2000" b="1" dirty="0" smtClean="0"/>
              <a:t>3. Actual operational capability </a:t>
            </a:r>
            <a:r>
              <a:rPr lang="en-GB" sz="2000" dirty="0" smtClean="0"/>
              <a:t>of the IPR holder</a:t>
            </a:r>
          </a:p>
          <a:p>
            <a:r>
              <a:rPr lang="en-GB" dirty="0" smtClean="0"/>
              <a:t>               </a:t>
            </a:r>
            <a:r>
              <a:rPr lang="en-GB" sz="1600" dirty="0" smtClean="0"/>
              <a:t>e.g.: means of production, of commercialization, relevant market…</a:t>
            </a:r>
          </a:p>
          <a:p>
            <a:r>
              <a:rPr lang="en-GB" sz="2000" b="1" dirty="0" smtClean="0"/>
              <a:t>4. Discretionary abatement power </a:t>
            </a:r>
            <a:r>
              <a:rPr lang="en-GB" sz="2000" dirty="0" smtClean="0"/>
              <a:t>of the judge</a:t>
            </a:r>
          </a:p>
          <a:p>
            <a:r>
              <a:rPr lang="en-GB" dirty="0" smtClean="0"/>
              <a:t>               </a:t>
            </a:r>
            <a:r>
              <a:rPr lang="en-GB" sz="1600" dirty="0" smtClean="0"/>
              <a:t>In relation to infringer’s turnover or lost sales</a:t>
            </a:r>
          </a:p>
          <a:p>
            <a:r>
              <a:rPr lang="en-GB" sz="1600" dirty="0" smtClean="0"/>
              <a:t>                  Compensation for loss of royalties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/>
              </a:solidFill>
            </a:endParaRPr>
          </a:p>
        </p:txBody>
      </p:sp>
      <p:pic>
        <p:nvPicPr>
          <p:cNvPr id="20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27" y="6237753"/>
            <a:ext cx="1507870" cy="48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6309320"/>
            <a:ext cx="2119939" cy="501160"/>
          </a:xfrm>
          <a:prstGeom prst="rect">
            <a:avLst/>
          </a:prstGeom>
        </p:spPr>
      </p:pic>
      <p:sp>
        <p:nvSpPr>
          <p:cNvPr id="23" name="Flèche droite 22"/>
          <p:cNvSpPr/>
          <p:nvPr/>
        </p:nvSpPr>
        <p:spPr>
          <a:xfrm flipV="1">
            <a:off x="1209924" y="4293096"/>
            <a:ext cx="216024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èche droite 23"/>
          <p:cNvSpPr/>
          <p:nvPr/>
        </p:nvSpPr>
        <p:spPr>
          <a:xfrm flipV="1">
            <a:off x="1209924" y="4869160"/>
            <a:ext cx="216024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èche droite 24"/>
          <p:cNvSpPr/>
          <p:nvPr/>
        </p:nvSpPr>
        <p:spPr>
          <a:xfrm flipV="1">
            <a:off x="1200313" y="5497284"/>
            <a:ext cx="216024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èche droite 25"/>
          <p:cNvSpPr/>
          <p:nvPr/>
        </p:nvSpPr>
        <p:spPr>
          <a:xfrm>
            <a:off x="1248249" y="5805264"/>
            <a:ext cx="216024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ZoneTexte 28"/>
          <p:cNvSpPr txBox="1"/>
          <p:nvPr/>
        </p:nvSpPr>
        <p:spPr>
          <a:xfrm>
            <a:off x="811470" y="3005628"/>
            <a:ext cx="800900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chemeClr val="accent6">
                    <a:lumMod val="75000"/>
                  </a:schemeClr>
                </a:solidFill>
              </a:rPr>
              <a:t>Criteria:</a:t>
            </a:r>
            <a:endParaRPr lang="en-GB" sz="2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602952" y="278634"/>
            <a:ext cx="8229600" cy="778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1 – “NEGATIVE ECONOMIC CONSEQUENCES”</a:t>
            </a:r>
            <a:endParaRPr lang="en-GB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433276" y="1645867"/>
            <a:ext cx="8568952" cy="1359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b="1" u="sng" dirty="0" smtClean="0">
                <a:solidFill>
                  <a:schemeClr val="accent6">
                    <a:lumMod val="75000"/>
                  </a:schemeClr>
                </a:solidFill>
              </a:rPr>
              <a:t>Principle:</a:t>
            </a:r>
          </a:p>
          <a:p>
            <a:endParaRPr lang="en-GB" sz="20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dirty="0" smtClean="0"/>
              <a:t>Profits which the IPR holder (or licensee) </a:t>
            </a:r>
            <a:r>
              <a:rPr lang="en-GB" sz="2000" b="1" dirty="0" smtClean="0"/>
              <a:t>should have made </a:t>
            </a:r>
            <a:r>
              <a:rPr lang="en-GB" sz="2000" dirty="0" smtClean="0"/>
              <a:t>in the absence of infringing acts.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129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247373" y="1108251"/>
            <a:ext cx="2966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1.2. LOSS INCURRED  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Picture 6" descr="http://mon-budget.portail.free.fr/mes-projets/financer-ses-etudes/14-06-2007/ou-chercher/cherch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85" b="96538" l="115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7466">
            <a:off x="1098787" y="2466401"/>
            <a:ext cx="873706" cy="96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28663" y="3497102"/>
            <a:ext cx="8009002" cy="2954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lvl="2" indent="-342900">
              <a:buFont typeface="Symbol" pitchFamily="18" charset="2"/>
              <a:buChar char="Þ"/>
            </a:pPr>
            <a:r>
              <a:rPr lang="en-GB" sz="2100" dirty="0"/>
              <a:t>Established Loss </a:t>
            </a:r>
            <a:r>
              <a:rPr lang="en-GB" sz="2100" dirty="0" smtClean="0"/>
              <a:t>of opportunity to grant </a:t>
            </a:r>
            <a:r>
              <a:rPr lang="en-GB" sz="2100" b="1" dirty="0" smtClean="0"/>
              <a:t>licences</a:t>
            </a:r>
            <a:r>
              <a:rPr lang="en-GB" sz="2100" dirty="0" smtClean="0"/>
              <a:t> or assign IPR</a:t>
            </a:r>
          </a:p>
          <a:p>
            <a:pPr marL="342900" lvl="2" indent="-342900">
              <a:buFont typeface="Symbol" pitchFamily="18" charset="2"/>
              <a:buChar char="Þ"/>
            </a:pPr>
            <a:endParaRPr lang="en-GB" sz="2100" dirty="0" smtClean="0"/>
          </a:p>
          <a:p>
            <a:pPr marL="342900" lvl="2" indent="-342900">
              <a:buFont typeface="Symbol" pitchFamily="18" charset="2"/>
              <a:buChar char="Þ"/>
            </a:pPr>
            <a:r>
              <a:rPr lang="en-GB" sz="2100" dirty="0" smtClean="0"/>
              <a:t>Loss of opportunity to </a:t>
            </a:r>
            <a:r>
              <a:rPr lang="en-GB" sz="2100" b="1" dirty="0" smtClean="0"/>
              <a:t>conclude</a:t>
            </a:r>
            <a:r>
              <a:rPr lang="en-GB" sz="2100" dirty="0" smtClean="0"/>
              <a:t> </a:t>
            </a:r>
            <a:r>
              <a:rPr lang="en-GB" sz="2100" b="1" dirty="0" smtClean="0"/>
              <a:t>a contract</a:t>
            </a:r>
            <a:r>
              <a:rPr lang="en-GB" sz="2100" dirty="0" smtClean="0"/>
              <a:t> (if negotiations pending)</a:t>
            </a:r>
          </a:p>
          <a:p>
            <a:pPr marL="342900" lvl="2" indent="-342900">
              <a:buFont typeface="Symbol" pitchFamily="18" charset="2"/>
              <a:buChar char="Þ"/>
            </a:pPr>
            <a:endParaRPr lang="en-GB" sz="2100" dirty="0" smtClean="0"/>
          </a:p>
          <a:p>
            <a:pPr marL="342900" lvl="2" indent="-342900">
              <a:buFont typeface="Symbol" pitchFamily="18" charset="2"/>
              <a:buChar char="Þ"/>
            </a:pPr>
            <a:r>
              <a:rPr lang="en-GB" sz="2100" b="1" dirty="0" smtClean="0"/>
              <a:t>Advertising investments </a:t>
            </a:r>
            <a:r>
              <a:rPr lang="en-GB" sz="2100" dirty="0" smtClean="0"/>
              <a:t>made to compensate negative effect of infringement</a:t>
            </a:r>
          </a:p>
          <a:p>
            <a:pPr marL="342900" lvl="2" indent="-342900">
              <a:buFont typeface="Symbol" pitchFamily="18" charset="2"/>
              <a:buChar char="Þ"/>
            </a:pPr>
            <a:endParaRPr lang="en-GB" sz="2100" dirty="0" smtClean="0"/>
          </a:p>
          <a:p>
            <a:pPr marL="342900" lvl="2" indent="-342900">
              <a:buFont typeface="Symbol" pitchFamily="18" charset="2"/>
              <a:buChar char="Þ"/>
            </a:pPr>
            <a:r>
              <a:rPr lang="en-GB" sz="2100" b="1" dirty="0" smtClean="0"/>
              <a:t>Decrease of licensing royalty </a:t>
            </a:r>
            <a:r>
              <a:rPr lang="en-GB" sz="2100" dirty="0" smtClean="0"/>
              <a:t>(rates) due to infringement</a:t>
            </a:r>
            <a:endParaRPr lang="en-GB" sz="2000" b="1" u="sng" dirty="0" smtClean="0">
              <a:solidFill>
                <a:schemeClr val="accent6"/>
              </a:solidFill>
            </a:endParaRPr>
          </a:p>
          <a:p>
            <a:endParaRPr lang="en-GB" b="1" u="sng" dirty="0" smtClean="0">
              <a:solidFill>
                <a:schemeClr val="accent6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54060" y="2789216"/>
            <a:ext cx="6683605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chemeClr val="accent6">
                    <a:lumMod val="75000"/>
                  </a:schemeClr>
                </a:solidFill>
              </a:rPr>
              <a:t>Examples :</a:t>
            </a:r>
          </a:p>
          <a:p>
            <a:endParaRPr lang="en-GB" sz="2000" b="1" u="sng" dirty="0">
              <a:solidFill>
                <a:schemeClr val="accent6"/>
              </a:solidFill>
            </a:endParaRPr>
          </a:p>
        </p:txBody>
      </p:sp>
      <p:pic>
        <p:nvPicPr>
          <p:cNvPr id="16" name="Image 15" descr="logo_mai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6309319"/>
            <a:ext cx="2232248" cy="475461"/>
          </a:xfrm>
          <a:prstGeom prst="rect">
            <a:avLst/>
          </a:prstGeom>
        </p:spPr>
      </p:pic>
      <p:pic>
        <p:nvPicPr>
          <p:cNvPr id="17" name="Picture 2" descr="C:\Users\stagiaire3\Desktop\logo aippi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53688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4"/>
          <p:cNvSpPr txBox="1">
            <a:spLocks/>
          </p:cNvSpPr>
          <p:nvPr/>
        </p:nvSpPr>
        <p:spPr>
          <a:xfrm>
            <a:off x="602952" y="278634"/>
            <a:ext cx="8229600" cy="778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1 - NEGATIVE ECONOMIC CONSEQUENCES</a:t>
            </a:r>
            <a:endParaRPr lang="en-GB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411448" y="1700808"/>
            <a:ext cx="8568952" cy="804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2000" b="1" u="sng" dirty="0" smtClean="0">
                <a:solidFill>
                  <a:schemeClr val="accent6">
                    <a:lumMod val="75000"/>
                  </a:schemeClr>
                </a:solidFill>
              </a:rPr>
              <a:t>Principle:</a:t>
            </a:r>
          </a:p>
          <a:p>
            <a:pPr algn="just"/>
            <a:r>
              <a:rPr lang="en-GB" sz="2000" b="1" dirty="0" smtClean="0"/>
              <a:t> = Losses exceeding direct loss of profit or direct loss of royalties</a:t>
            </a:r>
            <a:endParaRPr lang="en-GB" sz="2000" b="1" u="sng" dirty="0"/>
          </a:p>
        </p:txBody>
      </p:sp>
    </p:spTree>
    <p:extLst>
      <p:ext uri="{BB962C8B-B14F-4D97-AF65-F5344CB8AC3E}">
        <p14:creationId xmlns:p14="http://schemas.microsoft.com/office/powerpoint/2010/main" val="32491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185829" y="1074939"/>
            <a:ext cx="526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1.3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. ACCOUNT OF PROFITS (of </a:t>
            </a:r>
            <a:r>
              <a:rPr lang="fr-FR" sz="2400" b="1" dirty="0" err="1" smtClean="0">
                <a:solidFill>
                  <a:schemeClr val="accent6">
                    <a:lumMod val="75000"/>
                  </a:schemeClr>
                </a:solidFill>
              </a:rPr>
              <a:t>Infringer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71581" y="1536604"/>
            <a:ext cx="7623732" cy="37548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  NO « confiscation », « refund » </a:t>
            </a:r>
            <a:r>
              <a:rPr lang="en-GB" sz="2000" b="1" dirty="0" err="1"/>
              <a:t>ou</a:t>
            </a:r>
            <a:r>
              <a:rPr lang="en-GB" sz="2000" b="1" dirty="0"/>
              <a:t> « reimbursement »</a:t>
            </a:r>
          </a:p>
          <a:p>
            <a:pPr algn="just"/>
            <a:r>
              <a:rPr lang="en-GB" sz="2000" dirty="0" smtClean="0"/>
              <a:t>             </a:t>
            </a:r>
          </a:p>
          <a:p>
            <a:pPr lvl="2" algn="just"/>
            <a:r>
              <a:rPr lang="en-GB" sz="2200" dirty="0" smtClean="0"/>
              <a:t>Courts just </a:t>
            </a:r>
            <a:r>
              <a:rPr lang="en-GB" sz="2200" b="1" u="sng" dirty="0" smtClean="0"/>
              <a:t>TAKE</a:t>
            </a:r>
            <a:r>
              <a:rPr lang="en-GB" sz="2200" dirty="0" smtClean="0"/>
              <a:t> this method </a:t>
            </a:r>
            <a:r>
              <a:rPr lang="en-GB" sz="2200" b="1" u="sng" dirty="0" smtClean="0"/>
              <a:t>INTO CONSIDERATION </a:t>
            </a:r>
            <a:r>
              <a:rPr lang="en-GB" sz="2200" dirty="0" smtClean="0"/>
              <a:t>while assessing damages </a:t>
            </a:r>
            <a:r>
              <a:rPr lang="en-GB" sz="2200" dirty="0" smtClean="0">
                <a:sym typeface="Wingdings" panose="05000000000000000000" pitchFamily="2" charset="2"/>
              </a:rPr>
              <a:t> </a:t>
            </a:r>
            <a:r>
              <a:rPr lang="en-GB" sz="2200" b="1" dirty="0" smtClean="0">
                <a:solidFill>
                  <a:srgbClr val="C00000"/>
                </a:solidFill>
              </a:rPr>
              <a:t>Scope unclear ?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200" dirty="0" smtClean="0"/>
              <a:t>If </a:t>
            </a:r>
            <a:r>
              <a:rPr lang="en-GB" sz="2200" b="1" dirty="0" smtClean="0"/>
              <a:t>requested</a:t>
            </a:r>
            <a:r>
              <a:rPr lang="en-GB" sz="2200" dirty="0" smtClean="0"/>
              <a:t> by the concerned </a:t>
            </a:r>
            <a:r>
              <a:rPr lang="en-GB" sz="2200" dirty="0"/>
              <a:t>party (Burden of </a:t>
            </a:r>
            <a:r>
              <a:rPr lang="en-GB" sz="2200" dirty="0" smtClean="0"/>
              <a:t>proof)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200" dirty="0" smtClean="0"/>
              <a:t>If </a:t>
            </a:r>
            <a:r>
              <a:rPr lang="en-GB" sz="2200" b="1" dirty="0" smtClean="0"/>
              <a:t>SUFFICIENT</a:t>
            </a:r>
            <a:r>
              <a:rPr lang="en-GB" sz="2200" dirty="0" smtClean="0"/>
              <a:t> elements are submitted to the court by the claimant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200" dirty="0" smtClean="0"/>
              <a:t>Except if Infringer’s profits are already taken into account via another method (loss of profit)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GB" sz="2200" dirty="0" smtClean="0"/>
              <a:t>Possible partial account of infringer’s profits, which the claimant would not have made himself.</a:t>
            </a:r>
            <a:endParaRPr lang="en-GB" sz="2200" dirty="0" smtClean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03848" y="601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683967" y="5406306"/>
            <a:ext cx="6984776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ACCOUNT OF PROFITS DOES NOT ADD </a:t>
            </a:r>
            <a:r>
              <a:rPr lang="fr-FR" dirty="0" smtClean="0">
                <a:solidFill>
                  <a:srgbClr val="0000FF"/>
                </a:solidFill>
              </a:rPr>
              <a:t>TO OTHER ASSESSMENT METHODS WHICH ALREADY TAKE SUCH PROFITS INTO ACCOUNT</a:t>
            </a:r>
            <a:endParaRPr lang="fr-FR" dirty="0">
              <a:solidFill>
                <a:srgbClr val="0000FF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74" y="5382414"/>
            <a:ext cx="6572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6309319"/>
            <a:ext cx="2232248" cy="475461"/>
          </a:xfrm>
          <a:prstGeom prst="rect">
            <a:avLst/>
          </a:prstGeom>
        </p:spPr>
      </p:pic>
      <p:pic>
        <p:nvPicPr>
          <p:cNvPr id="14" name="Picture 2" descr="C:\Users\stagiaire3\Desktop\logo aipp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53688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lèche droite 15"/>
          <p:cNvSpPr/>
          <p:nvPr/>
        </p:nvSpPr>
        <p:spPr>
          <a:xfrm flipV="1">
            <a:off x="1205852" y="2284421"/>
            <a:ext cx="378040" cy="144446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668647" y="132766"/>
            <a:ext cx="8229600" cy="778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1 - NEGATIVE ECONOMIC CONSEQUENCES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1331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483768" y="1077691"/>
            <a:ext cx="477251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Art. 13-§1 DIR.  =  Art. L.615-7 al.2 (patents)</a:t>
            </a:r>
            <a:endParaRPr lang="fr-FR" sz="2000" b="1" dirty="0"/>
          </a:p>
        </p:txBody>
      </p:sp>
      <p:sp>
        <p:nvSpPr>
          <p:cNvPr id="10" name="Rectangle 9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9" name="Image 8" descr="logo_m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6309319"/>
            <a:ext cx="2232248" cy="475461"/>
          </a:xfrm>
          <a:prstGeom prst="rect">
            <a:avLst/>
          </a:prstGeom>
        </p:spPr>
      </p:pic>
      <p:pic>
        <p:nvPicPr>
          <p:cNvPr id="11" name="Picture 2" descr="C:\Users\stagiaire3\Desktop\logo aipp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53688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62953" y="4261734"/>
            <a:ext cx="8546517" cy="2031325"/>
          </a:xfrm>
          <a:prstGeom prst="rect">
            <a:avLst/>
          </a:prstGeom>
          <a:noFill/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TGI Paris – 9 Feb. 2006 : grades of appreciation</a:t>
            </a:r>
          </a:p>
          <a:p>
            <a:endParaRPr lang="en-GB" i="1" dirty="0" smtClean="0"/>
          </a:p>
          <a:p>
            <a:pPr algn="just"/>
            <a:r>
              <a:rPr lang="en-GB" i="1" dirty="0" smtClean="0"/>
              <a:t>« The Royalty rate to be applied by patentee within the framework of a voluntary license (…) in similar conditions, </a:t>
            </a:r>
            <a:r>
              <a:rPr lang="en-GB" b="1" i="1" dirty="0" smtClean="0"/>
              <a:t>shall be </a:t>
            </a:r>
            <a:r>
              <a:rPr lang="en-GB" b="1" i="1" u="sng" dirty="0" smtClean="0"/>
              <a:t>increased</a:t>
            </a:r>
            <a:r>
              <a:rPr lang="en-GB" i="1" dirty="0" smtClean="0"/>
              <a:t> so as to take into consideration the fact</a:t>
            </a:r>
          </a:p>
          <a:p>
            <a:pPr marL="285750" indent="-285750" algn="just">
              <a:buFontTx/>
              <a:buChar char="-"/>
            </a:pPr>
            <a:r>
              <a:rPr lang="en-GB" b="1" i="1" dirty="0" smtClean="0"/>
              <a:t>that </a:t>
            </a:r>
            <a:r>
              <a:rPr lang="en-GB" i="1" dirty="0" smtClean="0"/>
              <a:t>the infringer is NO normal contractual licensee who freely negotiate the royalty rate and</a:t>
            </a:r>
          </a:p>
          <a:p>
            <a:pPr marL="285750" indent="-285750" algn="just">
              <a:buFontTx/>
              <a:buChar char="-"/>
            </a:pPr>
            <a:r>
              <a:rPr lang="en-GB" b="1" i="1" dirty="0" smtClean="0"/>
              <a:t>that</a:t>
            </a:r>
            <a:r>
              <a:rPr lang="en-GB" i="1" dirty="0" smtClean="0"/>
              <a:t> he is NOT in a position to refuse the conditions imposed to him »</a:t>
            </a:r>
            <a:endParaRPr lang="en-GB" dirty="0"/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657435" y="260648"/>
            <a:ext cx="8229600" cy="778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2 – ALTERNATIVE : </a:t>
            </a:r>
            <a:r>
              <a:rPr lang="en-GB" sz="2400" b="1" dirty="0" smtClean="0">
                <a:solidFill>
                  <a:srgbClr val="C00000"/>
                </a:solidFill>
              </a:rPr>
              <a:t>LUMP SUM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2953" y="1412776"/>
            <a:ext cx="8568952" cy="27839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</a:rPr>
              <a:t>Principle: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tx1"/>
                </a:solidFill>
              </a:rPr>
              <a:t>FRENCH LAW did not implement the </a:t>
            </a:r>
            <a:r>
              <a:rPr lang="en-GB" sz="2000" b="1" u="sng" dirty="0" smtClean="0">
                <a:solidFill>
                  <a:schemeClr val="tx1"/>
                </a:solidFill>
              </a:rPr>
              <a:t>DOUBLING</a:t>
            </a:r>
            <a:r>
              <a:rPr lang="en-GB" sz="2000" b="1" dirty="0" smtClean="0">
                <a:solidFill>
                  <a:schemeClr val="tx1"/>
                </a:solidFill>
              </a:rPr>
              <a:t> OF THE ROYALTY RATE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2000" dirty="0" smtClean="0"/>
              <a:t>YET: Sum </a:t>
            </a:r>
            <a:r>
              <a:rPr lang="en-GB" sz="2000" b="1" dirty="0" smtClean="0"/>
              <a:t>NOT INFERIOR TO </a:t>
            </a:r>
            <a:r>
              <a:rPr lang="en-GB" sz="2000" dirty="0" smtClean="0"/>
              <a:t>royalties which would have been owed based on a normal licensing agreement. – </a:t>
            </a:r>
            <a:r>
              <a:rPr lang="en-GB" sz="2000" b="1" dirty="0" smtClean="0">
                <a:solidFill>
                  <a:srgbClr val="FF0000"/>
                </a:solidFill>
              </a:rPr>
              <a:t>DISSUASIVE, NOT PUNITIVE…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2000" dirty="0" smtClean="0"/>
              <a:t>In theory, Court may </a:t>
            </a:r>
            <a:r>
              <a:rPr lang="en-GB" sz="2000" b="1" dirty="0" smtClean="0"/>
              <a:t>NOT</a:t>
            </a:r>
            <a:r>
              <a:rPr lang="en-GB" sz="2000" dirty="0" smtClean="0"/>
              <a:t> apply this method </a:t>
            </a:r>
            <a:r>
              <a:rPr lang="en-GB" sz="2000" b="1" i="1" dirty="0" smtClean="0"/>
              <a:t>EX OFFICIO (unlike DIRECTIVE)</a:t>
            </a:r>
            <a:endParaRPr lang="en-GB" sz="2000" b="1" dirty="0" smtClean="0"/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GB" sz="2000" dirty="0" smtClean="0"/>
              <a:t>Fr. LAW : Only at the request of the injured party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GB" sz="2000" dirty="0" smtClean="0"/>
              <a:t>DIR (not in Law) : in cases where it is difficult to determine the amount of actual prejudice suffered:  </a:t>
            </a:r>
            <a:r>
              <a:rPr lang="en-GB" sz="2000" b="1" dirty="0" smtClean="0"/>
              <a:t>This principle already exists in Fr. Case law.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9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4" y="6154467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6309320"/>
            <a:ext cx="2119939" cy="50116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20880" cy="5445773"/>
          </a:xfr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2400" b="1" dirty="0" smtClean="0"/>
              <a:t>- TWO TOPICS VIGOUROUSLY DEBATED, </a:t>
            </a:r>
            <a:r>
              <a:rPr lang="fr-FR" sz="2400" b="1" dirty="0" smtClean="0">
                <a:solidFill>
                  <a:srgbClr val="C00000"/>
                </a:solidFill>
              </a:rPr>
              <a:t>INCLUDING DURING LITIGATION</a:t>
            </a:r>
            <a:br>
              <a:rPr lang="fr-FR" sz="2400" b="1" dirty="0" smtClean="0">
                <a:solidFill>
                  <a:srgbClr val="C00000"/>
                </a:solidFill>
              </a:rPr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- RIGHT OF INFORMATION FOLLOWS </a:t>
            </a:r>
            <a:r>
              <a:rPr lang="fr-FR" sz="2400" b="1" dirty="0" smtClean="0">
                <a:solidFill>
                  <a:srgbClr val="C00000"/>
                </a:solidFill>
              </a:rPr>
              <a:t>LIBERAL INTERPRETATION</a:t>
            </a:r>
            <a:r>
              <a:rPr lang="fr-FR" sz="2400" b="1" dirty="0" smtClean="0"/>
              <a:t>, YET </a:t>
            </a:r>
            <a:r>
              <a:rPr lang="fr-FR" sz="2400" b="1" dirty="0" smtClean="0">
                <a:solidFill>
                  <a:srgbClr val="C00000"/>
                </a:solidFill>
              </a:rPr>
              <a:t>MORE RARELY USED </a:t>
            </a:r>
            <a:r>
              <a:rPr lang="fr-FR" sz="2400" b="1" dirty="0" smtClean="0"/>
              <a:t>THAN SAISIES-CONTREFACON DUE TO THE </a:t>
            </a:r>
            <a:r>
              <a:rPr lang="fr-FR" sz="2400" b="1" dirty="0" smtClean="0">
                <a:solidFill>
                  <a:srgbClr val="C00000"/>
                </a:solidFill>
              </a:rPr>
              <a:t>CONSTRUCTION </a:t>
            </a:r>
            <a:r>
              <a:rPr lang="fr-FR" sz="2400" b="1" dirty="0" smtClean="0"/>
              <a:t>OF FRENCH PROCEEDINGS </a:t>
            </a:r>
            <a:r>
              <a:rPr lang="fr-FR" sz="2400" b="1" smtClean="0"/>
              <a:t/>
            </a:r>
            <a:br>
              <a:rPr lang="fr-FR" sz="2400" b="1" smtClean="0"/>
            </a:br>
            <a:r>
              <a:rPr lang="fr-FR" sz="2400" b="1" smtClean="0"/>
              <a:t>				---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- COURTS ARE ACTUALLY OPEN TO A </a:t>
            </a:r>
            <a:r>
              <a:rPr lang="fr-FR" sz="2400" b="1" dirty="0" smtClean="0">
                <a:solidFill>
                  <a:srgbClr val="C00000"/>
                </a:solidFill>
              </a:rPr>
              <a:t>MORE ANALYTIC ASSESSMENT OF DAMAGES AND EFFECTIVE COMPENSATION</a:t>
            </a:r>
            <a:r>
              <a:rPr lang="fr-FR" sz="2400" b="1" dirty="0" smtClean="0"/>
              <a:t>, </a:t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- YET BASED ON </a:t>
            </a:r>
            <a:r>
              <a:rPr lang="fr-FR" sz="2400" b="1" dirty="0" smtClean="0">
                <a:solidFill>
                  <a:srgbClr val="C00000"/>
                </a:solidFill>
              </a:rPr>
              <a:t>ESTABLISHED PRINCIPLES AND PRACTICE </a:t>
            </a:r>
            <a:r>
              <a:rPr lang="fr-FR" sz="2400" b="1" dirty="0" smtClean="0"/>
              <a:t>(BURDEN OF PROOF OF THE IPR OWNER  / NO PUNITIVE DAMAGES).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56157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_m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9828" y="162849"/>
            <a:ext cx="4060404" cy="9353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6200000">
            <a:off x="5278612" y="2992612"/>
            <a:ext cx="1268760" cy="64620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riangle rectangle 9"/>
          <p:cNvSpPr/>
          <p:nvPr/>
        </p:nvSpPr>
        <p:spPr>
          <a:xfrm>
            <a:off x="0" y="4922376"/>
            <a:ext cx="8496436" cy="1957184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683567" y="1412776"/>
            <a:ext cx="7992889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sz="2800" b="1" cap="small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261822" y="6409576"/>
            <a:ext cx="233233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b="1" i="1" dirty="0" smtClean="0">
                <a:solidFill>
                  <a:schemeClr val="tx1"/>
                </a:solidFill>
              </a:rPr>
              <a:t> - </a:t>
            </a:r>
            <a:r>
              <a:rPr lang="fr-FR" sz="2000" b="1" i="1" dirty="0" err="1" smtClean="0">
                <a:solidFill>
                  <a:schemeClr val="tx1"/>
                </a:solidFill>
              </a:rPr>
              <a:t>november</a:t>
            </a:r>
            <a:r>
              <a:rPr lang="fr-FR" sz="2000" b="1" i="1" dirty="0" smtClean="0">
                <a:solidFill>
                  <a:schemeClr val="tx1"/>
                </a:solidFill>
              </a:rPr>
              <a:t> 7 2013 -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5634" y="2207186"/>
            <a:ext cx="6212833" cy="163121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fr-FR" sz="5000" b="1" cap="small" dirty="0" smtClean="0">
                <a:ln w="0"/>
                <a:effectLst/>
              </a:rPr>
              <a:t>THANK YOU </a:t>
            </a:r>
          </a:p>
          <a:p>
            <a:pPr algn="ctr">
              <a:buNone/>
            </a:pPr>
            <a:r>
              <a:rPr lang="fr-FR" sz="5000" b="1" cap="small" dirty="0" smtClean="0">
                <a:ln w="0"/>
                <a:effectLst/>
              </a:rPr>
              <a:t>FOR YOUR ATTENTION</a:t>
            </a:r>
            <a:endParaRPr lang="fr-FR" sz="5000" b="1" cap="small" dirty="0">
              <a:ln w="0"/>
              <a:effectLst/>
            </a:endParaRPr>
          </a:p>
        </p:txBody>
      </p:sp>
      <p:pic>
        <p:nvPicPr>
          <p:cNvPr id="9" name="Picture 2" descr="C:\Users\stagiaire3\Desktop\logo aipp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53688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0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5"/>
    </mc:Choice>
    <mc:Fallback xmlns:mv="urn:schemas-microsoft-com:mac:vml" xmlns="">
      <p:transition spd="slow" advTm="38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9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4" y="6154467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6309320"/>
            <a:ext cx="2119939" cy="50116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1. RIGHT OF INFORMATION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8370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PRIOR TO IMPLEMENTATION </a:t>
            </a:r>
            <a:r>
              <a:rPr lang="fr-FR" sz="2400" b="1" dirty="0" smtClean="0"/>
              <a:t>OF DIRECTIVE 2004/48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91249" y="1772816"/>
            <a:ext cx="8568952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2000" b="1" u="sng" dirty="0" smtClean="0"/>
              <a:t>Specific Measures under French IP law :</a:t>
            </a:r>
          </a:p>
          <a:p>
            <a:pPr algn="just"/>
            <a:endParaRPr lang="en-GB" sz="2000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« </a:t>
            </a:r>
            <a:r>
              <a:rPr lang="en-GB" sz="2000" dirty="0" err="1" smtClean="0"/>
              <a:t>Saisie-contrefaçon</a:t>
            </a:r>
            <a:r>
              <a:rPr lang="en-GB" sz="2000" dirty="0" smtClean="0"/>
              <a:t> » </a:t>
            </a:r>
            <a:r>
              <a:rPr lang="en-GB" sz="2000" b="1" dirty="0" smtClean="0">
                <a:solidFill>
                  <a:schemeClr val="tx1"/>
                </a:solidFill>
              </a:rPr>
              <a:t>prior to </a:t>
            </a:r>
            <a:r>
              <a:rPr lang="en-GB" sz="2000" dirty="0" smtClean="0"/>
              <a:t>instituting legal action on the merits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« </a:t>
            </a:r>
            <a:r>
              <a:rPr lang="en-GB" sz="2000" dirty="0" err="1" smtClean="0"/>
              <a:t>Saisie-contrefaçon</a:t>
            </a:r>
            <a:r>
              <a:rPr lang="en-GB" sz="2000" dirty="0" smtClean="0"/>
              <a:t> »  while main action is </a:t>
            </a:r>
            <a:r>
              <a:rPr lang="en-GB" sz="2000" b="1" dirty="0" smtClean="0"/>
              <a:t>pending</a:t>
            </a:r>
            <a:endParaRPr lang="en-GB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395536" y="4077072"/>
            <a:ext cx="8568952" cy="18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2000" b="1" dirty="0" smtClean="0"/>
              <a:t>Common civil law Regulations</a:t>
            </a:r>
            <a:r>
              <a:rPr lang="en-GB" sz="2000" dirty="0" smtClean="0"/>
              <a:t>: Court order for third/adverse party to communicate documents</a:t>
            </a:r>
          </a:p>
          <a:p>
            <a:pPr algn="just"/>
            <a:r>
              <a:rPr lang="en-GB" sz="2000" dirty="0" smtClean="0"/>
              <a:t>( Art. 11 Civil Procedure Code; Art. 138 –&gt; 143 CPC)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RARELY APPLIED</a:t>
            </a:r>
          </a:p>
          <a:p>
            <a:pPr algn="just"/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9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4" y="6154467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6309320"/>
            <a:ext cx="2119939" cy="5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6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2000" dirty="0" smtClean="0"/>
              <a:t>RIGHT TO INFORMATION</a:t>
            </a:r>
            <a:br>
              <a:rPr lang="fr-FR" sz="2000" dirty="0" smtClean="0"/>
            </a:br>
            <a:r>
              <a:rPr lang="fr-FR" sz="2000" dirty="0" smtClean="0"/>
              <a:t>LE DROIT D’INFORMATION APRES L’ ADOPTION DE LA DIRECTIVE 2004 </a:t>
            </a:r>
            <a:br>
              <a:rPr lang="fr-FR" sz="2000" dirty="0" smtClean="0"/>
            </a:br>
            <a:r>
              <a:rPr lang="fr-FR" sz="2000" dirty="0" smtClean="0"/>
              <a:t>ET SA TRANSPOSITION PAR LA LOI 2007 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2948" y="1417638"/>
            <a:ext cx="8229600" cy="4736355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000" u="sng" dirty="0" smtClean="0"/>
          </a:p>
          <a:p>
            <a:pPr marL="0" indent="0">
              <a:buNone/>
            </a:pPr>
            <a:r>
              <a:rPr lang="en-GB" sz="2000" u="sng" dirty="0" smtClean="0"/>
              <a:t>Incomplete Implementation:</a:t>
            </a:r>
            <a:endParaRPr lang="en-GB" sz="18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GB" sz="1800" b="1" u="sng" dirty="0" smtClean="0">
                <a:solidFill>
                  <a:schemeClr val="accent6">
                    <a:lumMod val="75000"/>
                  </a:schemeClr>
                </a:solidFill>
              </a:rPr>
              <a:t>DIR. 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sz="1800" dirty="0" smtClean="0"/>
              <a:t>Right of Information limited to infringing services/goods provided/used/possessed « </a:t>
            </a:r>
            <a:r>
              <a:rPr lang="en-GB" sz="1800" i="1" dirty="0" smtClean="0"/>
              <a:t>on a commercial scale »</a:t>
            </a:r>
            <a:r>
              <a:rPr lang="en-GB" sz="1800" dirty="0" smtClean="0"/>
              <a:t>.</a:t>
            </a:r>
          </a:p>
          <a:p>
            <a:r>
              <a:rPr lang="en-GB" sz="1800" b="1" u="sng" dirty="0" smtClean="0"/>
              <a:t>LAW of 2007</a:t>
            </a:r>
            <a:r>
              <a:rPr lang="en-GB" sz="1800" b="1" dirty="0" smtClean="0"/>
              <a:t> </a:t>
            </a:r>
            <a:r>
              <a:rPr lang="en-GB" sz="1800" dirty="0" smtClean="0"/>
              <a:t>: Such limitation is not implemented </a:t>
            </a:r>
            <a:r>
              <a:rPr lang="en-GB" sz="1800" dirty="0" smtClean="0">
                <a:sym typeface="Wingdings"/>
              </a:rPr>
              <a:t> broader scope</a:t>
            </a:r>
            <a:r>
              <a:rPr lang="en-GB" sz="1800" dirty="0" smtClean="0"/>
              <a:t> </a:t>
            </a:r>
          </a:p>
          <a:p>
            <a:endParaRPr lang="en-GB" sz="1800" dirty="0" smtClean="0"/>
          </a:p>
          <a:p>
            <a:r>
              <a:rPr lang="en-GB" sz="1800" b="1" u="sng" dirty="0" smtClean="0">
                <a:solidFill>
                  <a:schemeClr val="accent6">
                    <a:lumMod val="75000"/>
                  </a:schemeClr>
                </a:solidFill>
              </a:rPr>
              <a:t>DIR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GB" sz="1800" dirty="0" smtClean="0">
                <a:solidFill>
                  <a:prstClr val="black"/>
                </a:solidFill>
              </a:rPr>
              <a:t> </a:t>
            </a:r>
            <a:r>
              <a:rPr lang="en-GB" sz="1800" i="1" dirty="0" smtClean="0">
                <a:solidFill>
                  <a:prstClr val="black"/>
                </a:solidFill>
              </a:rPr>
              <a:t>In the context of proceedings concerning an infringement of an IP Rights</a:t>
            </a:r>
            <a:endParaRPr lang="en-GB" sz="1800" dirty="0" smtClean="0"/>
          </a:p>
          <a:p>
            <a:r>
              <a:rPr lang="en-GB" sz="1800" b="1" u="sng" dirty="0" smtClean="0"/>
              <a:t>LAW of 2007</a:t>
            </a:r>
            <a:r>
              <a:rPr lang="en-GB" sz="1800" dirty="0" smtClean="0"/>
              <a:t>: limitation to proceedings of </a:t>
            </a:r>
            <a:r>
              <a:rPr lang="en-GB" sz="1800" b="1" dirty="0" smtClean="0"/>
              <a:t>civil law</a:t>
            </a:r>
            <a:r>
              <a:rPr lang="en-GB" sz="1800" dirty="0" smtClean="0"/>
              <a:t> </a:t>
            </a:r>
            <a:r>
              <a:rPr lang="en-GB" sz="1800" dirty="0" smtClean="0">
                <a:sym typeface="Wingdings"/>
              </a:rPr>
              <a:t> exclusion of criminal proceedings</a:t>
            </a:r>
            <a:r>
              <a:rPr lang="en-GB" sz="1800" dirty="0" smtClean="0"/>
              <a:t> </a:t>
            </a:r>
          </a:p>
          <a:p>
            <a:endParaRPr lang="en-GB" sz="1800" b="1" u="sng" dirty="0" smtClean="0"/>
          </a:p>
          <a:p>
            <a:pPr marL="0" indent="0">
              <a:buNone/>
            </a:pPr>
            <a:endParaRPr lang="en-GB" sz="1800" b="1" u="sng" dirty="0" smtClean="0"/>
          </a:p>
          <a:p>
            <a:pPr marL="0" indent="0">
              <a:buNone/>
            </a:pPr>
            <a:endParaRPr lang="en-GB" sz="1800" b="1" u="sng" dirty="0" smtClean="0"/>
          </a:p>
          <a:p>
            <a:pPr algn="just"/>
            <a:endParaRPr lang="en-GB" sz="1800" b="1" u="sng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en-GB" sz="1800" b="1" u="sng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LAW of 2007</a:t>
            </a:r>
            <a:r>
              <a:rPr lang="en-GB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1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GB" sz="1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R.o.I</a:t>
            </a:r>
            <a:r>
              <a:rPr lang="en-GB" sz="1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injunctions may be accompanied with </a:t>
            </a:r>
            <a:r>
              <a:rPr lang="en-GB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daily fines or guarantees</a:t>
            </a:r>
            <a:r>
              <a:rPr lang="en-GB" sz="1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GB" sz="1800" i="1" u="sng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en-GB" sz="1800" b="1" u="sng" dirty="0" smtClean="0"/>
          </a:p>
          <a:p>
            <a:pPr marL="0" indent="0">
              <a:buNone/>
            </a:pPr>
            <a:endParaRPr lang="en-GB" sz="1800" i="1" u="sng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9552" y="1556792"/>
            <a:ext cx="8064896" cy="8515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fr-FR" sz="2000" b="1" dirty="0" smtClean="0">
                <a:solidFill>
                  <a:prstClr val="black"/>
                </a:solidFill>
              </a:rPr>
              <a:t>Art. </a:t>
            </a:r>
            <a:r>
              <a:rPr lang="fr-FR" sz="2000" b="1" dirty="0">
                <a:solidFill>
                  <a:prstClr val="black"/>
                </a:solidFill>
              </a:rPr>
              <a:t>8 </a:t>
            </a:r>
            <a:r>
              <a:rPr lang="fr-FR" sz="2000" b="1" dirty="0" smtClean="0">
                <a:solidFill>
                  <a:prstClr val="black"/>
                </a:solidFill>
              </a:rPr>
              <a:t>Directive:  General </a:t>
            </a:r>
            <a:r>
              <a:rPr lang="fr-FR" sz="2000" b="1" dirty="0" err="1" smtClean="0">
                <a:solidFill>
                  <a:prstClr val="black"/>
                </a:solidFill>
              </a:rPr>
              <a:t>principles</a:t>
            </a:r>
            <a:r>
              <a:rPr lang="fr-FR" sz="2000" dirty="0" smtClean="0">
                <a:solidFill>
                  <a:prstClr val="black"/>
                </a:solidFill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black"/>
                </a:solidFill>
              </a:rPr>
              <a:t> </a:t>
            </a:r>
            <a:r>
              <a:rPr lang="fr-FR" sz="2000" dirty="0" smtClean="0">
                <a:solidFill>
                  <a:prstClr val="black"/>
                </a:solidFill>
              </a:rPr>
              <a:t>     </a:t>
            </a:r>
            <a:r>
              <a:rPr lang="fr-FR" sz="2000" dirty="0" err="1" smtClean="0">
                <a:solidFill>
                  <a:prstClr val="black"/>
                </a:solidFill>
              </a:rPr>
              <a:t>Implementation</a:t>
            </a:r>
            <a:r>
              <a:rPr lang="fr-FR" sz="2000" dirty="0" smtClean="0">
                <a:solidFill>
                  <a:prstClr val="black"/>
                </a:solidFill>
              </a:rPr>
              <a:t> for</a:t>
            </a:r>
            <a:r>
              <a:rPr lang="fr-FR" sz="2000" b="1" dirty="0" smtClean="0">
                <a:solidFill>
                  <a:prstClr val="black"/>
                </a:solidFill>
              </a:rPr>
              <a:t> ALL IP </a:t>
            </a:r>
            <a:r>
              <a:rPr lang="fr-FR" sz="2000" b="1" dirty="0" err="1" smtClean="0">
                <a:solidFill>
                  <a:prstClr val="black"/>
                </a:solidFill>
              </a:rPr>
              <a:t>Rights</a:t>
            </a:r>
            <a:endParaRPr lang="fr-FR" sz="20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4653136"/>
            <a:ext cx="8064896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GB" b="1" dirty="0" smtClean="0"/>
              <a:t>Art. 6 Directive : more conditions to access </a:t>
            </a:r>
            <a:r>
              <a:rPr lang="en-GB" b="1" dirty="0" err="1" smtClean="0"/>
              <a:t>R.o.I</a:t>
            </a:r>
            <a:r>
              <a:rPr lang="en-GB" b="1" dirty="0" smtClean="0"/>
              <a:t>. - NOT IMPLEMENTED</a:t>
            </a:r>
          </a:p>
          <a:p>
            <a:pPr algn="just"/>
            <a:r>
              <a:rPr lang="en-GB" dirty="0" smtClean="0"/>
              <a:t>      Justification: French common law already provides sufficient similar measures</a:t>
            </a:r>
          </a:p>
          <a:p>
            <a:pPr algn="just"/>
            <a:r>
              <a:rPr lang="en-GB" dirty="0" smtClean="0"/>
              <a:t>	(reminder: Art. 11; 138-143 Civil Procedure Code)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11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4" y="6293899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6309320"/>
            <a:ext cx="2119939" cy="501160"/>
          </a:xfrm>
          <a:prstGeom prst="rect">
            <a:avLst/>
          </a:prstGeom>
        </p:spPr>
      </p:pic>
      <p:sp>
        <p:nvSpPr>
          <p:cNvPr id="14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solidFill>
                  <a:srgbClr val="FF0000"/>
                </a:solidFill>
              </a:rPr>
              <a:t>AFTER</a:t>
            </a:r>
            <a:r>
              <a:rPr lang="fr-FR" sz="2400" b="1" dirty="0" smtClean="0"/>
              <a:t> IMPLEMENTATION (2007) OF THE DIRECTIVE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142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78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fr-FR" sz="2700" b="1" u="sng" dirty="0" smtClean="0"/>
              <a:t>CONTROVERSIAL POINTS</a:t>
            </a:r>
            <a:br>
              <a:rPr lang="fr-FR" sz="2700" b="1" u="sng" dirty="0" smtClean="0"/>
            </a:br>
            <a:r>
              <a:rPr lang="fr-FR" sz="2200" dirty="0" smtClean="0"/>
              <a:t>1 - CASE MANAGEMENT (</a:t>
            </a:r>
            <a:r>
              <a:rPr lang="fr-FR" sz="2200" dirty="0" err="1" smtClean="0"/>
              <a:t>Procedure</a:t>
            </a:r>
            <a:r>
              <a:rPr lang="fr-FR" sz="2200" dirty="0" smtClean="0"/>
              <a:t>)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112568"/>
          </a:xfrm>
        </p:spPr>
        <p:txBody>
          <a:bodyPr/>
          <a:lstStyle/>
          <a:p>
            <a:pPr>
              <a:buFont typeface="Symbol"/>
              <a:buChar char="Þ"/>
            </a:pPr>
            <a:r>
              <a:rPr lang="en-GB" sz="1800" u="sng" dirty="0" smtClean="0"/>
              <a:t>Typical French proceedings : </a:t>
            </a:r>
            <a:r>
              <a:rPr lang="en-GB" sz="1800" b="1" i="1" u="sng" dirty="0" smtClean="0"/>
              <a:t>“All inclusive”</a:t>
            </a:r>
          </a:p>
          <a:p>
            <a:pPr marL="0" indent="0">
              <a:buNone/>
            </a:pPr>
            <a:r>
              <a:rPr lang="en-GB" sz="1600" b="1" i="1" dirty="0" smtClean="0"/>
              <a:t>One global Judgement only dealing with:  </a:t>
            </a:r>
            <a:r>
              <a:rPr lang="en-GB" sz="1600" i="1" dirty="0" smtClean="0"/>
              <a:t>Admissibility; Materiality of infringement, Defensive claims (nullity), Right of Information, Appointment of experts; damages. </a:t>
            </a:r>
            <a:r>
              <a:rPr lang="en-GB" sz="1600" i="1" dirty="0" smtClean="0">
                <a:sym typeface="Wingdings"/>
              </a:rPr>
              <a:t> Not efficient.</a:t>
            </a:r>
            <a:endParaRPr lang="en-GB" sz="1600" i="1" dirty="0" smtClean="0"/>
          </a:p>
          <a:p>
            <a:pPr marL="0" indent="0" algn="ctr">
              <a:buNone/>
            </a:pPr>
            <a:r>
              <a:rPr lang="en-GB" sz="1800" b="1" i="1" u="sng" dirty="0" smtClean="0">
                <a:solidFill>
                  <a:srgbClr val="C00000"/>
                </a:solidFill>
              </a:rPr>
              <a:t>Could the Right of Information be discussed/decided on earlier stages: case management hearings; summary proceedings…?</a:t>
            </a:r>
          </a:p>
          <a:p>
            <a:pPr marL="0" indent="0">
              <a:buNone/>
            </a:pPr>
            <a:endParaRPr lang="en-GB" sz="1600" b="1" i="1" dirty="0" smtClean="0"/>
          </a:p>
          <a:p>
            <a:pPr marL="0" indent="0">
              <a:buNone/>
            </a:pPr>
            <a:endParaRPr lang="en-GB" sz="1600" b="1" i="1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08500"/>
              </p:ext>
            </p:extLst>
          </p:nvPr>
        </p:nvGraphicFramePr>
        <p:xfrm>
          <a:off x="611560" y="2651720"/>
          <a:ext cx="8208912" cy="3657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04456"/>
                <a:gridCol w="4104456"/>
              </a:tblGrid>
              <a:tr h="3575248">
                <a:tc>
                  <a:txBody>
                    <a:bodyPr/>
                    <a:lstStyle/>
                    <a:p>
                      <a:pPr algn="ctr"/>
                      <a:r>
                        <a:rPr lang="en-GB" u="sng" noProof="0" dirty="0" smtClean="0">
                          <a:solidFill>
                            <a:schemeClr val="tx1"/>
                          </a:solidFill>
                        </a:rPr>
                        <a:t>Main Trend</a:t>
                      </a:r>
                    </a:p>
                    <a:p>
                      <a:endParaRPr lang="en-GB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baseline="0" noProof="0" dirty="0" smtClean="0">
                          <a:solidFill>
                            <a:srgbClr val="000000"/>
                          </a:solidFill>
                        </a:rPr>
                        <a:t>May be ordered by:</a:t>
                      </a:r>
                    </a:p>
                    <a:p>
                      <a:endParaRPr lang="en-GB" baseline="0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noProof="0" dirty="0" smtClean="0">
                          <a:solidFill>
                            <a:srgbClr val="000000"/>
                          </a:solidFill>
                        </a:rPr>
                        <a:t>Court in the main action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noProof="0" dirty="0" smtClean="0">
                          <a:solidFill>
                            <a:srgbClr val="000000"/>
                          </a:solidFill>
                        </a:rPr>
                        <a:t>Case Management Hearing’ judge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noProof="0" dirty="0" smtClean="0">
                          <a:solidFill>
                            <a:srgbClr val="000000"/>
                          </a:solidFill>
                        </a:rPr>
                        <a:t>In summary proceedings / interim injunctions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>
                        <a:buFont typeface="Symbol"/>
                        <a:buChar char="Þ"/>
                      </a:pPr>
                      <a:r>
                        <a:rPr lang="en-GB" baseline="0" noProof="0" dirty="0" err="1" smtClean="0">
                          <a:solidFill>
                            <a:srgbClr val="000000"/>
                          </a:solidFill>
                        </a:rPr>
                        <a:t>Cour</a:t>
                      </a:r>
                      <a:r>
                        <a:rPr lang="en-GB" baseline="0" noProof="0" dirty="0" smtClean="0">
                          <a:solidFill>
                            <a:srgbClr val="000000"/>
                          </a:solidFill>
                        </a:rPr>
                        <a:t> de Cassation : 13 </a:t>
                      </a:r>
                      <a:r>
                        <a:rPr lang="en-GB" baseline="0" noProof="0" dirty="0" err="1" smtClean="0">
                          <a:solidFill>
                            <a:srgbClr val="000000"/>
                          </a:solidFill>
                        </a:rPr>
                        <a:t>déc</a:t>
                      </a:r>
                      <a:r>
                        <a:rPr lang="en-GB" baseline="0" noProof="0" dirty="0" smtClean="0">
                          <a:solidFill>
                            <a:srgbClr val="000000"/>
                          </a:solidFill>
                        </a:rPr>
                        <a:t>. 2011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GB" baseline="0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Symbol"/>
                        <a:buChar char="Þ"/>
                      </a:pPr>
                      <a:r>
                        <a:rPr lang="en-GB" baseline="0" noProof="0" dirty="0" smtClean="0">
                          <a:solidFill>
                            <a:srgbClr val="000000"/>
                          </a:solidFill>
                        </a:rPr>
                        <a:t>Complies to Preparatory Works (to the Directive and to Law of 2007)</a:t>
                      </a:r>
                    </a:p>
                  </a:txBody>
                  <a:tcPr>
                    <a:gradFill flip="none" rotWithShape="1">
                      <a:gsLst>
                        <a:gs pos="35000">
                          <a:schemeClr val="accent6"/>
                        </a:gs>
                        <a:gs pos="100000">
                          <a:srgbClr val="FFFFFF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Other Trend</a:t>
                      </a:r>
                      <a:endParaRPr lang="en-GB" u="sng" baseline="0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u="sng" baseline="0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en-GB" b="0" u="none" baseline="0" noProof="0" dirty="0" smtClean="0">
                          <a:solidFill>
                            <a:srgbClr val="000000"/>
                          </a:solidFill>
                        </a:rPr>
                        <a:t>Cannot be addressed </a:t>
                      </a:r>
                      <a:r>
                        <a:rPr lang="en-GB" b="1" u="none" baseline="0" noProof="0" dirty="0" smtClean="0">
                          <a:solidFill>
                            <a:srgbClr val="000000"/>
                          </a:solidFill>
                        </a:rPr>
                        <a:t>until main court has decided upon infringement.</a:t>
                      </a:r>
                    </a:p>
                    <a:p>
                      <a:pPr algn="just"/>
                      <a:endParaRPr lang="en-GB" u="none" baseline="0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/>
                      <a:r>
                        <a:rPr lang="en-GB" sz="1800" b="0" i="1" u="none" baseline="0" noProof="0" dirty="0" smtClean="0">
                          <a:solidFill>
                            <a:srgbClr val="000000"/>
                          </a:solidFill>
                        </a:rPr>
                        <a:t>Court of Appeal of Lyon, 7. Oct. 2010:</a:t>
                      </a:r>
                    </a:p>
                    <a:p>
                      <a:pPr lvl="1" algn="just"/>
                      <a:r>
                        <a:rPr lang="en-GB" sz="1800" b="0" i="1" u="none" baseline="0" noProof="0" dirty="0" smtClean="0">
                          <a:solidFill>
                            <a:srgbClr val="000000"/>
                          </a:solidFill>
                        </a:rPr>
                        <a:t> « Right of Information is merely an additional claim which the main Court shall examine only after ruling on infringement 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10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45" y="6313934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6309320"/>
            <a:ext cx="2119939" cy="5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700" b="1" u="sng" dirty="0" smtClean="0"/>
              <a:t>CONTROVERSIAL POINTS</a:t>
            </a:r>
            <a:r>
              <a:rPr lang="fr-FR" sz="2700" u="sng" dirty="0" smtClean="0"/>
              <a:t/>
            </a:r>
            <a:br>
              <a:rPr lang="fr-FR" sz="2700" u="sng" dirty="0" smtClean="0"/>
            </a:br>
            <a:r>
              <a:rPr lang="fr-FR" sz="2200" dirty="0" smtClean="0"/>
              <a:t>2 – HOW TO ARTICULATE WITH SAISIE-CONTREFACON?</a:t>
            </a:r>
            <a:br>
              <a:rPr lang="fr-FR" sz="2200" dirty="0" smtClean="0"/>
            </a:b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653" y="1045096"/>
            <a:ext cx="8646701" cy="5264224"/>
          </a:xfr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GB" sz="1800" dirty="0" smtClean="0"/>
          </a:p>
          <a:p>
            <a:pPr marL="0" indent="0" algn="ctr">
              <a:buNone/>
            </a:pPr>
            <a:endParaRPr lang="en-GB" sz="1800" b="1" i="1" u="sng" dirty="0" smtClean="0"/>
          </a:p>
          <a:p>
            <a:pPr marL="0" indent="0" algn="ctr">
              <a:buNone/>
            </a:pPr>
            <a:endParaRPr lang="en-GB" sz="1800" b="1" i="1" u="sng" dirty="0" smtClean="0"/>
          </a:p>
          <a:p>
            <a:pPr marL="0" indent="0" algn="ctr">
              <a:buNone/>
            </a:pPr>
            <a:endParaRPr lang="en-GB" sz="1800" b="1" i="1" u="sng" dirty="0" smtClean="0"/>
          </a:p>
          <a:p>
            <a:pPr marL="0" indent="0" algn="ctr">
              <a:buNone/>
            </a:pPr>
            <a:r>
              <a:rPr lang="en-GB" sz="1800" b="1" i="1" u="sng" dirty="0" smtClean="0"/>
              <a:t>La </a:t>
            </a:r>
            <a:r>
              <a:rPr lang="en-GB" sz="1800" b="1" i="1" u="sng" dirty="0" err="1" smtClean="0"/>
              <a:t>saisie-contrefaçon</a:t>
            </a:r>
            <a:r>
              <a:rPr lang="en-GB" sz="1800" b="1" i="1" u="sng" dirty="0" smtClean="0"/>
              <a:t> </a:t>
            </a:r>
            <a:r>
              <a:rPr lang="en-GB" sz="1800" b="1" i="1" u="sng" dirty="0" err="1" smtClean="0"/>
              <a:t>est-elle</a:t>
            </a:r>
            <a:r>
              <a:rPr lang="en-GB" sz="1800" b="1" i="1" u="sng" dirty="0" smtClean="0"/>
              <a:t> un </a:t>
            </a:r>
            <a:r>
              <a:rPr lang="en-GB" sz="1800" b="1" i="1" u="sng" dirty="0" err="1" smtClean="0"/>
              <a:t>préalable</a:t>
            </a:r>
            <a:r>
              <a:rPr lang="en-GB" sz="1800" b="1" i="1" u="sng" dirty="0" smtClean="0"/>
              <a:t>  à </a:t>
            </a:r>
            <a:r>
              <a:rPr lang="en-GB" sz="1800" b="1" i="1" u="sng" dirty="0" err="1" smtClean="0"/>
              <a:t>l’exercice</a:t>
            </a:r>
            <a:r>
              <a:rPr lang="en-GB" sz="1800" b="1" i="1" u="sng" dirty="0" smtClean="0"/>
              <a:t> du </a:t>
            </a:r>
            <a:r>
              <a:rPr lang="en-GB" sz="1800" b="1" i="1" u="sng" dirty="0" err="1" smtClean="0"/>
              <a:t>droit</a:t>
            </a:r>
            <a:r>
              <a:rPr lang="en-GB" sz="1800" b="1" i="1" u="sng" dirty="0" smtClean="0"/>
              <a:t> </a:t>
            </a:r>
            <a:r>
              <a:rPr lang="en-GB" sz="1800" b="1" i="1" u="sng" dirty="0" err="1" smtClean="0"/>
              <a:t>d’information</a:t>
            </a:r>
            <a:r>
              <a:rPr lang="en-GB" sz="1800" b="1" i="1" u="sng" dirty="0" smtClean="0"/>
              <a:t>? 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sz="1800" b="1" i="1" u="sng" dirty="0" smtClean="0"/>
          </a:p>
          <a:p>
            <a:pPr marL="0" indent="0" algn="ctr">
              <a:buNone/>
            </a:pPr>
            <a:endParaRPr lang="en-GB" sz="1800" b="1" i="1" u="sng" dirty="0" smtClean="0"/>
          </a:p>
          <a:p>
            <a:pPr marL="0" indent="0" algn="ctr">
              <a:buNone/>
            </a:pPr>
            <a:r>
              <a:rPr lang="en-GB" sz="2100" b="1" i="1" u="sng" dirty="0" smtClean="0">
                <a:solidFill>
                  <a:srgbClr val="C00000"/>
                </a:solidFill>
              </a:rPr>
              <a:t>IS SAISIE-CONTREFACON A </a:t>
            </a:r>
            <a:r>
              <a:rPr lang="en-GB" sz="2100" b="1" i="1" u="sng" dirty="0" smtClean="0">
                <a:solidFill>
                  <a:schemeClr val="tx1"/>
                </a:solidFill>
              </a:rPr>
              <a:t>PREREQUISITE</a:t>
            </a:r>
            <a:r>
              <a:rPr lang="en-GB" sz="2100" b="1" i="1" u="sng" dirty="0" smtClean="0">
                <a:solidFill>
                  <a:srgbClr val="C00000"/>
                </a:solidFill>
              </a:rPr>
              <a:t> TO RIGHT OF INFORMATION  ?</a:t>
            </a:r>
            <a:endParaRPr lang="en-GB" sz="1800" b="1" i="1" u="sng" dirty="0" smtClean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en-GB" sz="2100" dirty="0" smtClean="0"/>
              <a:t>Legally: No !</a:t>
            </a:r>
          </a:p>
          <a:p>
            <a:pPr>
              <a:buFont typeface="Wingdings" pitchFamily="2" charset="2"/>
              <a:buChar char="Ø"/>
            </a:pPr>
            <a:r>
              <a:rPr lang="en-GB" sz="2100" b="1" u="sng" dirty="0" smtClean="0"/>
              <a:t>In practice</a:t>
            </a:r>
            <a:r>
              <a:rPr lang="en-GB" sz="2100" b="1" dirty="0" smtClean="0"/>
              <a:t> :</a:t>
            </a:r>
            <a:r>
              <a:rPr lang="en-GB" sz="2100" b="1" u="sng" dirty="0" smtClean="0"/>
              <a:t> </a:t>
            </a:r>
          </a:p>
          <a:p>
            <a:pPr marL="0" indent="0">
              <a:buNone/>
            </a:pPr>
            <a:endParaRPr lang="en-GB" sz="2100" b="1" u="sng" dirty="0" smtClean="0"/>
          </a:p>
          <a:p>
            <a:pPr algn="just"/>
            <a:r>
              <a:rPr lang="en-GB" sz="2100" b="1" dirty="0"/>
              <a:t>Case law:</a:t>
            </a:r>
            <a:r>
              <a:rPr lang="en-GB" sz="2100" dirty="0"/>
              <a:t> The Right of Information IS NO palliative to proving infringement </a:t>
            </a:r>
          </a:p>
          <a:p>
            <a:pPr algn="just"/>
            <a:endParaRPr lang="en-GB" sz="2100" b="1" dirty="0" smtClean="0"/>
          </a:p>
          <a:p>
            <a:pPr algn="just"/>
            <a:r>
              <a:rPr lang="en-GB" sz="2100" b="1" dirty="0" smtClean="0"/>
              <a:t>Judges are very reluctant and refuse </a:t>
            </a:r>
            <a:r>
              <a:rPr lang="en-GB" sz="2100" dirty="0" smtClean="0"/>
              <a:t>to grant Right of Information orders if NO </a:t>
            </a:r>
            <a:r>
              <a:rPr lang="en-GB" sz="2100" dirty="0" err="1" smtClean="0"/>
              <a:t>Saisie-Contrefaçon</a:t>
            </a:r>
            <a:r>
              <a:rPr lang="en-GB" sz="2100" dirty="0" smtClean="0"/>
              <a:t> has been conducted and preferred prior to or pending the Main Action, with the aim of collecting the requested documents/information.</a:t>
            </a:r>
          </a:p>
          <a:p>
            <a:pPr marL="0" indent="0" algn="just">
              <a:buNone/>
            </a:pPr>
            <a:endParaRPr lang="en-GB" sz="2100" dirty="0" smtClean="0"/>
          </a:p>
          <a:p>
            <a:pPr algn="just"/>
            <a:r>
              <a:rPr lang="en-GB" sz="2100" b="1" dirty="0" smtClean="0"/>
              <a:t>Prima facie evidence </a:t>
            </a:r>
            <a:r>
              <a:rPr lang="en-GB" sz="2100" dirty="0" smtClean="0"/>
              <a:t>is usually required before issuing an Order accepting Right of Information.</a:t>
            </a: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2" name="ZoneTexte 1"/>
          <p:cNvSpPr txBox="1"/>
          <p:nvPr/>
        </p:nvSpPr>
        <p:spPr>
          <a:xfrm>
            <a:off x="467544" y="1052736"/>
            <a:ext cx="8280920" cy="17543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u="sng" dirty="0" smtClean="0"/>
              <a:t>DIFFERENTS GOALS :</a:t>
            </a:r>
            <a:endParaRPr lang="en-GB" sz="1600" u="sng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b="1" u="sng" dirty="0" err="1" smtClean="0"/>
              <a:t>Saisie-contrefaçon</a:t>
            </a:r>
            <a:r>
              <a:rPr lang="en-GB" b="1" dirty="0" smtClean="0"/>
              <a:t> </a:t>
            </a:r>
            <a:r>
              <a:rPr lang="en-GB" dirty="0" smtClean="0"/>
              <a:t>: Preserve and establish evidence of </a:t>
            </a:r>
            <a:r>
              <a:rPr lang="en-GB" b="1" dirty="0" smtClean="0"/>
              <a:t>material infringement </a:t>
            </a:r>
          </a:p>
          <a:p>
            <a:pPr algn="just"/>
            <a:r>
              <a:rPr lang="en-GB" dirty="0" smtClean="0"/>
              <a:t>     + Ex parte + Surprise + Constraining &amp; Disruptive for the seized party.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b="1" u="sng" dirty="0" smtClean="0"/>
              <a:t>Right of Information</a:t>
            </a:r>
            <a:r>
              <a:rPr lang="en-GB" dirty="0" smtClean="0"/>
              <a:t>: obtaining information on </a:t>
            </a:r>
            <a:r>
              <a:rPr lang="en-GB" b="1" dirty="0" smtClean="0"/>
              <a:t>origin</a:t>
            </a:r>
            <a:r>
              <a:rPr lang="en-GB" dirty="0" smtClean="0"/>
              <a:t>, </a:t>
            </a:r>
            <a:r>
              <a:rPr lang="en-GB" b="1" dirty="0" smtClean="0"/>
              <a:t>distribution channels </a:t>
            </a:r>
            <a:r>
              <a:rPr lang="en-GB" dirty="0" smtClean="0"/>
              <a:t>and </a:t>
            </a:r>
            <a:r>
              <a:rPr lang="en-GB" b="1" dirty="0" smtClean="0"/>
              <a:t>parties involved </a:t>
            </a:r>
            <a:r>
              <a:rPr lang="en-GB" dirty="0" smtClean="0"/>
              <a:t>– </a:t>
            </a:r>
          </a:p>
          <a:p>
            <a:pPr lvl="1" algn="just"/>
            <a:r>
              <a:rPr lang="en-GB" dirty="0" smtClean="0"/>
              <a:t>C.A. Paris – 27.01,2011 : </a:t>
            </a:r>
            <a:r>
              <a:rPr lang="en-GB" i="1" dirty="0" smtClean="0"/>
              <a:t>« tracking back secret links of the infringing channel ». </a:t>
            </a:r>
            <a:endParaRPr lang="en-GB" i="1" dirty="0"/>
          </a:p>
        </p:txBody>
      </p:sp>
      <p:sp>
        <p:nvSpPr>
          <p:cNvPr id="8" name="Rectangle 7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10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08413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6309320"/>
            <a:ext cx="2119939" cy="5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2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8501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RIGHT OF INFORMATION AND SAISIE-CONTREFACON</a:t>
            </a:r>
            <a:br>
              <a:rPr lang="fr-FR" sz="2400" b="1" dirty="0" smtClean="0"/>
            </a:br>
            <a:r>
              <a:rPr lang="fr-FR" sz="2400" b="1" dirty="0" smtClean="0">
                <a:solidFill>
                  <a:srgbClr val="C00000"/>
                </a:solidFill>
              </a:rPr>
              <a:t>COMPLEMENT ONE ANOTHER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526604" y="1412776"/>
            <a:ext cx="8064896" cy="18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b="1" u="sng" dirty="0" smtClean="0"/>
              <a:t>2 DIFFERENT APPROACHES of </a:t>
            </a:r>
            <a:r>
              <a:rPr lang="fr-FR" b="1" u="sng" dirty="0" err="1" smtClean="0"/>
              <a:t>R.o.I</a:t>
            </a:r>
            <a:r>
              <a:rPr lang="fr-FR" b="1" u="sng" dirty="0" smtClean="0"/>
              <a:t> </a:t>
            </a:r>
            <a:r>
              <a:rPr lang="fr-FR" b="1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/>
              <a:t>Strict </a:t>
            </a:r>
            <a:r>
              <a:rPr lang="en-US" b="1" u="sng" dirty="0" smtClean="0"/>
              <a:t>interpretation</a:t>
            </a:r>
            <a:r>
              <a:rPr lang="en-US" dirty="0" smtClean="0"/>
              <a:t>           tracking </a:t>
            </a:r>
            <a:r>
              <a:rPr lang="en-US" dirty="0"/>
              <a:t>origin, distribution channels &amp; parties involved / </a:t>
            </a:r>
            <a:r>
              <a:rPr lang="en-US" b="1" dirty="0"/>
              <a:t>NOT</a:t>
            </a:r>
            <a:r>
              <a:rPr lang="en-US" dirty="0"/>
              <a:t> assessing scope of infringement or </a:t>
            </a:r>
            <a:r>
              <a:rPr lang="en-US" dirty="0" smtClean="0"/>
              <a:t>damage/harm.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 smtClean="0"/>
              <a:t>Liberal interpretation</a:t>
            </a:r>
            <a:r>
              <a:rPr lang="en-US" dirty="0" smtClean="0"/>
              <a:t>          may also target information for assessment </a:t>
            </a:r>
            <a:r>
              <a:rPr lang="en-US" dirty="0"/>
              <a:t>of </a:t>
            </a:r>
            <a:r>
              <a:rPr lang="en-US" b="1" dirty="0"/>
              <a:t>scope</a:t>
            </a:r>
            <a:r>
              <a:rPr lang="en-US" dirty="0"/>
              <a:t> of infringement and </a:t>
            </a:r>
            <a:r>
              <a:rPr lang="en-US" dirty="0" smtClean="0"/>
              <a:t>thus, prejudice suffered,</a:t>
            </a:r>
            <a:endParaRPr lang="en-US" dirty="0"/>
          </a:p>
          <a:p>
            <a:endParaRPr lang="en-US" b="1" dirty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2933849" y="1808410"/>
            <a:ext cx="360040" cy="19749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660232" y="49411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26604" y="3450954"/>
            <a:ext cx="8064896" cy="27143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COUR DE CASSATION :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13 Dec.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2011 + 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8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Oct, 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2013 </a:t>
            </a:r>
            <a:r>
              <a:rPr lang="en-GB" b="1" i="1" dirty="0" smtClean="0">
                <a:solidFill>
                  <a:schemeClr val="tx1"/>
                </a:solidFill>
              </a:rPr>
              <a:t>: LIBERAL INTERPRETATION</a:t>
            </a:r>
            <a:endParaRPr lang="en-GB" i="1" dirty="0">
              <a:solidFill>
                <a:schemeClr val="tx1"/>
              </a:solidFill>
            </a:endParaRPr>
          </a:p>
          <a:p>
            <a:pPr algn="ctr"/>
            <a:r>
              <a:rPr lang="fr-FR" i="1" dirty="0" smtClean="0"/>
              <a:t>«</a:t>
            </a:r>
            <a:r>
              <a:rPr lang="fr-FR" i="1" dirty="0"/>
              <a:t> </a:t>
            </a:r>
            <a:r>
              <a:rPr lang="en-GB" i="1" dirty="0" smtClean="0"/>
              <a:t>Art. 8.2.b. of the Directive and Art. L. 716–7–1 IP Code (which is similar</a:t>
            </a:r>
            <a:r>
              <a:rPr lang="en-GB" b="1" i="1" dirty="0" smtClean="0"/>
              <a:t>) cannot be regarded</a:t>
            </a:r>
            <a:r>
              <a:rPr lang="en-GB" i="1" dirty="0" smtClean="0"/>
              <a:t>, neither literally nor on the basis of guiding principles, as limiting the court competency to </a:t>
            </a:r>
            <a:r>
              <a:rPr lang="en-GB" b="1" i="1" dirty="0" smtClean="0">
                <a:solidFill>
                  <a:srgbClr val="C00000"/>
                </a:solidFill>
              </a:rPr>
              <a:t>‘mere information on origin and distribution channels </a:t>
            </a:r>
            <a:r>
              <a:rPr lang="en-GB" b="1" i="1" u="sng" dirty="0" smtClean="0">
                <a:solidFill>
                  <a:srgbClr val="C00000"/>
                </a:solidFill>
              </a:rPr>
              <a:t>with the exclusion of elements relating to damage/harm’</a:t>
            </a:r>
            <a:r>
              <a:rPr lang="en-GB" i="1" dirty="0" smtClean="0"/>
              <a:t> </a:t>
            </a:r>
            <a:r>
              <a:rPr lang="fr-FR" i="1" dirty="0" smtClean="0"/>
              <a:t>»</a:t>
            </a:r>
            <a:endParaRPr lang="fr-FR" i="1" dirty="0"/>
          </a:p>
          <a:p>
            <a:pPr algn="just"/>
            <a:r>
              <a:rPr lang="fr-FR" i="1" dirty="0" smtClean="0"/>
              <a:t>« The main court </a:t>
            </a:r>
            <a:r>
              <a:rPr lang="en-GB" i="1" dirty="0" smtClean="0"/>
              <a:t>may, based </a:t>
            </a:r>
            <a:r>
              <a:rPr lang="en-GB" b="1" i="1" dirty="0" smtClean="0"/>
              <a:t>on </a:t>
            </a:r>
            <a:r>
              <a:rPr lang="en-GB" b="1" u="sng" dirty="0" smtClean="0"/>
              <a:t>inter </a:t>
            </a:r>
            <a:r>
              <a:rPr lang="en-GB" b="1" u="sng" dirty="0" err="1" smtClean="0"/>
              <a:t>partes</a:t>
            </a:r>
            <a:r>
              <a:rPr lang="en-GB" b="1" u="sng" dirty="0" smtClean="0"/>
              <a:t> </a:t>
            </a:r>
            <a:r>
              <a:rPr lang="en-GB" b="1" dirty="0" smtClean="0"/>
              <a:t>proceedings</a:t>
            </a:r>
            <a:r>
              <a:rPr lang="en-GB" dirty="0" smtClean="0"/>
              <a:t>, </a:t>
            </a:r>
            <a:r>
              <a:rPr lang="en-GB" i="1" dirty="0" smtClean="0"/>
              <a:t>order the defendant to produce information of </a:t>
            </a:r>
            <a:r>
              <a:rPr lang="en-GB" b="1" i="1" dirty="0" smtClean="0"/>
              <a:t>commercial or accounting </a:t>
            </a:r>
            <a:r>
              <a:rPr lang="fr-FR" i="1" dirty="0" smtClean="0"/>
              <a:t>nature, </a:t>
            </a:r>
            <a:r>
              <a:rPr lang="en-GB" i="1" dirty="0" smtClean="0"/>
              <a:t>which may give </a:t>
            </a:r>
            <a:r>
              <a:rPr lang="fr-FR" i="1" dirty="0" smtClean="0"/>
              <a:t>the </a:t>
            </a:r>
            <a:r>
              <a:rPr lang="fr-FR" i="1" dirty="0" err="1" smtClean="0"/>
              <a:t>possibility</a:t>
            </a:r>
            <a:r>
              <a:rPr lang="fr-FR" i="1" dirty="0" smtClean="0"/>
              <a:t> to the IP </a:t>
            </a:r>
            <a:r>
              <a:rPr lang="en-GB" i="1" dirty="0" smtClean="0"/>
              <a:t>rights</a:t>
            </a:r>
            <a:r>
              <a:rPr lang="fr-FR" i="1" dirty="0" smtClean="0"/>
              <a:t> </a:t>
            </a:r>
            <a:r>
              <a:rPr lang="fr-FR" i="1" dirty="0" err="1" smtClean="0"/>
              <a:t>owner</a:t>
            </a:r>
            <a:r>
              <a:rPr lang="en-GB" i="1" u="sng" dirty="0" smtClean="0"/>
              <a:t>, once infringement is established</a:t>
            </a:r>
            <a:r>
              <a:rPr lang="en-GB" i="1" dirty="0" smtClean="0"/>
              <a:t>, to determine the origin and scope of the infringement and update his</a:t>
            </a:r>
            <a:r>
              <a:rPr lang="fr-FR" i="1" dirty="0" smtClean="0"/>
              <a:t> claims »</a:t>
            </a:r>
          </a:p>
          <a:p>
            <a:pPr algn="ctr"/>
            <a:r>
              <a:rPr lang="fr-FR" b="1" i="1" dirty="0" smtClean="0">
                <a:solidFill>
                  <a:srgbClr val="C00000"/>
                </a:solidFill>
              </a:rPr>
              <a:t>ARTICULATION STILL UNCLEAR…TO BE CONTINUED !!!</a:t>
            </a:r>
            <a:endParaRPr lang="en-GB" b="1" i="1" dirty="0" smtClean="0">
              <a:solidFill>
                <a:srgbClr val="C00000"/>
              </a:solidFill>
            </a:endParaRPr>
          </a:p>
          <a:p>
            <a:pPr algn="just"/>
            <a:endParaRPr lang="en-GB" dirty="0"/>
          </a:p>
        </p:txBody>
      </p:sp>
      <p:pic>
        <p:nvPicPr>
          <p:cNvPr id="11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37312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6309320"/>
            <a:ext cx="2119939" cy="50116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760" y="2587918"/>
            <a:ext cx="3905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97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10801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2700" b="1" dirty="0" smtClean="0"/>
              <a:t>RIGHT OF INFORMATION - BOUNDARIES</a:t>
            </a: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2200" dirty="0" smtClean="0">
                <a:solidFill>
                  <a:prstClr val="black"/>
                </a:solidFill>
              </a:rPr>
              <a:t>WHICH DOCUMENTS &amp; INFORMATION ?</a:t>
            </a:r>
            <a:r>
              <a:rPr lang="fr-FR" sz="2200" dirty="0">
                <a:solidFill>
                  <a:prstClr val="black"/>
                </a:solidFill>
              </a:rPr>
              <a:t/>
            </a:r>
            <a:br>
              <a:rPr lang="fr-FR" sz="2200" dirty="0">
                <a:solidFill>
                  <a:prstClr val="black"/>
                </a:solidFill>
              </a:rPr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795308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en-GB" dirty="0" smtClean="0"/>
          </a:p>
          <a:p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Proportionnality</a:t>
            </a:r>
            <a:r>
              <a:rPr lang="en-GB" sz="2400" b="1" dirty="0" smtClean="0">
                <a:solidFill>
                  <a:schemeClr val="tx1"/>
                </a:solidFill>
              </a:rPr>
              <a:t> principle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 smtClean="0"/>
              <a:t>Information strictly related to the scope of litigation!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 smtClean="0"/>
              <a:t>Measures should not </a:t>
            </a:r>
            <a:r>
              <a:rPr lang="en-GB" sz="2000" u="sng" dirty="0" smtClean="0"/>
              <a:t>excessively</a:t>
            </a:r>
            <a:r>
              <a:rPr lang="en-GB" sz="2000" dirty="0" smtClean="0"/>
              <a:t> jeopardize the legitimate protection of third parties’ business.</a:t>
            </a:r>
          </a:p>
          <a:p>
            <a:pPr>
              <a:buFont typeface="Wingdings" pitchFamily="2" charset="2"/>
              <a:buChar char="ü"/>
            </a:pPr>
            <a:endParaRPr lang="en-GB" sz="2000" dirty="0" smtClean="0"/>
          </a:p>
          <a:p>
            <a:r>
              <a:rPr lang="en-GB" sz="2400" dirty="0" smtClean="0"/>
              <a:t>Application for </a:t>
            </a:r>
            <a:r>
              <a:rPr lang="en-GB" sz="2400" dirty="0" err="1" smtClean="0"/>
              <a:t>R.o.I</a:t>
            </a:r>
            <a:r>
              <a:rPr lang="en-GB" sz="2400" dirty="0" smtClean="0"/>
              <a:t> should be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accurate and targeted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 smtClean="0"/>
              <a:t>Documents/Information should be identified or identifiable.</a:t>
            </a:r>
          </a:p>
          <a:p>
            <a:pPr>
              <a:buFont typeface="Wingdings" pitchFamily="2" charset="2"/>
              <a:buChar char="ü"/>
            </a:pPr>
            <a:endParaRPr lang="en-GB" sz="2000" dirty="0" smtClean="0"/>
          </a:p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Territoriality</a:t>
            </a:r>
            <a:r>
              <a:rPr lang="en-GB" sz="2400" b="1" dirty="0" smtClean="0">
                <a:solidFill>
                  <a:srgbClr val="000000"/>
                </a:solidFill>
              </a:rPr>
              <a:t> principle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 smtClean="0"/>
              <a:t>Information relating to territory of the IP Right </a:t>
            </a:r>
            <a:r>
              <a:rPr lang="en-GB" sz="2000" b="1" dirty="0" smtClean="0"/>
              <a:t>only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6" name="Picture 2" descr="C:\Users\stagiaire3\Desktop\logo aipp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3" y="6296091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 descr="logo_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4061" y="6309320"/>
            <a:ext cx="2119939" cy="5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2389" y="260648"/>
            <a:ext cx="8229600" cy="8501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/>
            </a:r>
            <a:br>
              <a:rPr lang="en-GB" sz="2800" dirty="0" smtClean="0">
                <a:solidFill>
                  <a:prstClr val="black"/>
                </a:solidFill>
              </a:rPr>
            </a:br>
            <a:r>
              <a:rPr lang="en-GB" sz="2700" dirty="0" smtClean="0"/>
              <a:t>RIGHT OF INFORMATION - BOUNDARIES</a:t>
            </a:r>
            <a:r>
              <a:rPr lang="en-GB" sz="2700" dirty="0" smtClean="0">
                <a:solidFill>
                  <a:prstClr val="black"/>
                </a:solidFill>
              </a:rPr>
              <a:t/>
            </a:r>
            <a:br>
              <a:rPr lang="en-GB" sz="2700" dirty="0" smtClean="0">
                <a:solidFill>
                  <a:prstClr val="black"/>
                </a:solidFill>
              </a:rPr>
            </a:br>
            <a:r>
              <a:rPr lang="en-GB" sz="2200" b="1" dirty="0" smtClean="0">
                <a:solidFill>
                  <a:prstClr val="black"/>
                </a:solidFill>
              </a:rPr>
              <a:t>« LAWFUL IMPEDIMENT»</a:t>
            </a:r>
            <a:br>
              <a:rPr lang="en-GB" sz="2200" b="1" dirty="0" smtClean="0">
                <a:solidFill>
                  <a:prstClr val="black"/>
                </a:solidFill>
              </a:rPr>
            </a:br>
            <a:endParaRPr lang="en-GB" sz="2200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656705" cy="58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753895" y="1340768"/>
            <a:ext cx="6264696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French concept (common law) </a:t>
            </a:r>
          </a:p>
          <a:p>
            <a:pPr algn="ctr"/>
            <a:r>
              <a:rPr lang="en-GB" sz="2000" b="1" dirty="0" smtClean="0">
                <a:solidFill>
                  <a:srgbClr val="C00000"/>
                </a:solidFill>
              </a:rPr>
              <a:t>Beyond the Directive…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5536" y="2814165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u="sng" dirty="0" smtClean="0"/>
              <a:t>SCOPE ? </a:t>
            </a:r>
            <a:endParaRPr lang="en-GB" sz="2000" b="1" i="1" u="sng" dirty="0"/>
          </a:p>
        </p:txBody>
      </p:sp>
      <p:sp>
        <p:nvSpPr>
          <p:cNvPr id="10" name="Rectangle 9"/>
          <p:cNvSpPr/>
          <p:nvPr/>
        </p:nvSpPr>
        <p:spPr>
          <a:xfrm>
            <a:off x="476773" y="3450954"/>
            <a:ext cx="4032448" cy="27363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u="sng" dirty="0" smtClean="0"/>
          </a:p>
          <a:p>
            <a:pPr algn="ctr"/>
            <a:r>
              <a:rPr lang="en-GB" u="sng" dirty="0" err="1" smtClean="0"/>
              <a:t>Exemples</a:t>
            </a:r>
            <a:endParaRPr lang="en-GB" u="sng" dirty="0" smtClean="0"/>
          </a:p>
          <a:p>
            <a:pPr algn="ctr"/>
            <a:endParaRPr lang="en-GB" u="sng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Privacy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Force majeure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Professional privilege/secrecy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Confidentiality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Business secret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3" name="ZoneTexte 12"/>
          <p:cNvSpPr txBox="1"/>
          <p:nvPr/>
        </p:nvSpPr>
        <p:spPr>
          <a:xfrm>
            <a:off x="5563773" y="3450954"/>
            <a:ext cx="3096344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</a:rPr>
              <a:t>HOWEVER STRICT INTERPRETATION</a:t>
            </a:r>
          </a:p>
          <a:p>
            <a:pPr algn="ctr"/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CASE LAW</a:t>
            </a:r>
          </a:p>
          <a:p>
            <a:endParaRPr lang="en-GB" dirty="0" smtClean="0"/>
          </a:p>
          <a:p>
            <a:pPr algn="just"/>
            <a:r>
              <a:rPr lang="en-GB" i="1" dirty="0" smtClean="0"/>
              <a:t>« Mere unsubstantiated assertion does not constitute a lawful impediment » </a:t>
            </a:r>
          </a:p>
          <a:p>
            <a:r>
              <a:rPr lang="en-GB" i="1" dirty="0" smtClean="0"/>
              <a:t>(TGI Paris, 27 Jan. 2011)</a:t>
            </a:r>
          </a:p>
          <a:p>
            <a:endParaRPr lang="en-GB" i="1" dirty="0" smtClean="0"/>
          </a:p>
          <a:p>
            <a:endParaRPr lang="en-GB" dirty="0"/>
          </a:p>
        </p:txBody>
      </p:sp>
      <p:sp>
        <p:nvSpPr>
          <p:cNvPr id="14" name="Flèche droite 13"/>
          <p:cNvSpPr/>
          <p:nvPr/>
        </p:nvSpPr>
        <p:spPr>
          <a:xfrm>
            <a:off x="4667189" y="4576790"/>
            <a:ext cx="75967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 flipH="1">
            <a:off x="0" y="5752"/>
            <a:ext cx="245779" cy="68522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 flipH="1">
            <a:off x="168031" y="5752"/>
            <a:ext cx="77748" cy="68904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/>
              </a:solidFill>
            </a:endParaRPr>
          </a:p>
        </p:txBody>
      </p:sp>
      <p:pic>
        <p:nvPicPr>
          <p:cNvPr id="12" name="Picture 2" descr="C:\Users\stagiaire3\Desktop\logo aipp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06" y="6313276"/>
            <a:ext cx="1764195" cy="54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 descr="logo_mai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58621" y="6352306"/>
            <a:ext cx="2119939" cy="5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6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7783</TotalTime>
  <Words>1023</Words>
  <Application>Microsoft Office PowerPoint</Application>
  <PresentationFormat>Affichage à l'écran (4:3)</PresentationFormat>
  <Paragraphs>236</Paragraphs>
  <Slides>18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Présentation PowerPoint</vt:lpstr>
      <vt:lpstr>1. RIGHT OF INFORMATION</vt:lpstr>
      <vt:lpstr>PRIOR TO IMPLEMENTATION OF DIRECTIVE 2004/48</vt:lpstr>
      <vt:lpstr>RIGHT TO INFORMATION LE DROIT D’INFORMATION APRES L’ ADOPTION DE LA DIRECTIVE 2004  ET SA TRANSPOSITION PAR LA LOI 2007 </vt:lpstr>
      <vt:lpstr>CONTROVERSIAL POINTS 1 - CASE MANAGEMENT (Procedure)</vt:lpstr>
      <vt:lpstr> CONTROVERSIAL POINTS 2 – HOW TO ARTICULATE WITH SAISIE-CONTREFACON? </vt:lpstr>
      <vt:lpstr> RIGHT OF INFORMATION AND SAISIE-CONTREFACON COMPLEMENT ONE ANOTHER </vt:lpstr>
      <vt:lpstr> RIGHT OF INFORMATION - BOUNDARIES WHICH DOCUMENTS &amp; INFORMATION ? </vt:lpstr>
      <vt:lpstr> RIGHT OF INFORMATION - BOUNDARIES « LAWFUL IMPEDIMENT» </vt:lpstr>
      <vt:lpstr>DAMAGE ASSESSMENT</vt:lpstr>
      <vt:lpstr>DAMAGE ASSESSMENT - PRIOR TO IMPLEMENTATION OF DIRECTIVE 2004/48 -</vt:lpstr>
      <vt:lpstr>DAMAGE ASSESSMENT - AFTER IMPLEMENTATION OF DIRECTIVE 2004/48 -</vt:lpstr>
      <vt:lpstr>Présentation PowerPoint</vt:lpstr>
      <vt:lpstr>Présentation PowerPoint</vt:lpstr>
      <vt:lpstr>Présentation PowerPoint</vt:lpstr>
      <vt:lpstr>Présentation PowerPoint</vt:lpstr>
      <vt:lpstr>- TWO TOPICS VIGOUROUSLY DEBATED, INCLUDING DURING LITIGATION  - RIGHT OF INFORMATION FOLLOWS LIBERAL INTERPRETATION, YET MORE RARELY USED THAN SAISIES-CONTREFACON DUE TO THE CONSTRUCTION OF FRENCH PROCEEDINGS      --- - COURTS ARE ACTUALLY OPEN TO A MORE ANALYTIC ASSESSMENT OF DAMAGES AND EFFECTIVE COMPENSATION,   - YET BASED ON ESTABLISHED PRINCIPLES AND PRACTICE (BURDEN OF PROOF OF THE IPR OWNER  / NO PUNITIVE DAMAGES).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avez  une idée,  une création, une invention..</dc:title>
  <dc:creator>stagiaire2</dc:creator>
  <cp:lastModifiedBy>MARIE, Aurélia</cp:lastModifiedBy>
  <cp:revision>344</cp:revision>
  <cp:lastPrinted>2013-11-06T16:08:26Z</cp:lastPrinted>
  <dcterms:created xsi:type="dcterms:W3CDTF">2012-03-22T06:06:31Z</dcterms:created>
  <dcterms:modified xsi:type="dcterms:W3CDTF">2013-11-06T17:58:19Z</dcterms:modified>
</cp:coreProperties>
</file>