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8" r:id="rId2"/>
    <p:sldId id="268" r:id="rId3"/>
    <p:sldId id="294" r:id="rId4"/>
    <p:sldId id="270" r:id="rId5"/>
    <p:sldId id="297" r:id="rId6"/>
    <p:sldId id="298" r:id="rId7"/>
    <p:sldId id="292" r:id="rId8"/>
    <p:sldId id="295" r:id="rId9"/>
    <p:sldId id="272" r:id="rId10"/>
    <p:sldId id="273" r:id="rId11"/>
    <p:sldId id="274" r:id="rId12"/>
    <p:sldId id="299" r:id="rId13"/>
    <p:sldId id="275" r:id="rId14"/>
    <p:sldId id="276" r:id="rId15"/>
    <p:sldId id="277" r:id="rId16"/>
    <p:sldId id="278" r:id="rId17"/>
    <p:sldId id="279" r:id="rId18"/>
    <p:sldId id="293" r:id="rId19"/>
    <p:sldId id="296" r:id="rId20"/>
    <p:sldId id="280" r:id="rId21"/>
    <p:sldId id="281" r:id="rId22"/>
    <p:sldId id="300" r:id="rId23"/>
    <p:sldId id="282" r:id="rId24"/>
    <p:sldId id="283" r:id="rId25"/>
    <p:sldId id="284" r:id="rId26"/>
    <p:sldId id="285" r:id="rId27"/>
    <p:sldId id="286" r:id="rId28"/>
    <p:sldId id="287" r:id="rId29"/>
    <p:sldId id="288" r:id="rId30"/>
    <p:sldId id="289" r:id="rId31"/>
    <p:sldId id="290"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0" autoAdjust="0"/>
    <p:restoredTop sz="94400" autoAdjust="0"/>
  </p:normalViewPr>
  <p:slideViewPr>
    <p:cSldViewPr>
      <p:cViewPr varScale="1">
        <p:scale>
          <a:sx n="69" d="100"/>
          <a:sy n="69" d="100"/>
        </p:scale>
        <p:origin x="-773"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BCD427-E148-4EED-BD23-A02D590D0504}" type="datetimeFigureOut">
              <a:rPr lang="fr-FR" smtClean="0"/>
              <a:t>13/11/2013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AIPPI - French &amp; German Groups - Aero-Club de France</a:t>
            </a: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795A15-0157-45E1-A519-3D171688CD98}" type="slidenum">
              <a:rPr lang="fr-FR" smtClean="0"/>
              <a:t>‹N°›</a:t>
            </a:fld>
            <a:endParaRPr lang="fr-FR"/>
          </a:p>
        </p:txBody>
      </p:sp>
    </p:spTree>
    <p:extLst>
      <p:ext uri="{BB962C8B-B14F-4D97-AF65-F5344CB8AC3E}">
        <p14:creationId xmlns:p14="http://schemas.microsoft.com/office/powerpoint/2010/main" val="135976470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E930D8-CFAA-4BBE-A501-6CA46A5DAE0F}" type="datetimeFigureOut">
              <a:rPr lang="fr-FR" smtClean="0"/>
              <a:t>13/11/2013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AIPPI - French &amp; German Groups - Aero-Club de France</a:t>
            </a: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958B55-0D87-4795-9809-FFD962B2F1F7}" type="slidenum">
              <a:rPr lang="fr-FR" smtClean="0"/>
              <a:t>‹N°›</a:t>
            </a:fld>
            <a:endParaRPr lang="fr-FR"/>
          </a:p>
        </p:txBody>
      </p:sp>
    </p:spTree>
    <p:extLst>
      <p:ext uri="{BB962C8B-B14F-4D97-AF65-F5344CB8AC3E}">
        <p14:creationId xmlns:p14="http://schemas.microsoft.com/office/powerpoint/2010/main" val="10745561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r>
              <a:rPr lang="en-US" smtClean="0"/>
              <a:t>AIPPI - French &amp; German Groups - Aero-Club de France</a:t>
            </a:r>
            <a:endParaRPr lang="fr-FR"/>
          </a:p>
        </p:txBody>
      </p:sp>
      <p:sp>
        <p:nvSpPr>
          <p:cNvPr id="5" name="Espace réservé du numéro de diapositive 4"/>
          <p:cNvSpPr>
            <a:spLocks noGrp="1"/>
          </p:cNvSpPr>
          <p:nvPr>
            <p:ph type="sldNum" sz="quarter" idx="11"/>
          </p:nvPr>
        </p:nvSpPr>
        <p:spPr/>
        <p:txBody>
          <a:bodyPr/>
          <a:lstStyle/>
          <a:p>
            <a:fld id="{8E958B55-0D87-4795-9809-FFD962B2F1F7}" type="slidenum">
              <a:rPr lang="fr-FR" smtClean="0"/>
              <a:t>1</a:t>
            </a:fld>
            <a:endParaRPr lang="fr-FR"/>
          </a:p>
        </p:txBody>
      </p:sp>
    </p:spTree>
    <p:extLst>
      <p:ext uri="{BB962C8B-B14F-4D97-AF65-F5344CB8AC3E}">
        <p14:creationId xmlns:p14="http://schemas.microsoft.com/office/powerpoint/2010/main" val="4117266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E958B55-0D87-4795-9809-FFD962B2F1F7}" type="slidenum">
              <a:rPr lang="fr-FR" smtClean="0"/>
              <a:t>10</a:t>
            </a:fld>
            <a:endParaRPr lang="fr-FR"/>
          </a:p>
        </p:txBody>
      </p:sp>
      <p:sp>
        <p:nvSpPr>
          <p:cNvPr id="5" name="Espace réservé du pied de page 4"/>
          <p:cNvSpPr>
            <a:spLocks noGrp="1"/>
          </p:cNvSpPr>
          <p:nvPr>
            <p:ph type="ftr" sz="quarter" idx="11"/>
          </p:nvPr>
        </p:nvSpPr>
        <p:spPr/>
        <p:txBody>
          <a:bodyPr/>
          <a:lstStyle/>
          <a:p>
            <a:r>
              <a:rPr lang="en-US" smtClean="0"/>
              <a:t>AIPPI - French &amp; German Groups - Aero-Club de France</a:t>
            </a:r>
            <a:endParaRPr lang="fr-FR"/>
          </a:p>
        </p:txBody>
      </p:sp>
    </p:spTree>
    <p:extLst>
      <p:ext uri="{BB962C8B-B14F-4D97-AF65-F5344CB8AC3E}">
        <p14:creationId xmlns:p14="http://schemas.microsoft.com/office/powerpoint/2010/main" val="9366451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black">
          <a:xfrm>
            <a:off x="609600" y="2667000"/>
            <a:ext cx="7772400" cy="990600"/>
          </a:xfrm>
          <a:effectLst>
            <a:outerShdw dist="53882" dir="2700000" algn="ctr" rotWithShape="0">
              <a:srgbClr val="000000"/>
            </a:outerShdw>
          </a:effectLst>
        </p:spPr>
        <p:txBody>
          <a:bodyPr/>
          <a:lstStyle>
            <a:lvl1pPr>
              <a:defRPr sz="4800" b="1">
                <a:solidFill>
                  <a:schemeClr val="tx1"/>
                </a:solidFill>
              </a:defRPr>
            </a:lvl1pPr>
          </a:lstStyle>
          <a:p>
            <a:pPr lvl="0"/>
            <a:r>
              <a:rPr lang="fr-FR" altLang="fr-FR" noProof="0" smtClean="0"/>
              <a:t>Modifiez le style du titre</a:t>
            </a:r>
          </a:p>
        </p:txBody>
      </p:sp>
      <p:sp>
        <p:nvSpPr>
          <p:cNvPr id="3075" name="Rectangle 3"/>
          <p:cNvSpPr>
            <a:spLocks noGrp="1" noChangeArrowheads="1"/>
          </p:cNvSpPr>
          <p:nvPr>
            <p:ph type="subTitle" idx="1"/>
          </p:nvPr>
        </p:nvSpPr>
        <p:spPr bwMode="black">
          <a:xfrm>
            <a:off x="1295400" y="3962400"/>
            <a:ext cx="6400800" cy="685800"/>
          </a:xfrm>
        </p:spPr>
        <p:txBody>
          <a:bodyPr/>
          <a:lstStyle>
            <a:lvl1pPr marL="0" indent="0" algn="ctr">
              <a:buFontTx/>
              <a:buNone/>
              <a:defRPr sz="2800">
                <a:solidFill>
                  <a:schemeClr val="tx2"/>
                </a:solidFill>
              </a:defRPr>
            </a:lvl1pPr>
          </a:lstStyle>
          <a:p>
            <a:pPr lvl="0"/>
            <a:r>
              <a:rPr lang="fr-FR" altLang="fr-FR" noProof="0" smtClean="0"/>
              <a:t>Modifiez le style des sous-titres du masque</a:t>
            </a:r>
          </a:p>
        </p:txBody>
      </p:sp>
      <p:sp>
        <p:nvSpPr>
          <p:cNvPr id="3076" name="Rectangle 4"/>
          <p:cNvSpPr>
            <a:spLocks noGrp="1" noChangeArrowheads="1"/>
          </p:cNvSpPr>
          <p:nvPr>
            <p:ph type="dt" sz="half" idx="2"/>
          </p:nvPr>
        </p:nvSpPr>
        <p:spPr bwMode="black">
          <a:xfrm>
            <a:off x="457200" y="6245225"/>
            <a:ext cx="2133600" cy="476250"/>
          </a:xfrm>
        </p:spPr>
        <p:txBody>
          <a:bodyPr/>
          <a:lstStyle>
            <a:lvl1pPr>
              <a:defRPr/>
            </a:lvl1pPr>
          </a:lstStyle>
          <a:p>
            <a:endParaRPr lang="fr-FR" altLang="fr-FR"/>
          </a:p>
        </p:txBody>
      </p:sp>
      <p:sp>
        <p:nvSpPr>
          <p:cNvPr id="3077" name="Rectangle 5"/>
          <p:cNvSpPr>
            <a:spLocks noGrp="1" noChangeArrowheads="1"/>
          </p:cNvSpPr>
          <p:nvPr>
            <p:ph type="ftr" sz="quarter" idx="3"/>
          </p:nvPr>
        </p:nvSpPr>
        <p:spPr bwMode="black">
          <a:xfrm>
            <a:off x="3124200" y="6245225"/>
            <a:ext cx="2895600" cy="476250"/>
          </a:xfrm>
        </p:spPr>
        <p:txBody>
          <a:bodyPr/>
          <a:lstStyle>
            <a:lvl1pPr>
              <a:defRPr/>
            </a:lvl1pPr>
          </a:lstStyle>
          <a:p>
            <a:r>
              <a:rPr lang="en-US" altLang="fr-FR" smtClean="0"/>
              <a:t>AIPPI - French &amp; German Groups - Aero-Club de France </a:t>
            </a:r>
            <a:endParaRPr lang="fr-FR" altLang="fr-FR"/>
          </a:p>
        </p:txBody>
      </p:sp>
      <p:sp>
        <p:nvSpPr>
          <p:cNvPr id="3078" name="Rectangle 6"/>
          <p:cNvSpPr>
            <a:spLocks noGrp="1" noChangeArrowheads="1"/>
          </p:cNvSpPr>
          <p:nvPr>
            <p:ph type="sldNum" sz="quarter" idx="4"/>
          </p:nvPr>
        </p:nvSpPr>
        <p:spPr bwMode="black">
          <a:xfrm>
            <a:off x="6553200" y="6245225"/>
            <a:ext cx="2133600" cy="476250"/>
          </a:xfrm>
        </p:spPr>
        <p:txBody>
          <a:bodyPr/>
          <a:lstStyle>
            <a:lvl1pPr>
              <a:defRPr/>
            </a:lvl1pPr>
          </a:lstStyle>
          <a:p>
            <a:fld id="{44CF1D6D-B14C-427A-A3DD-5E8C4A5550BC}" type="slidenum">
              <a:rPr lang="fr-FR" altLang="fr-FR"/>
              <a:pPr/>
              <a:t>‹N°›</a:t>
            </a:fld>
            <a:endParaRPr lang="fr-FR" alt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r>
              <a:rPr lang="en-US" altLang="fr-FR" smtClean="0"/>
              <a:t>AIPPI - French &amp; German Groups - Aero-Club de France </a:t>
            </a:r>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462A3455-F575-4A44-8B24-5644378A4C14}" type="slidenum">
              <a:rPr lang="fr-FR" altLang="fr-FR"/>
              <a:pPr/>
              <a:t>‹N°›</a:t>
            </a:fld>
            <a:endParaRPr lang="fr-FR" altLang="fr-FR"/>
          </a:p>
        </p:txBody>
      </p:sp>
    </p:spTree>
    <p:extLst>
      <p:ext uri="{BB962C8B-B14F-4D97-AF65-F5344CB8AC3E}">
        <p14:creationId xmlns:p14="http://schemas.microsoft.com/office/powerpoint/2010/main" val="2122565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r>
              <a:rPr lang="en-US" altLang="fr-FR" smtClean="0"/>
              <a:t>AIPPI - French &amp; German Groups - Aero-Club de France </a:t>
            </a:r>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46669A86-0142-44DB-98D4-70353FA4723B}" type="slidenum">
              <a:rPr lang="fr-FR" altLang="fr-FR"/>
              <a:pPr/>
              <a:t>‹N°›</a:t>
            </a:fld>
            <a:endParaRPr lang="fr-FR" altLang="fr-FR"/>
          </a:p>
        </p:txBody>
      </p:sp>
    </p:spTree>
    <p:extLst>
      <p:ext uri="{BB962C8B-B14F-4D97-AF65-F5344CB8AC3E}">
        <p14:creationId xmlns:p14="http://schemas.microsoft.com/office/powerpoint/2010/main" val="3390045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lstStyle/>
          <a:p>
            <a:r>
              <a:rPr lang="fr-FR" smtClean="0"/>
              <a:t>Modifiez le style du titre</a:t>
            </a:r>
            <a:endParaRPr lang="fr-FR"/>
          </a:p>
        </p:txBody>
      </p:sp>
      <p:sp>
        <p:nvSpPr>
          <p:cNvPr id="3" name="Espace réservé du tableau 2"/>
          <p:cNvSpPr>
            <a:spLocks noGrp="1"/>
          </p:cNvSpPr>
          <p:nvPr>
            <p:ph type="tbl" idx="1"/>
          </p:nvPr>
        </p:nvSpPr>
        <p:spPr>
          <a:xfrm>
            <a:off x="457200" y="1295400"/>
            <a:ext cx="8229600" cy="4830763"/>
          </a:xfrm>
        </p:spPr>
        <p:txBody>
          <a:bodyPr/>
          <a:lstStyle/>
          <a:p>
            <a:r>
              <a:rPr lang="fr-FR" smtClean="0"/>
              <a:t>Cliquez sur l'icône pour ajouter un tableau</a:t>
            </a:r>
            <a:endParaRPr lang="fr-FR"/>
          </a:p>
        </p:txBody>
      </p:sp>
      <p:sp>
        <p:nvSpPr>
          <p:cNvPr id="4" name="Espace réservé de la date 3"/>
          <p:cNvSpPr>
            <a:spLocks noGrp="1"/>
          </p:cNvSpPr>
          <p:nvPr>
            <p:ph type="dt" sz="half" idx="10"/>
          </p:nvPr>
        </p:nvSpPr>
        <p:spPr>
          <a:xfrm>
            <a:off x="457200" y="6477000"/>
            <a:ext cx="2133600" cy="244475"/>
          </a:xfrm>
        </p:spPr>
        <p:txBody>
          <a:bodyPr/>
          <a:lstStyle>
            <a:lvl1pPr>
              <a:defRPr/>
            </a:lvl1pPr>
          </a:lstStyle>
          <a:p>
            <a:endParaRPr lang="fr-FR" altLang="fr-FR"/>
          </a:p>
        </p:txBody>
      </p:sp>
      <p:sp>
        <p:nvSpPr>
          <p:cNvPr id="5" name="Espace réservé du pied de page 4"/>
          <p:cNvSpPr>
            <a:spLocks noGrp="1"/>
          </p:cNvSpPr>
          <p:nvPr>
            <p:ph type="ftr" sz="quarter" idx="11"/>
          </p:nvPr>
        </p:nvSpPr>
        <p:spPr>
          <a:xfrm>
            <a:off x="3124200" y="6477000"/>
            <a:ext cx="2895600" cy="244475"/>
          </a:xfrm>
        </p:spPr>
        <p:txBody>
          <a:bodyPr/>
          <a:lstStyle>
            <a:lvl1pPr>
              <a:defRPr/>
            </a:lvl1pPr>
          </a:lstStyle>
          <a:p>
            <a:r>
              <a:rPr lang="en-US" altLang="fr-FR" smtClean="0"/>
              <a:t>AIPPI - French &amp; German Groups - Aero-Club de France </a:t>
            </a:r>
            <a:endParaRPr lang="fr-FR" altLang="fr-FR"/>
          </a:p>
        </p:txBody>
      </p:sp>
      <p:sp>
        <p:nvSpPr>
          <p:cNvPr id="6" name="Espace réservé du numéro de diapositive 5"/>
          <p:cNvSpPr>
            <a:spLocks noGrp="1"/>
          </p:cNvSpPr>
          <p:nvPr>
            <p:ph type="sldNum" sz="quarter" idx="12"/>
          </p:nvPr>
        </p:nvSpPr>
        <p:spPr>
          <a:xfrm>
            <a:off x="6553200" y="6477000"/>
            <a:ext cx="2133600" cy="244475"/>
          </a:xfrm>
        </p:spPr>
        <p:txBody>
          <a:bodyPr/>
          <a:lstStyle>
            <a:lvl1pPr>
              <a:defRPr/>
            </a:lvl1pPr>
          </a:lstStyle>
          <a:p>
            <a:fld id="{34F5A9BA-CC85-46D6-9B94-38DD50A0C947}" type="slidenum">
              <a:rPr lang="fr-FR" altLang="fr-FR"/>
              <a:pPr/>
              <a:t>‹N°›</a:t>
            </a:fld>
            <a:endParaRPr lang="fr-FR" altLang="fr-FR"/>
          </a:p>
        </p:txBody>
      </p:sp>
    </p:spTree>
    <p:extLst>
      <p:ext uri="{BB962C8B-B14F-4D97-AF65-F5344CB8AC3E}">
        <p14:creationId xmlns:p14="http://schemas.microsoft.com/office/powerpoint/2010/main" val="4103869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r>
              <a:rPr lang="en-US" altLang="fr-FR" smtClean="0"/>
              <a:t>AIPPI - French &amp; German Groups - Aero-Club de France </a:t>
            </a:r>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E287167F-16B2-4B6F-99E0-183EBFE186F6}" type="slidenum">
              <a:rPr lang="fr-FR" altLang="fr-FR"/>
              <a:pPr/>
              <a:t>‹N°›</a:t>
            </a:fld>
            <a:endParaRPr lang="fr-FR" altLang="fr-FR"/>
          </a:p>
        </p:txBody>
      </p:sp>
    </p:spTree>
    <p:extLst>
      <p:ext uri="{BB962C8B-B14F-4D97-AF65-F5344CB8AC3E}">
        <p14:creationId xmlns:p14="http://schemas.microsoft.com/office/powerpoint/2010/main" val="1127943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r>
              <a:rPr lang="en-US" altLang="fr-FR" smtClean="0"/>
              <a:t>AIPPI - French &amp; German Groups - Aero-Club de France </a:t>
            </a:r>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8B32624C-59BE-4692-BD7B-38C945B50D12}" type="slidenum">
              <a:rPr lang="fr-FR" altLang="fr-FR"/>
              <a:pPr/>
              <a:t>‹N°›</a:t>
            </a:fld>
            <a:endParaRPr lang="fr-FR" altLang="fr-FR"/>
          </a:p>
        </p:txBody>
      </p:sp>
    </p:spTree>
    <p:extLst>
      <p:ext uri="{BB962C8B-B14F-4D97-AF65-F5344CB8AC3E}">
        <p14:creationId xmlns:p14="http://schemas.microsoft.com/office/powerpoint/2010/main" val="1748808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r>
              <a:rPr lang="en-US" altLang="fr-FR" smtClean="0"/>
              <a:t>AIPPI - French &amp; German Groups - Aero-Club de France </a:t>
            </a:r>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FC6313F9-CF0B-41D3-A3D4-3CB9DB2D937F}" type="slidenum">
              <a:rPr lang="fr-FR" altLang="fr-FR"/>
              <a:pPr/>
              <a:t>‹N°›</a:t>
            </a:fld>
            <a:endParaRPr lang="fr-FR" altLang="fr-FR"/>
          </a:p>
        </p:txBody>
      </p:sp>
    </p:spTree>
    <p:extLst>
      <p:ext uri="{BB962C8B-B14F-4D97-AF65-F5344CB8AC3E}">
        <p14:creationId xmlns:p14="http://schemas.microsoft.com/office/powerpoint/2010/main" val="3995635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ltLang="fr-FR"/>
          </a:p>
        </p:txBody>
      </p:sp>
      <p:sp>
        <p:nvSpPr>
          <p:cNvPr id="8" name="Espace réservé du pied de page 7"/>
          <p:cNvSpPr>
            <a:spLocks noGrp="1"/>
          </p:cNvSpPr>
          <p:nvPr>
            <p:ph type="ftr" sz="quarter" idx="11"/>
          </p:nvPr>
        </p:nvSpPr>
        <p:spPr/>
        <p:txBody>
          <a:bodyPr/>
          <a:lstStyle>
            <a:lvl1pPr>
              <a:defRPr/>
            </a:lvl1pPr>
          </a:lstStyle>
          <a:p>
            <a:r>
              <a:rPr lang="en-US" altLang="fr-FR" smtClean="0"/>
              <a:t>AIPPI - French &amp; German Groups - Aero-Club de France </a:t>
            </a:r>
            <a:endParaRPr lang="fr-FR" altLang="fr-FR"/>
          </a:p>
        </p:txBody>
      </p:sp>
      <p:sp>
        <p:nvSpPr>
          <p:cNvPr id="9" name="Espace réservé du numéro de diapositive 8"/>
          <p:cNvSpPr>
            <a:spLocks noGrp="1"/>
          </p:cNvSpPr>
          <p:nvPr>
            <p:ph type="sldNum" sz="quarter" idx="12"/>
          </p:nvPr>
        </p:nvSpPr>
        <p:spPr/>
        <p:txBody>
          <a:bodyPr/>
          <a:lstStyle>
            <a:lvl1pPr>
              <a:defRPr/>
            </a:lvl1pPr>
          </a:lstStyle>
          <a:p>
            <a:fld id="{178F1FE8-C63B-4605-9CDA-572FCDEDA148}" type="slidenum">
              <a:rPr lang="fr-FR" altLang="fr-FR"/>
              <a:pPr/>
              <a:t>‹N°›</a:t>
            </a:fld>
            <a:endParaRPr lang="fr-FR" altLang="fr-FR"/>
          </a:p>
        </p:txBody>
      </p:sp>
    </p:spTree>
    <p:extLst>
      <p:ext uri="{BB962C8B-B14F-4D97-AF65-F5344CB8AC3E}">
        <p14:creationId xmlns:p14="http://schemas.microsoft.com/office/powerpoint/2010/main" val="862115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ltLang="fr-FR"/>
          </a:p>
        </p:txBody>
      </p:sp>
      <p:sp>
        <p:nvSpPr>
          <p:cNvPr id="4" name="Espace réservé du pied de page 3"/>
          <p:cNvSpPr>
            <a:spLocks noGrp="1"/>
          </p:cNvSpPr>
          <p:nvPr>
            <p:ph type="ftr" sz="quarter" idx="11"/>
          </p:nvPr>
        </p:nvSpPr>
        <p:spPr/>
        <p:txBody>
          <a:bodyPr/>
          <a:lstStyle>
            <a:lvl1pPr>
              <a:defRPr/>
            </a:lvl1pPr>
          </a:lstStyle>
          <a:p>
            <a:r>
              <a:rPr lang="en-US" altLang="fr-FR" smtClean="0"/>
              <a:t>AIPPI - French &amp; German Groups - Aero-Club de France </a:t>
            </a:r>
            <a:endParaRPr lang="fr-FR" altLang="fr-FR"/>
          </a:p>
        </p:txBody>
      </p:sp>
      <p:sp>
        <p:nvSpPr>
          <p:cNvPr id="5" name="Espace réservé du numéro de diapositive 4"/>
          <p:cNvSpPr>
            <a:spLocks noGrp="1"/>
          </p:cNvSpPr>
          <p:nvPr>
            <p:ph type="sldNum" sz="quarter" idx="12"/>
          </p:nvPr>
        </p:nvSpPr>
        <p:spPr/>
        <p:txBody>
          <a:bodyPr/>
          <a:lstStyle>
            <a:lvl1pPr>
              <a:defRPr/>
            </a:lvl1pPr>
          </a:lstStyle>
          <a:p>
            <a:fld id="{8002E69D-8AE7-4B30-9F2F-D7D5D3C2B3A0}" type="slidenum">
              <a:rPr lang="fr-FR" altLang="fr-FR"/>
              <a:pPr/>
              <a:t>‹N°›</a:t>
            </a:fld>
            <a:endParaRPr lang="fr-FR" altLang="fr-FR"/>
          </a:p>
        </p:txBody>
      </p:sp>
    </p:spTree>
    <p:extLst>
      <p:ext uri="{BB962C8B-B14F-4D97-AF65-F5344CB8AC3E}">
        <p14:creationId xmlns:p14="http://schemas.microsoft.com/office/powerpoint/2010/main" val="83500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fr-FR"/>
          </a:p>
        </p:txBody>
      </p:sp>
      <p:sp>
        <p:nvSpPr>
          <p:cNvPr id="3" name="Espace réservé du pied de page 2"/>
          <p:cNvSpPr>
            <a:spLocks noGrp="1"/>
          </p:cNvSpPr>
          <p:nvPr>
            <p:ph type="ftr" sz="quarter" idx="11"/>
          </p:nvPr>
        </p:nvSpPr>
        <p:spPr/>
        <p:txBody>
          <a:bodyPr/>
          <a:lstStyle>
            <a:lvl1pPr>
              <a:defRPr/>
            </a:lvl1pPr>
          </a:lstStyle>
          <a:p>
            <a:r>
              <a:rPr lang="en-US" altLang="fr-FR" smtClean="0"/>
              <a:t>AIPPI - French &amp; German Groups - Aero-Club de France </a:t>
            </a:r>
            <a:endParaRPr lang="fr-FR" altLang="fr-FR"/>
          </a:p>
        </p:txBody>
      </p:sp>
      <p:sp>
        <p:nvSpPr>
          <p:cNvPr id="4" name="Espace réservé du numéro de diapositive 3"/>
          <p:cNvSpPr>
            <a:spLocks noGrp="1"/>
          </p:cNvSpPr>
          <p:nvPr>
            <p:ph type="sldNum" sz="quarter" idx="12"/>
          </p:nvPr>
        </p:nvSpPr>
        <p:spPr/>
        <p:txBody>
          <a:bodyPr/>
          <a:lstStyle>
            <a:lvl1pPr>
              <a:defRPr/>
            </a:lvl1pPr>
          </a:lstStyle>
          <a:p>
            <a:fld id="{5241393A-8C86-469F-A875-6F6056C9D06B}" type="slidenum">
              <a:rPr lang="fr-FR" altLang="fr-FR"/>
              <a:pPr/>
              <a:t>‹N°›</a:t>
            </a:fld>
            <a:endParaRPr lang="fr-FR" altLang="fr-FR"/>
          </a:p>
        </p:txBody>
      </p:sp>
    </p:spTree>
    <p:extLst>
      <p:ext uri="{BB962C8B-B14F-4D97-AF65-F5344CB8AC3E}">
        <p14:creationId xmlns:p14="http://schemas.microsoft.com/office/powerpoint/2010/main" val="422024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r>
              <a:rPr lang="en-US" altLang="fr-FR" smtClean="0"/>
              <a:t>AIPPI - French &amp; German Groups - Aero-Club de France </a:t>
            </a:r>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3233FA42-CBC0-4E7C-8626-3A0D75B970BF}" type="slidenum">
              <a:rPr lang="fr-FR" altLang="fr-FR"/>
              <a:pPr/>
              <a:t>‹N°›</a:t>
            </a:fld>
            <a:endParaRPr lang="fr-FR" altLang="fr-FR"/>
          </a:p>
        </p:txBody>
      </p:sp>
    </p:spTree>
    <p:extLst>
      <p:ext uri="{BB962C8B-B14F-4D97-AF65-F5344CB8AC3E}">
        <p14:creationId xmlns:p14="http://schemas.microsoft.com/office/powerpoint/2010/main" val="36149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r>
              <a:rPr lang="en-US" altLang="fr-FR" smtClean="0"/>
              <a:t>AIPPI - French &amp; German Groups - Aero-Club de France </a:t>
            </a:r>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BFAF5B85-8208-4C8C-8115-9D0DCADA4B2A}" type="slidenum">
              <a:rPr lang="fr-FR" altLang="fr-FR"/>
              <a:pPr/>
              <a:t>‹N°›</a:t>
            </a:fld>
            <a:endParaRPr lang="fr-FR" altLang="fr-FR"/>
          </a:p>
        </p:txBody>
      </p:sp>
    </p:spTree>
    <p:extLst>
      <p:ext uri="{BB962C8B-B14F-4D97-AF65-F5344CB8AC3E}">
        <p14:creationId xmlns:p14="http://schemas.microsoft.com/office/powerpoint/2010/main" val="4054047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noFill/>
          <a:ln>
            <a:noFill/>
          </a:ln>
          <a:effectLst>
            <a:outerShdw dist="71842" dir="2700000" algn="ctr" rotWithShape="0">
              <a:srgbClr val="0000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Cliquer pour modifier le style du titre du masque</a:t>
            </a:r>
          </a:p>
        </p:txBody>
      </p:sp>
      <p:sp>
        <p:nvSpPr>
          <p:cNvPr id="1027" name="Rectangle 3"/>
          <p:cNvSpPr>
            <a:spLocks noGrp="1" noChangeArrowheads="1"/>
          </p:cNvSpPr>
          <p:nvPr>
            <p:ph type="body" idx="1"/>
          </p:nvPr>
        </p:nvSpPr>
        <p:spPr bwMode="auto">
          <a:xfrm>
            <a:off x="457200" y="1295400"/>
            <a:ext cx="8229600" cy="483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Cliquer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28" name="Rectangle 4"/>
          <p:cNvSpPr>
            <a:spLocks noGrp="1" noChangeArrowheads="1"/>
          </p:cNvSpPr>
          <p:nvPr>
            <p:ph type="dt" sz="half" idx="2"/>
          </p:nvPr>
        </p:nvSpPr>
        <p:spPr bwMode="auto">
          <a:xfrm>
            <a:off x="457200" y="6477000"/>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fr-FR" altLang="fr-FR"/>
          </a:p>
        </p:txBody>
      </p:sp>
      <p:sp>
        <p:nvSpPr>
          <p:cNvPr id="1029" name="Rectangle 5"/>
          <p:cNvSpPr>
            <a:spLocks noGrp="1" noChangeArrowheads="1"/>
          </p:cNvSpPr>
          <p:nvPr>
            <p:ph type="ftr" sz="quarter" idx="3"/>
          </p:nvPr>
        </p:nvSpPr>
        <p:spPr bwMode="auto">
          <a:xfrm>
            <a:off x="3124200" y="6477000"/>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ltLang="fr-FR" smtClean="0"/>
              <a:t>AIPPI - French &amp; German Groups - Aero-Club de France </a:t>
            </a:r>
            <a:endParaRPr lang="fr-FR" altLang="fr-FR"/>
          </a:p>
        </p:txBody>
      </p:sp>
      <p:sp>
        <p:nvSpPr>
          <p:cNvPr id="1030" name="Rectangle 6"/>
          <p:cNvSpPr>
            <a:spLocks noGrp="1" noChangeArrowheads="1"/>
          </p:cNvSpPr>
          <p:nvPr>
            <p:ph type="sldNum" sz="quarter" idx="4"/>
          </p:nvPr>
        </p:nvSpPr>
        <p:spPr bwMode="auto">
          <a:xfrm>
            <a:off x="6553200" y="6477000"/>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Arial" charset="0"/>
              </a:defRPr>
            </a:lvl1pPr>
          </a:lstStyle>
          <a:p>
            <a:fld id="{3957E6D6-8B64-4359-B495-07B627193C5E}" type="slidenum">
              <a:rPr lang="fr-FR" altLang="fr-FR"/>
              <a:pPr/>
              <a:t>‹N°›</a:t>
            </a:fld>
            <a:endParaRPr lang="fr-FR" altLang="fr-FR">
              <a:cs typeface="+mn-cs"/>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Verdana" pitchFamily="34" charset="0"/>
        </a:defRPr>
      </a:lvl2pPr>
      <a:lvl3pPr algn="ctr" rtl="0" eaLnBrk="1" fontAlgn="base" hangingPunct="1">
        <a:spcBef>
          <a:spcPct val="0"/>
        </a:spcBef>
        <a:spcAft>
          <a:spcPct val="0"/>
        </a:spcAft>
        <a:defRPr sz="4000">
          <a:solidFill>
            <a:schemeClr val="tx2"/>
          </a:solidFill>
          <a:latin typeface="Verdana" pitchFamily="34" charset="0"/>
        </a:defRPr>
      </a:lvl3pPr>
      <a:lvl4pPr algn="ctr" rtl="0" eaLnBrk="1" fontAlgn="base" hangingPunct="1">
        <a:spcBef>
          <a:spcPct val="0"/>
        </a:spcBef>
        <a:spcAft>
          <a:spcPct val="0"/>
        </a:spcAft>
        <a:defRPr sz="4000">
          <a:solidFill>
            <a:schemeClr val="tx2"/>
          </a:solidFill>
          <a:latin typeface="Verdana" pitchFamily="34" charset="0"/>
        </a:defRPr>
      </a:lvl4pPr>
      <a:lvl5pPr algn="ctr" rtl="0" eaLnBrk="1" fontAlgn="base" hangingPunct="1">
        <a:spcBef>
          <a:spcPct val="0"/>
        </a:spcBef>
        <a:spcAft>
          <a:spcPct val="0"/>
        </a:spcAft>
        <a:defRPr sz="4000">
          <a:solidFill>
            <a:schemeClr val="tx2"/>
          </a:solidFill>
          <a:latin typeface="Verdana" pitchFamily="34" charset="0"/>
        </a:defRPr>
      </a:lvl5pPr>
      <a:lvl6pPr marL="457200" algn="ctr" rtl="0" eaLnBrk="1" fontAlgn="base" hangingPunct="1">
        <a:spcBef>
          <a:spcPct val="0"/>
        </a:spcBef>
        <a:spcAft>
          <a:spcPct val="0"/>
        </a:spcAft>
        <a:defRPr sz="4000">
          <a:solidFill>
            <a:schemeClr val="tx2"/>
          </a:solidFill>
          <a:latin typeface="Verdana" pitchFamily="34" charset="0"/>
        </a:defRPr>
      </a:lvl6pPr>
      <a:lvl7pPr marL="914400" algn="ctr" rtl="0" eaLnBrk="1" fontAlgn="base" hangingPunct="1">
        <a:spcBef>
          <a:spcPct val="0"/>
        </a:spcBef>
        <a:spcAft>
          <a:spcPct val="0"/>
        </a:spcAft>
        <a:defRPr sz="4000">
          <a:solidFill>
            <a:schemeClr val="tx2"/>
          </a:solidFill>
          <a:latin typeface="Verdana" pitchFamily="34" charset="0"/>
        </a:defRPr>
      </a:lvl7pPr>
      <a:lvl8pPr marL="1371600" algn="ctr" rtl="0" eaLnBrk="1" fontAlgn="base" hangingPunct="1">
        <a:spcBef>
          <a:spcPct val="0"/>
        </a:spcBef>
        <a:spcAft>
          <a:spcPct val="0"/>
        </a:spcAft>
        <a:defRPr sz="4000">
          <a:solidFill>
            <a:schemeClr val="tx2"/>
          </a:solidFill>
          <a:latin typeface="Verdana" pitchFamily="34" charset="0"/>
        </a:defRPr>
      </a:lvl8pPr>
      <a:lvl9pPr marL="1828800" algn="ctr" rtl="0" eaLnBrk="1" fontAlgn="base" hangingPunct="1">
        <a:spcBef>
          <a:spcPct val="0"/>
        </a:spcBef>
        <a:spcAft>
          <a:spcPct val="0"/>
        </a:spcAft>
        <a:defRPr sz="4000">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Arial" charset="0"/>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107504" y="2060848"/>
            <a:ext cx="8784976" cy="990600"/>
          </a:xfrm>
        </p:spPr>
        <p:txBody>
          <a:bodyPr/>
          <a:lstStyle/>
          <a:p>
            <a:r>
              <a:rPr lang="fr-FR" altLang="fr-FR" dirty="0" smtClean="0">
                <a:solidFill>
                  <a:schemeClr val="tx2">
                    <a:lumMod val="60000"/>
                    <a:lumOff val="40000"/>
                  </a:schemeClr>
                </a:solidFill>
              </a:rPr>
              <a:t>Post-Grant modifications </a:t>
            </a:r>
            <a:br>
              <a:rPr lang="fr-FR" altLang="fr-FR" dirty="0" smtClean="0">
                <a:solidFill>
                  <a:schemeClr val="tx2">
                    <a:lumMod val="60000"/>
                    <a:lumOff val="40000"/>
                  </a:schemeClr>
                </a:solidFill>
              </a:rPr>
            </a:br>
            <a:r>
              <a:rPr lang="fr-FR" altLang="fr-FR" dirty="0" smtClean="0">
                <a:solidFill>
                  <a:schemeClr val="tx2">
                    <a:lumMod val="60000"/>
                    <a:lumOff val="40000"/>
                  </a:schemeClr>
                </a:solidFill>
              </a:rPr>
              <a:t>of patent claims</a:t>
            </a:r>
            <a:endParaRPr lang="fr-FR" altLang="fr-FR" dirty="0">
              <a:solidFill>
                <a:schemeClr val="tx2">
                  <a:lumMod val="60000"/>
                  <a:lumOff val="40000"/>
                </a:schemeClr>
              </a:solidFill>
            </a:endParaRPr>
          </a:p>
        </p:txBody>
      </p:sp>
      <p:sp>
        <p:nvSpPr>
          <p:cNvPr id="7173" name="Rectangle 5"/>
          <p:cNvSpPr>
            <a:spLocks noGrp="1" noChangeArrowheads="1"/>
          </p:cNvSpPr>
          <p:nvPr>
            <p:ph type="subTitle" idx="1"/>
          </p:nvPr>
        </p:nvSpPr>
        <p:spPr/>
        <p:txBody>
          <a:bodyPr/>
          <a:lstStyle/>
          <a:p>
            <a:r>
              <a:rPr lang="fr-FR" altLang="fr-FR" dirty="0" smtClean="0"/>
              <a:t>Francis AHNER</a:t>
            </a:r>
          </a:p>
          <a:p>
            <a:endParaRPr lang="fr-FR" altLang="fr-FR" dirty="0"/>
          </a:p>
        </p:txBody>
      </p:sp>
      <p:sp>
        <p:nvSpPr>
          <p:cNvPr id="2" name="Espace réservé du pied de page 1"/>
          <p:cNvSpPr>
            <a:spLocks noGrp="1"/>
          </p:cNvSpPr>
          <p:nvPr>
            <p:ph type="ftr" sz="quarter" idx="3"/>
          </p:nvPr>
        </p:nvSpPr>
        <p:spPr>
          <a:xfrm>
            <a:off x="3203848" y="5934074"/>
            <a:ext cx="2895600" cy="476250"/>
          </a:xfrm>
        </p:spPr>
        <p:txBody>
          <a:bodyPr/>
          <a:lstStyle/>
          <a:p>
            <a:r>
              <a:rPr lang="en-US" altLang="fr-FR" dirty="0" smtClean="0">
                <a:solidFill>
                  <a:schemeClr val="bg1">
                    <a:lumMod val="20000"/>
                    <a:lumOff val="80000"/>
                  </a:schemeClr>
                </a:solidFill>
              </a:rPr>
              <a:t>AIPPI - French &amp; German Groups Salons de l’ Aero-Club de France</a:t>
            </a:r>
          </a:p>
          <a:p>
            <a:r>
              <a:rPr lang="en-US" altLang="fr-FR" dirty="0" smtClean="0">
                <a:solidFill>
                  <a:schemeClr val="bg1">
                    <a:lumMod val="20000"/>
                    <a:lumOff val="80000"/>
                  </a:schemeClr>
                </a:solidFill>
              </a:rPr>
              <a:t>November 7, 2013</a:t>
            </a:r>
            <a:endParaRPr lang="fr-FR" altLang="fr-FR" dirty="0">
              <a:solidFill>
                <a:schemeClr val="bg1">
                  <a:lumMod val="20000"/>
                  <a:lumOff val="80000"/>
                </a:schemeClr>
              </a:solidFill>
            </a:endParaRPr>
          </a:p>
        </p:txBody>
      </p:sp>
      <p:sp>
        <p:nvSpPr>
          <p:cNvPr id="3" name="Espace réservé du numéro de diapositive 2"/>
          <p:cNvSpPr>
            <a:spLocks noGrp="1"/>
          </p:cNvSpPr>
          <p:nvPr>
            <p:ph type="sldNum" sz="quarter" idx="4"/>
          </p:nvPr>
        </p:nvSpPr>
        <p:spPr/>
        <p:txBody>
          <a:bodyPr/>
          <a:lstStyle/>
          <a:p>
            <a:fld id="{44CF1D6D-B14C-427A-A3DD-5E8C4A5550BC}" type="slidenum">
              <a:rPr lang="fr-FR" altLang="fr-FR" smtClean="0"/>
              <a:pPr/>
              <a:t>1</a:t>
            </a:fld>
            <a:endParaRPr lang="fr-FR" altLang="fr-FR"/>
          </a:p>
        </p:txBody>
      </p:sp>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5733256"/>
            <a:ext cx="1249363"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1520" y="620688"/>
            <a:ext cx="8748712" cy="588963"/>
          </a:xfrm>
        </p:spPr>
        <p:txBody>
          <a:bodyPr>
            <a:normAutofit fontScale="90000"/>
          </a:bodyPr>
          <a:lstStyle/>
          <a:p>
            <a:r>
              <a:rPr lang="en-GB" altLang="fr-FR" sz="2400" u="sng" dirty="0" smtClean="0"/>
              <a:t>Challenge by Patentee of a decision to refuse the limitation</a:t>
            </a:r>
            <a:endParaRPr lang="fr-FR" altLang="fr-FR" sz="2400" u="sng" dirty="0" smtClean="0"/>
          </a:p>
        </p:txBody>
      </p:sp>
      <p:sp>
        <p:nvSpPr>
          <p:cNvPr id="24579" name="Rectangle 3"/>
          <p:cNvSpPr>
            <a:spLocks noGrp="1" noChangeArrowheads="1"/>
          </p:cNvSpPr>
          <p:nvPr>
            <p:ph idx="1"/>
          </p:nvPr>
        </p:nvSpPr>
        <p:spPr>
          <a:xfrm>
            <a:off x="755650" y="1916113"/>
            <a:ext cx="8208963" cy="4392612"/>
          </a:xfrm>
        </p:spPr>
        <p:txBody>
          <a:bodyPr/>
          <a:lstStyle/>
          <a:p>
            <a:pPr>
              <a:lnSpc>
                <a:spcPct val="90000"/>
              </a:lnSpc>
            </a:pPr>
            <a:r>
              <a:rPr lang="en-GB" altLang="fr-FR" sz="2000" dirty="0"/>
              <a:t>Outside the judicial </a:t>
            </a:r>
            <a:r>
              <a:rPr lang="en-GB" altLang="fr-FR" sz="2000" dirty="0" smtClean="0"/>
              <a:t>process</a:t>
            </a:r>
            <a:r>
              <a:rPr lang="en-GB" altLang="fr-FR" sz="2000" dirty="0"/>
              <a:t> </a:t>
            </a:r>
            <a:r>
              <a:rPr lang="en-GB" altLang="fr-FR" sz="2000" dirty="0" smtClean="0"/>
              <a:t>:</a:t>
            </a:r>
          </a:p>
          <a:p>
            <a:pPr marL="0" indent="0">
              <a:lnSpc>
                <a:spcPct val="90000"/>
              </a:lnSpc>
              <a:buNone/>
            </a:pPr>
            <a:endParaRPr lang="en-GB" altLang="fr-FR" sz="2000" dirty="0"/>
          </a:p>
          <a:p>
            <a:pPr lvl="1">
              <a:lnSpc>
                <a:spcPct val="90000"/>
              </a:lnSpc>
              <a:buFont typeface="Wingdings 2" pitchFamily="18" charset="2"/>
              <a:buNone/>
            </a:pPr>
            <a:r>
              <a:rPr lang="en-GB" altLang="fr-FR" sz="1800" dirty="0"/>
              <a:t>	Art L.411-4 IPC: 	Appeal before the Paris Court of Appeal</a:t>
            </a:r>
          </a:p>
          <a:p>
            <a:pPr lvl="1">
              <a:lnSpc>
                <a:spcPct val="90000"/>
              </a:lnSpc>
              <a:buFont typeface="Wingdings 2" pitchFamily="18" charset="2"/>
              <a:buNone/>
            </a:pPr>
            <a:r>
              <a:rPr lang="en-GB" altLang="fr-FR" sz="1800" dirty="0"/>
              <a:t>				</a:t>
            </a:r>
            <a:r>
              <a:rPr lang="en-GB" altLang="fr-FR" sz="1800" dirty="0" smtClean="0"/>
              <a:t> + French Supreme court</a:t>
            </a:r>
            <a:endParaRPr lang="en-GB" altLang="fr-FR" sz="1800" dirty="0"/>
          </a:p>
          <a:p>
            <a:pPr lvl="1">
              <a:lnSpc>
                <a:spcPct val="90000"/>
              </a:lnSpc>
              <a:buFont typeface="Wingdings 2" pitchFamily="18" charset="2"/>
              <a:buNone/>
            </a:pPr>
            <a:endParaRPr lang="en-GB" altLang="fr-FR" sz="1800" dirty="0"/>
          </a:p>
          <a:p>
            <a:pPr>
              <a:lnSpc>
                <a:spcPct val="90000"/>
              </a:lnSpc>
            </a:pPr>
            <a:r>
              <a:rPr lang="en-GB" altLang="fr-FR" sz="2000" dirty="0"/>
              <a:t>As part of a legal </a:t>
            </a:r>
            <a:r>
              <a:rPr lang="en-GB" altLang="fr-FR" sz="2000" dirty="0" smtClean="0"/>
              <a:t>proceeding</a:t>
            </a:r>
            <a:r>
              <a:rPr lang="en-GB" altLang="fr-FR" sz="2000" dirty="0"/>
              <a:t> </a:t>
            </a:r>
            <a:r>
              <a:rPr lang="en-GB" altLang="fr-FR" sz="2000" dirty="0" smtClean="0"/>
              <a:t>:</a:t>
            </a:r>
          </a:p>
          <a:p>
            <a:pPr marL="0" indent="0">
              <a:lnSpc>
                <a:spcPct val="90000"/>
              </a:lnSpc>
              <a:buNone/>
            </a:pPr>
            <a:endParaRPr lang="en-GB" altLang="fr-FR" sz="2000" dirty="0"/>
          </a:p>
          <a:p>
            <a:pPr lvl="1">
              <a:lnSpc>
                <a:spcPct val="90000"/>
              </a:lnSpc>
              <a:buFont typeface="Wingdings 2" pitchFamily="18" charset="2"/>
              <a:buNone/>
            </a:pPr>
            <a:r>
              <a:rPr lang="en-GB" altLang="fr-FR" sz="1800" dirty="0"/>
              <a:t>	· the trial judge has the jurisdiction to rule on the </a:t>
            </a:r>
            <a:r>
              <a:rPr lang="en-GB" altLang="fr-FR" sz="1800" dirty="0" smtClean="0"/>
              <a:t>total/partial nullity </a:t>
            </a:r>
            <a:r>
              <a:rPr lang="en-GB" altLang="fr-FR" sz="1800" dirty="0"/>
              <a:t>of the object of the claim in </a:t>
            </a:r>
            <a:r>
              <a:rPr lang="en-GB" altLang="fr-FR" sz="1800" dirty="0" smtClean="0"/>
              <a:t>question;</a:t>
            </a:r>
          </a:p>
          <a:p>
            <a:pPr lvl="1">
              <a:lnSpc>
                <a:spcPct val="90000"/>
              </a:lnSpc>
              <a:buFont typeface="Wingdings 2" pitchFamily="18" charset="2"/>
              <a:buNone/>
            </a:pPr>
            <a:endParaRPr lang="en-GB" altLang="fr-FR" sz="1800" dirty="0"/>
          </a:p>
          <a:p>
            <a:pPr lvl="1">
              <a:lnSpc>
                <a:spcPct val="90000"/>
              </a:lnSpc>
              <a:buNone/>
            </a:pPr>
            <a:r>
              <a:rPr lang="en-GB" altLang="fr-FR" sz="1800" dirty="0"/>
              <a:t>	· A separate appeal </a:t>
            </a:r>
            <a:r>
              <a:rPr lang="en-GB" altLang="fr-FR" sz="1800" dirty="0" smtClean="0"/>
              <a:t>may </a:t>
            </a:r>
            <a:r>
              <a:rPr lang="en-GB" altLang="fr-FR" sz="1800" dirty="0"/>
              <a:t>also be </a:t>
            </a:r>
            <a:r>
              <a:rPr lang="en-GB" altLang="fr-FR" sz="1800" dirty="0" smtClean="0"/>
              <a:t>brought before </a:t>
            </a:r>
            <a:r>
              <a:rPr lang="en-GB" altLang="fr-FR" sz="1800" dirty="0"/>
              <a:t>the Paris </a:t>
            </a:r>
            <a:r>
              <a:rPr lang="en-GB" altLang="fr-FR" sz="1800" dirty="0" smtClean="0"/>
              <a:t>Court of Appeal </a:t>
            </a:r>
            <a:endParaRPr altLang="fr-FR" sz="1800"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7DD6794A-AD38-45B2-AAB2-0C64D1D582B6}" type="slidenum">
              <a:rPr lang="fr-FR"/>
              <a:pPr>
                <a:defRPr/>
              </a:pPr>
              <a:t>10</a:t>
            </a:fld>
            <a:endParaRPr lang="fr-FR"/>
          </a:p>
        </p:txBody>
      </p:sp>
      <p:sp>
        <p:nvSpPr>
          <p:cNvPr id="2" name="Espace réservé du pied de page 1"/>
          <p:cNvSpPr>
            <a:spLocks noGrp="1"/>
          </p:cNvSpPr>
          <p:nvPr>
            <p:ph type="ftr" sz="quarter" idx="11"/>
          </p:nvPr>
        </p:nvSpPr>
        <p:spPr>
          <a:xfrm>
            <a:off x="2987824" y="5877272"/>
            <a:ext cx="2895600" cy="244475"/>
          </a:xfrm>
        </p:spPr>
        <p:txBody>
          <a:bodyPr/>
          <a:lstStyle/>
          <a:p>
            <a:r>
              <a:rPr lang="en-US" b="1" dirty="0" smtClean="0"/>
              <a:t>AIPPI - French &amp; German Groups - Aero-Club de France</a:t>
            </a:r>
            <a:endParaRPr lang="en-US" dirty="0" smtClean="0"/>
          </a:p>
          <a:p>
            <a:endParaRPr lang="fr-FR" altLang="fr-FR" dirty="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2641193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4213" y="260350"/>
            <a:ext cx="7991475" cy="792163"/>
          </a:xfrm>
        </p:spPr>
        <p:txBody>
          <a:bodyPr>
            <a:normAutofit fontScale="90000"/>
          </a:bodyPr>
          <a:lstStyle/>
          <a:p>
            <a:r>
              <a:rPr lang="en-GB" altLang="fr-FR" sz="2400" u="sng" dirty="0" smtClean="0"/>
              <a:t>CHALLENGE BY A THIRD PARTY OF THE ACCEPTANCE OF LIMITATION</a:t>
            </a:r>
            <a:endParaRPr lang="fr-FR" altLang="fr-FR" sz="2400" u="sng" dirty="0" smtClean="0"/>
          </a:p>
        </p:txBody>
      </p:sp>
      <p:sp>
        <p:nvSpPr>
          <p:cNvPr id="25603" name="Rectangle 3"/>
          <p:cNvSpPr>
            <a:spLocks noGrp="1" noChangeArrowheads="1"/>
          </p:cNvSpPr>
          <p:nvPr>
            <p:ph idx="1"/>
          </p:nvPr>
        </p:nvSpPr>
        <p:spPr>
          <a:xfrm>
            <a:off x="251520" y="1268413"/>
            <a:ext cx="8713093" cy="5329237"/>
          </a:xfrm>
        </p:spPr>
        <p:txBody>
          <a:bodyPr>
            <a:normAutofit/>
          </a:bodyPr>
          <a:lstStyle/>
          <a:p>
            <a:pPr algn="just">
              <a:lnSpc>
                <a:spcPct val="80000"/>
              </a:lnSpc>
            </a:pPr>
            <a:endParaRPr lang="en-GB" altLang="fr-FR" sz="1800" dirty="0" smtClean="0"/>
          </a:p>
          <a:p>
            <a:pPr marL="0" indent="0" algn="just">
              <a:lnSpc>
                <a:spcPct val="80000"/>
              </a:lnSpc>
              <a:buNone/>
            </a:pPr>
            <a:endParaRPr lang="en-GB" altLang="fr-FR" sz="1800" dirty="0" smtClean="0"/>
          </a:p>
          <a:p>
            <a:pPr algn="just">
              <a:lnSpc>
                <a:spcPct val="80000"/>
              </a:lnSpc>
            </a:pPr>
            <a:r>
              <a:rPr lang="en-GB" altLang="fr-FR" sz="1800" dirty="0" smtClean="0"/>
              <a:t>Outside </a:t>
            </a:r>
            <a:r>
              <a:rPr lang="en-GB" altLang="fr-FR" sz="1800" dirty="0"/>
              <a:t>the judicial process: prove the </a:t>
            </a:r>
            <a:r>
              <a:rPr lang="en-GB" altLang="fr-FR" sz="1800" dirty="0" smtClean="0"/>
              <a:t>interest in taking legal action</a:t>
            </a:r>
          </a:p>
          <a:p>
            <a:pPr marL="0" indent="0" algn="just">
              <a:lnSpc>
                <a:spcPct val="80000"/>
              </a:lnSpc>
              <a:buNone/>
            </a:pPr>
            <a:endParaRPr lang="en-GB" altLang="fr-FR" sz="1800" dirty="0" smtClean="0"/>
          </a:p>
          <a:p>
            <a:pPr marL="0" indent="0" algn="just">
              <a:lnSpc>
                <a:spcPct val="80000"/>
              </a:lnSpc>
              <a:buNone/>
            </a:pPr>
            <a:endParaRPr lang="en-GB" altLang="fr-FR" sz="1800" dirty="0"/>
          </a:p>
          <a:p>
            <a:pPr>
              <a:lnSpc>
                <a:spcPct val="80000"/>
              </a:lnSpc>
            </a:pPr>
            <a:r>
              <a:rPr lang="en-GB" altLang="fr-FR" sz="1800" dirty="0" smtClean="0"/>
              <a:t>In </a:t>
            </a:r>
            <a:r>
              <a:rPr lang="en-GB" altLang="fr-FR" sz="1800" dirty="0"/>
              <a:t>the event of invalidity or infringement proceedings, the judge will decide whether, following limitation, the extent of the scope  conferred by the patent has been </a:t>
            </a:r>
            <a:r>
              <a:rPr lang="en-GB" altLang="fr-FR" sz="1800" dirty="0" smtClean="0"/>
              <a:t>increased (Art </a:t>
            </a:r>
            <a:r>
              <a:rPr lang="en-GB" altLang="fr-FR" sz="1800" dirty="0"/>
              <a:t>L.613-25 d) IPC</a:t>
            </a:r>
            <a:r>
              <a:rPr lang="en-GB" altLang="fr-FR" sz="1800" dirty="0" smtClean="0"/>
              <a:t>)</a:t>
            </a:r>
          </a:p>
          <a:p>
            <a:pPr marL="0" indent="0">
              <a:lnSpc>
                <a:spcPct val="80000"/>
              </a:lnSpc>
              <a:buNone/>
            </a:pPr>
            <a:endParaRPr lang="en-GB" altLang="fr-FR" sz="1800" dirty="0" smtClean="0"/>
          </a:p>
          <a:p>
            <a:pPr marL="0" indent="0">
              <a:lnSpc>
                <a:spcPct val="80000"/>
              </a:lnSpc>
              <a:buNone/>
            </a:pPr>
            <a:endParaRPr lang="en-GB" altLang="fr-FR" sz="1800" dirty="0"/>
          </a:p>
          <a:p>
            <a:pPr algn="just">
              <a:lnSpc>
                <a:spcPct val="80000"/>
              </a:lnSpc>
            </a:pPr>
            <a:r>
              <a:rPr lang="en-GB" altLang="fr-FR" sz="1800" dirty="0" smtClean="0"/>
              <a:t>CA </a:t>
            </a:r>
            <a:r>
              <a:rPr lang="en-GB" altLang="fr-FR" sz="1800" dirty="0"/>
              <a:t>Paris, 30 March 2011, </a:t>
            </a:r>
            <a:r>
              <a:rPr lang="en-GB" altLang="fr-FR" sz="1800" dirty="0" err="1"/>
              <a:t>Teisseire</a:t>
            </a:r>
            <a:r>
              <a:rPr lang="en-GB" altLang="fr-FR" sz="1800" dirty="0"/>
              <a:t> c. INPI and </a:t>
            </a:r>
            <a:r>
              <a:rPr lang="en-GB" altLang="fr-FR" sz="1800" dirty="0" err="1"/>
              <a:t>Routin</a:t>
            </a:r>
            <a:r>
              <a:rPr lang="en-GB" altLang="fr-FR" sz="1800" dirty="0"/>
              <a:t>; </a:t>
            </a:r>
            <a:r>
              <a:rPr lang="en-GB" altLang="fr-FR" sz="1800" dirty="0" smtClean="0"/>
              <a:t>Supreme Court, </a:t>
            </a:r>
            <a:r>
              <a:rPr lang="en-GB" altLang="fr-FR" sz="1800" dirty="0"/>
              <a:t>30 May 2012, </a:t>
            </a:r>
            <a:r>
              <a:rPr lang="en-GB" altLang="fr-FR" sz="1800" dirty="0" err="1"/>
              <a:t>Routin</a:t>
            </a:r>
            <a:r>
              <a:rPr lang="en-GB" altLang="fr-FR" sz="1800" dirty="0"/>
              <a:t> v/ </a:t>
            </a:r>
            <a:r>
              <a:rPr lang="en-GB" altLang="fr-FR" sz="1800" dirty="0" err="1"/>
              <a:t>Teisseire</a:t>
            </a:r>
            <a:r>
              <a:rPr lang="en-GB" altLang="fr-FR" sz="1800" dirty="0"/>
              <a:t>, assessment of a limitation that would extend the scope of the claim reserved for the invalidity court </a:t>
            </a:r>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5BA0E7B4-9340-4923-9694-B585CAC42638}" type="slidenum">
              <a:rPr lang="fr-FR"/>
              <a:pPr>
                <a:defRPr/>
              </a:pPr>
              <a:t>11</a:t>
            </a:fld>
            <a:endParaRPr lang="fr-FR"/>
          </a:p>
        </p:txBody>
      </p:sp>
      <p:sp>
        <p:nvSpPr>
          <p:cNvPr id="2" name="Espace réservé du pied de page 1"/>
          <p:cNvSpPr>
            <a:spLocks noGrp="1"/>
          </p:cNvSpPr>
          <p:nvPr>
            <p:ph type="ftr" sz="quarter" idx="11"/>
          </p:nvPr>
        </p:nvSpPr>
        <p:spPr>
          <a:xfrm>
            <a:off x="3131840" y="6309320"/>
            <a:ext cx="2895600" cy="244475"/>
          </a:xfrm>
        </p:spPr>
        <p:txBody>
          <a:bodyPr/>
          <a:lstStyle/>
          <a:p>
            <a:r>
              <a:rPr lang="en-US" altLang="fr-FR" dirty="0" smtClean="0">
                <a:solidFill>
                  <a:schemeClr val="bg1">
                    <a:lumMod val="40000"/>
                    <a:lumOff val="60000"/>
                  </a:schemeClr>
                </a:solidFill>
              </a:rPr>
              <a:t>AIPPI - French &amp; German Groups - Aero-Club de France </a:t>
            </a:r>
            <a:endParaRPr lang="fr-FR" altLang="fr-FR" dirty="0">
              <a:solidFill>
                <a:schemeClr val="bg1">
                  <a:lumMod val="40000"/>
                  <a:lumOff val="60000"/>
                </a:schemeClr>
              </a:solidFill>
            </a:endParaRPr>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50766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lnSpc>
                <a:spcPct val="80000"/>
              </a:lnSpc>
            </a:pPr>
            <a:r>
              <a:rPr lang="en-US" altLang="fr-FR" sz="2000" dirty="0"/>
              <a:t>CA Paris, 1 July 2011, </a:t>
            </a:r>
            <a:r>
              <a:rPr lang="en-US" altLang="fr-FR" sz="2000" dirty="0" err="1"/>
              <a:t>Teva</a:t>
            </a:r>
            <a:r>
              <a:rPr lang="en-US" altLang="fr-FR" sz="2000" dirty="0"/>
              <a:t> c. INPI and Eli Lilly, again for failing to prove the interest in taking legal action</a:t>
            </a:r>
            <a:r>
              <a:rPr lang="en-US" altLang="fr-FR" sz="2000" dirty="0" smtClean="0"/>
              <a:t>.</a:t>
            </a:r>
          </a:p>
          <a:p>
            <a:pPr algn="just">
              <a:lnSpc>
                <a:spcPct val="80000"/>
              </a:lnSpc>
            </a:pPr>
            <a:endParaRPr lang="en-US" altLang="fr-FR" sz="2000" dirty="0"/>
          </a:p>
          <a:p>
            <a:pPr marL="0" indent="0" algn="just">
              <a:lnSpc>
                <a:spcPct val="80000"/>
              </a:lnSpc>
              <a:buNone/>
            </a:pPr>
            <a:r>
              <a:rPr lang="en-US" altLang="fr-FR" sz="2000" dirty="0"/>
              <a:t>	</a:t>
            </a:r>
            <a:r>
              <a:rPr lang="en-US" altLang="fr-FR" sz="2000" i="1" dirty="0"/>
              <a:t>“[…] is reserved for the knowledge of the patent invalidity judge </a:t>
            </a:r>
            <a:r>
              <a:rPr lang="en-US" altLang="fr-FR" sz="2000" i="1" dirty="0" smtClean="0"/>
              <a:t>	the case in </a:t>
            </a:r>
            <a:r>
              <a:rPr lang="en-US" altLang="fr-FR" sz="2000" i="1" dirty="0"/>
              <a:t>which the alleged limitation of a claim would </a:t>
            </a:r>
            <a:r>
              <a:rPr lang="en-US" altLang="fr-FR" sz="2000" i="1" dirty="0" smtClean="0"/>
              <a:t>	produce </a:t>
            </a:r>
            <a:r>
              <a:rPr lang="en-US" altLang="fr-FR" sz="2000" i="1" dirty="0"/>
              <a:t>its </a:t>
            </a:r>
            <a:r>
              <a:rPr lang="en-US" altLang="fr-FR" sz="2000" i="1" dirty="0" smtClean="0"/>
              <a:t>extension</a:t>
            </a:r>
            <a:r>
              <a:rPr lang="en-US" altLang="fr-FR" sz="2000" i="1" dirty="0"/>
              <a:t>[…] the means developed  in appeal </a:t>
            </a:r>
            <a:r>
              <a:rPr lang="en-US" altLang="fr-FR" sz="2000" i="1" dirty="0" smtClean="0"/>
              <a:t>	may </a:t>
            </a:r>
            <a:r>
              <a:rPr lang="en-US" altLang="fr-FR" sz="2000" i="1" dirty="0"/>
              <a:t>effectively be </a:t>
            </a:r>
            <a:r>
              <a:rPr lang="en-US" altLang="fr-FR" sz="2000" i="1" dirty="0" smtClean="0"/>
              <a:t>analyzed as </a:t>
            </a:r>
            <a:r>
              <a:rPr lang="en-US" altLang="fr-FR" sz="2000" i="1" dirty="0"/>
              <a:t>an argument for patent </a:t>
            </a:r>
            <a:r>
              <a:rPr lang="en-US" altLang="fr-FR" sz="2000" i="1" dirty="0" smtClean="0"/>
              <a:t>	invalidity </a:t>
            </a:r>
            <a:r>
              <a:rPr lang="en-US" altLang="fr-FR" sz="2000" i="1" dirty="0"/>
              <a:t>opposed in the </a:t>
            </a:r>
            <a:r>
              <a:rPr lang="en-US" altLang="fr-FR" sz="2000" i="1" dirty="0" smtClean="0"/>
              <a:t>context </a:t>
            </a:r>
            <a:r>
              <a:rPr lang="en-US" altLang="fr-FR" sz="2000" i="1" dirty="0"/>
              <a:t>of an </a:t>
            </a:r>
            <a:r>
              <a:rPr lang="en-US" altLang="fr-FR" sz="2000" i="1" dirty="0" smtClean="0"/>
              <a:t>infringement </a:t>
            </a:r>
            <a:r>
              <a:rPr lang="en-US" altLang="fr-FR" sz="2000" i="1" dirty="0"/>
              <a:t>action […]”.</a:t>
            </a:r>
          </a:p>
          <a:p>
            <a:pPr marL="0" indent="0" algn="just">
              <a:lnSpc>
                <a:spcPct val="80000"/>
              </a:lnSpc>
              <a:buNone/>
            </a:pPr>
            <a:endParaRPr lang="en-US" altLang="fr-FR" sz="2000" i="1" dirty="0"/>
          </a:p>
          <a:p>
            <a:pPr marL="342900" lvl="1" indent="-342900" algn="just">
              <a:lnSpc>
                <a:spcPct val="80000"/>
              </a:lnSpc>
              <a:buClr>
                <a:schemeClr val="accent2"/>
              </a:buClr>
              <a:buFontTx/>
              <a:buChar char="•"/>
            </a:pPr>
            <a:r>
              <a:rPr lang="en-US" altLang="fr-FR" sz="2000" dirty="0"/>
              <a:t>Inadmissibility of the appeal before the Paris Court of Appeal (1 July 2011, </a:t>
            </a:r>
            <a:r>
              <a:rPr lang="en-US" altLang="fr-FR" sz="2000" dirty="0" err="1"/>
              <a:t>Teva</a:t>
            </a:r>
            <a:r>
              <a:rPr lang="en-US" altLang="fr-FR" sz="2000" dirty="0"/>
              <a:t> c. Eli Lilly)brought while an invalidity legal action is pending.</a:t>
            </a:r>
          </a:p>
          <a:p>
            <a:pPr marL="0" lvl="1" indent="0" algn="just">
              <a:lnSpc>
                <a:spcPct val="80000"/>
              </a:lnSpc>
              <a:buClr>
                <a:schemeClr val="accent2"/>
              </a:buClr>
              <a:buNone/>
            </a:pPr>
            <a:endParaRPr lang="en-US" altLang="fr-FR" sz="2000" dirty="0"/>
          </a:p>
          <a:p>
            <a:pPr marL="457200" lvl="1" indent="0" algn="just">
              <a:lnSpc>
                <a:spcPct val="80000"/>
              </a:lnSpc>
              <a:buNone/>
            </a:pPr>
            <a:r>
              <a:rPr lang="en-US" altLang="fr-FR" sz="2000" i="1" dirty="0"/>
              <a:t>“[…] inadmissibility of the appeal insofar as it is asking the court to rule on the validity of claims that are subject to a pending invalidity action before the Paris Tribunal de Grande Instance”</a:t>
            </a:r>
            <a:endParaRPr lang="en-US" altLang="fr-FR" sz="2000" dirty="0"/>
          </a:p>
          <a:p>
            <a:endParaRPr lang="fr-FR" dirty="0"/>
          </a:p>
        </p:txBody>
      </p:sp>
      <p:sp>
        <p:nvSpPr>
          <p:cNvPr id="4" name="Espace réservé du pied de page 3"/>
          <p:cNvSpPr>
            <a:spLocks noGrp="1"/>
          </p:cNvSpPr>
          <p:nvPr>
            <p:ph type="ftr" sz="quarter" idx="11"/>
          </p:nvPr>
        </p:nvSpPr>
        <p:spPr>
          <a:xfrm>
            <a:off x="2987824" y="6093296"/>
            <a:ext cx="2895600" cy="244475"/>
          </a:xfrm>
        </p:spPr>
        <p:txBody>
          <a:bodyPr/>
          <a:lstStyle/>
          <a:p>
            <a:r>
              <a:rPr lang="en-US" altLang="fr-FR" dirty="0" smtClean="0"/>
              <a:t>AIPPI - French &amp; German Groups - Aero-Club de France </a:t>
            </a:r>
            <a:endParaRPr lang="fr-FR" altLang="fr-FR" dirty="0"/>
          </a:p>
        </p:txBody>
      </p:sp>
      <p:sp>
        <p:nvSpPr>
          <p:cNvPr id="5" name="Espace réservé du numéro de diapositive 4"/>
          <p:cNvSpPr>
            <a:spLocks noGrp="1"/>
          </p:cNvSpPr>
          <p:nvPr>
            <p:ph type="sldNum" sz="quarter" idx="12"/>
          </p:nvPr>
        </p:nvSpPr>
        <p:spPr/>
        <p:txBody>
          <a:bodyPr/>
          <a:lstStyle/>
          <a:p>
            <a:fld id="{E287167F-16B2-4B6F-99E0-183EBFE186F6}" type="slidenum">
              <a:rPr lang="fr-FR" altLang="fr-FR" smtClean="0"/>
              <a:pPr/>
              <a:t>12</a:t>
            </a:fld>
            <a:endParaRPr lang="fr-FR" altLang="fr-FR"/>
          </a:p>
        </p:txBody>
      </p:sp>
      <p:sp>
        <p:nvSpPr>
          <p:cNvPr id="6" name="Rectangle 2"/>
          <p:cNvSpPr>
            <a:spLocks noGrp="1" noChangeArrowheads="1"/>
          </p:cNvSpPr>
          <p:nvPr>
            <p:ph type="title"/>
          </p:nvPr>
        </p:nvSpPr>
        <p:spPr/>
        <p:txBody>
          <a:bodyPr>
            <a:normAutofit fontScale="90000"/>
          </a:bodyPr>
          <a:lstStyle/>
          <a:p>
            <a:r>
              <a:rPr lang="en-GB" altLang="fr-FR" sz="2400" u="sng" dirty="0" smtClean="0"/>
              <a:t>CHALLENGE BY A THIRD PARTY OF THE ACCEPTANCE OF LIMITATION</a:t>
            </a:r>
            <a:endParaRPr lang="fr-FR" altLang="fr-FR" sz="2400" u="sng" dirty="0" smtClean="0"/>
          </a:p>
        </p:txBody>
      </p:sp>
      <p:sp>
        <p:nvSpPr>
          <p:cNvPr id="7"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3572954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r>
              <a:rPr lang="en-GB" altLang="fr-FR" sz="2400" u="sng" dirty="0" smtClean="0"/>
              <a:t>WHEN CAN THE  REQUEST BE PRESENTED?</a:t>
            </a:r>
            <a:endParaRPr lang="fr-FR" altLang="fr-FR" sz="2400" u="sng" dirty="0" smtClean="0"/>
          </a:p>
        </p:txBody>
      </p:sp>
      <p:sp>
        <p:nvSpPr>
          <p:cNvPr id="26627" name="Rectangle 3"/>
          <p:cNvSpPr>
            <a:spLocks noGrp="1" noChangeArrowheads="1"/>
          </p:cNvSpPr>
          <p:nvPr>
            <p:ph idx="1"/>
          </p:nvPr>
        </p:nvSpPr>
        <p:spPr>
          <a:xfrm>
            <a:off x="755650" y="1341438"/>
            <a:ext cx="8208963" cy="4967287"/>
          </a:xfrm>
        </p:spPr>
        <p:txBody>
          <a:bodyPr>
            <a:normAutofit fontScale="62500" lnSpcReduction="20000"/>
          </a:bodyPr>
          <a:lstStyle/>
          <a:p>
            <a:pPr>
              <a:lnSpc>
                <a:spcPct val="80000"/>
              </a:lnSpc>
            </a:pPr>
            <a:r>
              <a:rPr lang="en-GB" altLang="fr-FR" sz="2600" dirty="0" smtClean="0"/>
              <a:t>At </a:t>
            </a:r>
            <a:r>
              <a:rPr lang="en-GB" altLang="fr-FR" sz="2600" dirty="0"/>
              <a:t>any time after issue, and until after </a:t>
            </a:r>
            <a:r>
              <a:rPr lang="en-GB" altLang="fr-FR" sz="2600" dirty="0" smtClean="0"/>
              <a:t>lapse </a:t>
            </a:r>
            <a:r>
              <a:rPr lang="en-GB" altLang="fr-FR" sz="2600" dirty="0"/>
              <a:t>of the patent</a:t>
            </a:r>
          </a:p>
          <a:p>
            <a:pPr>
              <a:lnSpc>
                <a:spcPct val="80000"/>
              </a:lnSpc>
            </a:pPr>
            <a:endParaRPr lang="en-GB" altLang="fr-FR" sz="2600" dirty="0"/>
          </a:p>
          <a:p>
            <a:pPr>
              <a:lnSpc>
                <a:spcPct val="80000"/>
              </a:lnSpc>
            </a:pPr>
            <a:r>
              <a:rPr lang="en-GB" altLang="fr-FR" sz="2600" dirty="0" smtClean="0"/>
              <a:t>Several </a:t>
            </a:r>
            <a:r>
              <a:rPr lang="en-GB" altLang="fr-FR" sz="2600" dirty="0"/>
              <a:t>times, but pay attention to Art L613-25 in fine</a:t>
            </a:r>
          </a:p>
          <a:p>
            <a:pPr>
              <a:lnSpc>
                <a:spcPct val="80000"/>
              </a:lnSpc>
            </a:pPr>
            <a:endParaRPr lang="en-GB" altLang="fr-FR" sz="2600" dirty="0"/>
          </a:p>
          <a:p>
            <a:pPr>
              <a:lnSpc>
                <a:spcPct val="80000"/>
              </a:lnSpc>
            </a:pPr>
            <a:r>
              <a:rPr lang="en-GB" altLang="fr-FR" sz="2600" dirty="0" smtClean="0"/>
              <a:t>The </a:t>
            </a:r>
            <a:r>
              <a:rPr lang="en-GB" altLang="fr-FR" sz="2600" dirty="0"/>
              <a:t>first </a:t>
            </a:r>
            <a:r>
              <a:rPr lang="en-GB" altLang="fr-FR" sz="2600" dirty="0" smtClean="0"/>
              <a:t>time </a:t>
            </a:r>
            <a:r>
              <a:rPr lang="en-GB" altLang="fr-FR" sz="2600" dirty="0"/>
              <a:t>in </a:t>
            </a:r>
            <a:r>
              <a:rPr lang="en-GB" altLang="fr-FR" sz="2600" dirty="0" smtClean="0"/>
              <a:t>appeal, article </a:t>
            </a:r>
            <a:r>
              <a:rPr lang="en-GB" altLang="fr-FR" sz="2600" dirty="0"/>
              <a:t>564 of the </a:t>
            </a:r>
            <a:r>
              <a:rPr lang="en-GB" altLang="fr-FR" sz="2600" dirty="0" smtClean="0"/>
              <a:t>CPC </a:t>
            </a:r>
          </a:p>
          <a:p>
            <a:pPr marL="0" indent="0">
              <a:lnSpc>
                <a:spcPct val="80000"/>
              </a:lnSpc>
              <a:buNone/>
            </a:pPr>
            <a:endParaRPr lang="en-GB" altLang="fr-FR" sz="2600" dirty="0" smtClean="0"/>
          </a:p>
          <a:p>
            <a:pPr lvl="1">
              <a:lnSpc>
                <a:spcPct val="80000"/>
              </a:lnSpc>
            </a:pPr>
            <a:r>
              <a:rPr lang="en-GB" altLang="fr-FR" sz="2600" dirty="0" smtClean="0"/>
              <a:t>Paris </a:t>
            </a:r>
            <a:r>
              <a:rPr lang="en-GB" altLang="fr-FR" sz="2600" dirty="0"/>
              <a:t>Court of Appeal, 30 November 2011, ADA c. </a:t>
            </a:r>
            <a:r>
              <a:rPr lang="en-GB" altLang="fr-FR" sz="2600" dirty="0" err="1" smtClean="0"/>
              <a:t>Emicela</a:t>
            </a:r>
            <a:r>
              <a:rPr lang="en-GB" altLang="fr-FR" sz="2600" dirty="0" smtClean="0"/>
              <a:t> : </a:t>
            </a:r>
          </a:p>
          <a:p>
            <a:pPr marL="457200" lvl="1" indent="0">
              <a:lnSpc>
                <a:spcPct val="80000"/>
              </a:lnSpc>
              <a:buNone/>
            </a:pPr>
            <a:endParaRPr lang="en-GB" altLang="fr-FR" sz="2600" dirty="0" smtClean="0"/>
          </a:p>
          <a:p>
            <a:pPr marL="457200" lvl="1" indent="0">
              <a:lnSpc>
                <a:spcPct val="80000"/>
              </a:lnSpc>
              <a:buNone/>
            </a:pPr>
            <a:r>
              <a:rPr lang="en-GB" altLang="fr-FR" sz="2600" i="1" dirty="0" smtClean="0"/>
              <a:t>	“the </a:t>
            </a:r>
            <a:r>
              <a:rPr lang="en-GB" altLang="fr-FR" sz="2600" i="1" dirty="0"/>
              <a:t>request [for partial invalidity only], that seeks only to defend the 	industrial property title on which the infringement action is based, by 	challenging the full annulment of the asserted claims, may not be deemed a 	new request under Article 564 of the Civil Code of </a:t>
            </a:r>
            <a:r>
              <a:rPr lang="en-GB" altLang="fr-FR" sz="2600" i="1" dirty="0" smtClean="0"/>
              <a:t>Procedure”.</a:t>
            </a:r>
          </a:p>
          <a:p>
            <a:pPr marL="457200" lvl="1" indent="0">
              <a:lnSpc>
                <a:spcPct val="80000"/>
              </a:lnSpc>
              <a:buNone/>
            </a:pPr>
            <a:endParaRPr lang="en-GB" altLang="fr-FR" sz="2600" i="1" dirty="0" smtClean="0"/>
          </a:p>
          <a:p>
            <a:pPr marL="457200" lvl="1" indent="0">
              <a:lnSpc>
                <a:spcPct val="80000"/>
              </a:lnSpc>
              <a:buNone/>
            </a:pPr>
            <a:endParaRPr lang="en-GB" altLang="fr-FR" sz="2600" i="1" dirty="0"/>
          </a:p>
          <a:p>
            <a:pPr marL="457200" lvl="1" indent="0">
              <a:lnSpc>
                <a:spcPct val="80000"/>
              </a:lnSpc>
              <a:buNone/>
            </a:pPr>
            <a:r>
              <a:rPr lang="en-US" altLang="fr-FR" sz="2600" dirty="0"/>
              <a:t>Note : Settlement agreement, deferral and reinstatement of the patent limited under appeal (Paris Court of Appeal, decision dated April 11, 2012)</a:t>
            </a:r>
          </a:p>
          <a:p>
            <a:pPr marL="457200" lvl="1" indent="0">
              <a:lnSpc>
                <a:spcPct val="80000"/>
              </a:lnSpc>
              <a:buNone/>
            </a:pPr>
            <a:endParaRPr lang="en-GB" altLang="fr-FR" sz="2600" i="1" dirty="0" smtClean="0"/>
          </a:p>
          <a:p>
            <a:pPr marL="457200" lvl="1" indent="0">
              <a:lnSpc>
                <a:spcPct val="80000"/>
              </a:lnSpc>
              <a:buNone/>
            </a:pPr>
            <a:endParaRPr lang="en-GB" altLang="fr-FR" sz="2600" dirty="0" smtClean="0"/>
          </a:p>
          <a:p>
            <a:pPr lvl="1">
              <a:lnSpc>
                <a:spcPct val="80000"/>
              </a:lnSpc>
            </a:pPr>
            <a:r>
              <a:rPr lang="en-GB" altLang="fr-FR" sz="2600" dirty="0" smtClean="0"/>
              <a:t>CA Paris October 30, 2013 </a:t>
            </a:r>
            <a:r>
              <a:rPr lang="en-GB" altLang="fr-FR" sz="2600" dirty="0" err="1" smtClean="0"/>
              <a:t>Astellas</a:t>
            </a:r>
            <a:r>
              <a:rPr lang="en-GB" altLang="fr-FR" sz="2600" dirty="0" smtClean="0"/>
              <a:t> v. </a:t>
            </a:r>
            <a:r>
              <a:rPr lang="en-GB" altLang="fr-FR" sz="2600" dirty="0" err="1" smtClean="0"/>
              <a:t>Mylan</a:t>
            </a:r>
            <a:r>
              <a:rPr lang="en-GB" altLang="fr-FR" sz="2600" dirty="0" smtClean="0"/>
              <a:t> :</a:t>
            </a:r>
          </a:p>
          <a:p>
            <a:pPr marL="457200" lvl="1" indent="0">
              <a:lnSpc>
                <a:spcPct val="80000"/>
              </a:lnSpc>
              <a:buNone/>
            </a:pPr>
            <a:endParaRPr lang="en-GB" altLang="fr-FR" sz="2600" dirty="0" smtClean="0"/>
          </a:p>
          <a:p>
            <a:pPr marL="457200" lvl="1" indent="0">
              <a:lnSpc>
                <a:spcPct val="80000"/>
              </a:lnSpc>
              <a:buNone/>
            </a:pPr>
            <a:r>
              <a:rPr lang="en-GB" altLang="fr-FR" sz="2600" dirty="0"/>
              <a:t>	T</a:t>
            </a:r>
            <a:r>
              <a:rPr lang="en-GB" altLang="fr-FR" sz="2600" dirty="0" smtClean="0"/>
              <a:t>he appeal court is accepted  to stay until the decision of the French Patent 	office about the limitation requested after the nullification of the patent in first 	instance.</a:t>
            </a:r>
          </a:p>
          <a:p>
            <a:pPr marL="457200" lvl="1" indent="0">
              <a:lnSpc>
                <a:spcPct val="80000"/>
              </a:lnSpc>
              <a:buNone/>
            </a:pPr>
            <a:r>
              <a:rPr lang="en-GB" altLang="fr-FR" sz="2600" i="1" dirty="0"/>
              <a:t>	</a:t>
            </a:r>
            <a:endParaRPr lang="en-GB" altLang="fr-FR" sz="2600" dirty="0"/>
          </a:p>
          <a:p>
            <a:pPr>
              <a:lnSpc>
                <a:spcPct val="80000"/>
              </a:lnSpc>
              <a:buFont typeface="Wingdings 2" pitchFamily="18" charset="2"/>
              <a:buNone/>
            </a:pPr>
            <a:r>
              <a:rPr lang="en-GB" altLang="fr-FR" sz="2000" dirty="0"/>
              <a:t>	</a:t>
            </a:r>
            <a:endParaRPr lang="en-GB" altLang="fr-FR" sz="2000" dirty="0" smtClean="0"/>
          </a:p>
          <a:p>
            <a:pPr>
              <a:lnSpc>
                <a:spcPct val="80000"/>
              </a:lnSpc>
              <a:buFont typeface="Wingdings 2" pitchFamily="18" charset="2"/>
              <a:buNone/>
            </a:pPr>
            <a:r>
              <a:rPr lang="en-GB" altLang="fr-FR" sz="2000" dirty="0" smtClean="0"/>
              <a:t>	</a:t>
            </a:r>
            <a:endParaRPr altLang="fr-FR" sz="2000"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68FE2BFE-A179-4DC9-A5B8-1C6F412C94D5}" type="slidenum">
              <a:rPr lang="fr-FR"/>
              <a:pPr>
                <a:defRPr/>
              </a:pPr>
              <a:t>13</a:t>
            </a:fld>
            <a:endParaRPr lang="fr-FR"/>
          </a:p>
        </p:txBody>
      </p:sp>
      <p:sp>
        <p:nvSpPr>
          <p:cNvPr id="2" name="Espace réservé du pied de page 1"/>
          <p:cNvSpPr>
            <a:spLocks noGrp="1"/>
          </p:cNvSpPr>
          <p:nvPr>
            <p:ph type="ftr" sz="quarter" idx="11"/>
          </p:nvPr>
        </p:nvSpPr>
        <p:spPr>
          <a:xfrm>
            <a:off x="3131840" y="6021288"/>
            <a:ext cx="2895600" cy="244475"/>
          </a:xfrm>
        </p:spPr>
        <p:txBody>
          <a:bodyPr/>
          <a:lstStyle/>
          <a:p>
            <a:r>
              <a:rPr lang="en-US" altLang="fr-FR" dirty="0" smtClean="0"/>
              <a:t>AIPPI - French &amp; German Groups - Aero-Club de France </a:t>
            </a:r>
            <a:endParaRPr lang="fr-FR" altLang="fr-FR" dirty="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585551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258888" y="260350"/>
            <a:ext cx="7885112" cy="792163"/>
          </a:xfrm>
        </p:spPr>
        <p:txBody>
          <a:bodyPr>
            <a:normAutofit fontScale="90000"/>
          </a:bodyPr>
          <a:lstStyle/>
          <a:p>
            <a:r>
              <a:rPr lang="en-GB" altLang="fr-FR" sz="2400" u="sng" dirty="0" smtClean="0"/>
              <a:t>LIMITATION PROCEDURE </a:t>
            </a:r>
            <a:br>
              <a:rPr lang="en-GB" altLang="fr-FR" sz="2400" u="sng" dirty="0" smtClean="0"/>
            </a:br>
            <a:r>
              <a:rPr lang="en-GB" altLang="fr-FR" sz="2400" u="sng" dirty="0" smtClean="0"/>
              <a:t>(a few special terms and conditions required)</a:t>
            </a:r>
            <a:endParaRPr lang="fr-FR" altLang="fr-FR" sz="2400" u="sng" dirty="0" smtClean="0"/>
          </a:p>
        </p:txBody>
      </p:sp>
      <p:sp>
        <p:nvSpPr>
          <p:cNvPr id="27651" name="Rectangle 3"/>
          <p:cNvSpPr>
            <a:spLocks noGrp="1" noChangeArrowheads="1"/>
          </p:cNvSpPr>
          <p:nvPr>
            <p:ph idx="1"/>
          </p:nvPr>
        </p:nvSpPr>
        <p:spPr>
          <a:xfrm>
            <a:off x="755650" y="1844675"/>
            <a:ext cx="8208963" cy="4464050"/>
          </a:xfrm>
        </p:spPr>
        <p:txBody>
          <a:bodyPr/>
          <a:lstStyle/>
          <a:p>
            <a:r>
              <a:rPr lang="en-GB" altLang="fr-FR" sz="2000" dirty="0" smtClean="0"/>
              <a:t>Agreement of the licensee,</a:t>
            </a:r>
          </a:p>
          <a:p>
            <a:pPr marL="0" indent="0">
              <a:buNone/>
            </a:pPr>
            <a:endParaRPr lang="en-GB" altLang="fr-FR" sz="2000" dirty="0"/>
          </a:p>
          <a:p>
            <a:r>
              <a:rPr lang="en-GB" altLang="fr-FR" sz="2000" dirty="0"/>
              <a:t>Approval of all the co-owners</a:t>
            </a:r>
            <a:r>
              <a:rPr lang="en-GB" altLang="fr-FR" sz="2000" dirty="0" smtClean="0"/>
              <a:t>,</a:t>
            </a:r>
          </a:p>
          <a:p>
            <a:pPr marL="0" indent="0">
              <a:buNone/>
            </a:pPr>
            <a:endParaRPr lang="en-GB" altLang="fr-FR" sz="2000" dirty="0"/>
          </a:p>
          <a:p>
            <a:r>
              <a:rPr lang="en-GB" altLang="fr-FR" sz="2000" dirty="0"/>
              <a:t>Conformity to Article L. 612-6 IPC (clarity and basis of the description), and, especially</a:t>
            </a:r>
            <a:r>
              <a:rPr lang="en-GB" altLang="fr-FR" sz="2000" dirty="0" smtClean="0"/>
              <a:t>,</a:t>
            </a:r>
          </a:p>
          <a:p>
            <a:pPr marL="0" indent="0">
              <a:buNone/>
            </a:pPr>
            <a:endParaRPr lang="en-GB" altLang="fr-FR" sz="2000" dirty="0"/>
          </a:p>
          <a:p>
            <a:r>
              <a:rPr lang="en-GB" altLang="fr-FR" sz="2000" dirty="0"/>
              <a:t>Does the amendment to the claim correspond to a limitation of the patent's scope? </a:t>
            </a:r>
            <a:endParaRPr altLang="fr-FR" sz="2000"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59D539C7-83A7-4248-9A1F-0896530D9F11}" type="slidenum">
              <a:rPr lang="fr-FR"/>
              <a:pPr>
                <a:defRPr/>
              </a:pPr>
              <a:t>14</a:t>
            </a:fld>
            <a:endParaRPr lang="fr-FR"/>
          </a:p>
        </p:txBody>
      </p:sp>
      <p:sp>
        <p:nvSpPr>
          <p:cNvPr id="2" name="Espace réservé du pied de page 1"/>
          <p:cNvSpPr>
            <a:spLocks noGrp="1"/>
          </p:cNvSpPr>
          <p:nvPr>
            <p:ph type="ftr" sz="quarter" idx="11"/>
          </p:nvPr>
        </p:nvSpPr>
        <p:spPr>
          <a:xfrm>
            <a:off x="3059832" y="6093296"/>
            <a:ext cx="2895600" cy="244475"/>
          </a:xfrm>
        </p:spPr>
        <p:txBody>
          <a:bodyPr/>
          <a:lstStyle/>
          <a:p>
            <a:r>
              <a:rPr lang="en-US" altLang="fr-FR" dirty="0" smtClean="0"/>
              <a:t>AIPPI - French &amp; German Groups - Aero-Club de France </a:t>
            </a:r>
            <a:endParaRPr lang="fr-FR" altLang="fr-FR" dirty="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1916100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GB" altLang="fr-FR" sz="2400" u="sng" dirty="0" smtClean="0"/>
              <a:t>INTERPRETATION OF THE CONCEPT OF LIMITATION</a:t>
            </a:r>
            <a:endParaRPr lang="fr-FR" altLang="fr-FR" sz="2400" u="sng" dirty="0" smtClean="0"/>
          </a:p>
        </p:txBody>
      </p:sp>
      <p:sp>
        <p:nvSpPr>
          <p:cNvPr id="28675" name="Rectangle 3"/>
          <p:cNvSpPr>
            <a:spLocks noGrp="1" noChangeArrowheads="1"/>
          </p:cNvSpPr>
          <p:nvPr>
            <p:ph idx="1"/>
          </p:nvPr>
        </p:nvSpPr>
        <p:spPr>
          <a:xfrm>
            <a:off x="755650" y="1341438"/>
            <a:ext cx="8208963" cy="4967287"/>
          </a:xfrm>
        </p:spPr>
        <p:txBody>
          <a:bodyPr/>
          <a:lstStyle/>
          <a:p>
            <a:pPr algn="just"/>
            <a:endParaRPr lang="en-GB" altLang="fr-FR" sz="2000" dirty="0" smtClean="0"/>
          </a:p>
          <a:p>
            <a:pPr algn="just"/>
            <a:r>
              <a:rPr lang="en-GB" altLang="fr-FR" sz="2000" dirty="0" smtClean="0"/>
              <a:t>Article </a:t>
            </a:r>
            <a:r>
              <a:rPr lang="en-GB" altLang="fr-FR" sz="2000" dirty="0"/>
              <a:t>L.613-24 § 1: limiting the scope of a patent by amending its claim(s</a:t>
            </a:r>
            <a:r>
              <a:rPr lang="en-GB" altLang="fr-FR" sz="2000" dirty="0" smtClean="0"/>
              <a:t>)</a:t>
            </a:r>
          </a:p>
          <a:p>
            <a:pPr marL="0" indent="0" algn="just">
              <a:buNone/>
            </a:pPr>
            <a:endParaRPr lang="en-GB" altLang="fr-FR" sz="2000" dirty="0"/>
          </a:p>
          <a:p>
            <a:pPr algn="just"/>
            <a:r>
              <a:rPr lang="en-GB" altLang="fr-FR" sz="2000" dirty="0"/>
              <a:t>Interpretation of the term « limitation » in the EPO's review Directives (Part D- Chapter X - §4.3 (a reduction in the scope of the protection conferred by claims</a:t>
            </a:r>
            <a:r>
              <a:rPr lang="en-GB" altLang="fr-FR" sz="2000" dirty="0" smtClean="0"/>
              <a:t>)</a:t>
            </a:r>
          </a:p>
          <a:p>
            <a:pPr marL="0" indent="0" algn="just">
              <a:buNone/>
            </a:pPr>
            <a:endParaRPr lang="en-GB" altLang="fr-FR" sz="2000" dirty="0"/>
          </a:p>
          <a:p>
            <a:pPr algn="just"/>
            <a:r>
              <a:rPr lang="en-GB" altLang="fr-FR" sz="2000" dirty="0"/>
              <a:t>Be attentive to any limitation of the subject of the claim that could hide an extension of the scope of the right conferred by said claim </a:t>
            </a:r>
            <a:endParaRPr altLang="fr-FR" sz="2000"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2EAB8A95-B15A-41AD-8D09-D1ED960581D5}" type="slidenum">
              <a:rPr lang="fr-FR"/>
              <a:pPr>
                <a:defRPr/>
              </a:pPr>
              <a:t>15</a:t>
            </a:fld>
            <a:endParaRPr lang="fr-FR"/>
          </a:p>
        </p:txBody>
      </p:sp>
      <p:sp>
        <p:nvSpPr>
          <p:cNvPr id="2" name="Espace réservé du pied de page 1"/>
          <p:cNvSpPr>
            <a:spLocks noGrp="1"/>
          </p:cNvSpPr>
          <p:nvPr>
            <p:ph type="ftr" sz="quarter" idx="11"/>
          </p:nvPr>
        </p:nvSpPr>
        <p:spPr>
          <a:xfrm>
            <a:off x="3131840" y="6093296"/>
            <a:ext cx="2895600" cy="244475"/>
          </a:xfrm>
        </p:spPr>
        <p:txBody>
          <a:bodyPr/>
          <a:lstStyle/>
          <a:p>
            <a:r>
              <a:rPr lang="en-US" altLang="fr-FR" dirty="0" smtClean="0"/>
              <a:t>AIPPI - French &amp; German Groups - Aero-Club de France </a:t>
            </a:r>
            <a:endParaRPr lang="fr-FR" altLang="fr-FR" dirty="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1131766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fr-FR" altLang="fr-FR" u="sng" dirty="0" err="1" smtClean="0"/>
              <a:t>Example</a:t>
            </a:r>
            <a:endParaRPr lang="fr-FR" altLang="fr-FR" u="sng" dirty="0" smtClean="0"/>
          </a:p>
        </p:txBody>
      </p:sp>
      <p:sp>
        <p:nvSpPr>
          <p:cNvPr id="39939" name="Rectangle 3"/>
          <p:cNvSpPr>
            <a:spLocks noGrp="1" noChangeArrowheads="1"/>
          </p:cNvSpPr>
          <p:nvPr>
            <p:ph idx="1"/>
          </p:nvPr>
        </p:nvSpPr>
        <p:spPr>
          <a:xfrm>
            <a:off x="683568" y="980728"/>
            <a:ext cx="8208963" cy="4967287"/>
          </a:xfrm>
        </p:spPr>
        <p:txBody>
          <a:bodyPr/>
          <a:lstStyle/>
          <a:p>
            <a:pPr marL="0" indent="0">
              <a:buNone/>
              <a:defRPr/>
            </a:pPr>
            <a:r>
              <a:rPr lang="fr-FR" u="sng" dirty="0" err="1" smtClean="0"/>
              <a:t>Granted</a:t>
            </a:r>
            <a:r>
              <a:rPr lang="fr-FR" u="sng" dirty="0" smtClean="0"/>
              <a:t> claim</a:t>
            </a:r>
          </a:p>
          <a:p>
            <a:pPr>
              <a:buFont typeface="Wingdings" pitchFamily="2" charset="2"/>
              <a:buChar char="§"/>
              <a:defRPr/>
            </a:pPr>
            <a:r>
              <a:rPr lang="fr-FR" dirty="0" smtClean="0"/>
              <a:t>P </a:t>
            </a:r>
            <a:r>
              <a:rPr lang="fr-FR" dirty="0"/>
              <a:t>─  copolymère   ─ P</a:t>
            </a:r>
          </a:p>
          <a:p>
            <a:pPr marL="0" indent="0">
              <a:buNone/>
              <a:defRPr/>
            </a:pPr>
            <a:endParaRPr lang="fr-FR" dirty="0"/>
          </a:p>
          <a:p>
            <a:pPr marL="0" indent="0">
              <a:buNone/>
              <a:defRPr/>
            </a:pPr>
            <a:r>
              <a:rPr lang="fr-FR" dirty="0" err="1"/>
              <a:t>w</a:t>
            </a:r>
            <a:r>
              <a:rPr lang="fr-FR" dirty="0" err="1" smtClean="0"/>
              <a:t>ith</a:t>
            </a:r>
            <a:r>
              <a:rPr lang="fr-FR" dirty="0" smtClean="0"/>
              <a:t> P= polar terminal groups</a:t>
            </a:r>
          </a:p>
          <a:p>
            <a:pPr marL="0" indent="0">
              <a:buNone/>
              <a:defRPr/>
            </a:pPr>
            <a:r>
              <a:rPr lang="fr-FR" dirty="0" smtClean="0"/>
              <a:t>And </a:t>
            </a:r>
            <a:r>
              <a:rPr lang="fr-FR" dirty="0" err="1" smtClean="0"/>
              <a:t>Molar</a:t>
            </a:r>
            <a:r>
              <a:rPr lang="fr-FR" dirty="0" smtClean="0"/>
              <a:t> % of  </a:t>
            </a:r>
            <a:r>
              <a:rPr lang="fr-FR" dirty="0"/>
              <a:t>P &lt; 10 %</a:t>
            </a:r>
          </a:p>
          <a:p>
            <a:pPr marL="0" indent="0">
              <a:spcBef>
                <a:spcPts val="0"/>
              </a:spcBef>
              <a:buNone/>
              <a:defRPr/>
            </a:pPr>
            <a:endParaRPr lang="fr-FR" sz="1200" dirty="0"/>
          </a:p>
          <a:p>
            <a:pPr marL="0" indent="0">
              <a:buNone/>
              <a:defRPr/>
            </a:pPr>
            <a:r>
              <a:rPr lang="fr-FR" u="sng" dirty="0"/>
              <a:t>D</a:t>
            </a:r>
            <a:r>
              <a:rPr lang="fr-FR" u="sng" dirty="0" smtClean="0"/>
              <a:t>escription</a:t>
            </a:r>
            <a:r>
              <a:rPr lang="fr-FR" dirty="0" smtClean="0"/>
              <a:t>  </a:t>
            </a:r>
            <a:endParaRPr lang="fr-FR" dirty="0"/>
          </a:p>
          <a:p>
            <a:pPr>
              <a:buFont typeface="Wingdings" pitchFamily="2" charset="2"/>
              <a:buChar char="§"/>
              <a:defRPr/>
            </a:pPr>
            <a:r>
              <a:rPr lang="fr-FR" dirty="0"/>
              <a:t>P </a:t>
            </a:r>
            <a:r>
              <a:rPr lang="fr-FR" dirty="0" smtClean="0"/>
              <a:t>are polar terminal groups, in </a:t>
            </a:r>
            <a:r>
              <a:rPr lang="fr-FR" dirty="0" err="1" smtClean="0"/>
              <a:t>particular</a:t>
            </a:r>
            <a:r>
              <a:rPr lang="fr-FR" dirty="0" smtClean="0"/>
              <a:t> </a:t>
            </a:r>
            <a:r>
              <a:rPr lang="fr-FR" dirty="0" err="1" smtClean="0"/>
              <a:t>alcoholic</a:t>
            </a:r>
            <a:r>
              <a:rPr lang="fr-FR" dirty="0" smtClean="0"/>
              <a:t> and/or </a:t>
            </a:r>
            <a:r>
              <a:rPr lang="fr-FR" dirty="0" err="1" smtClean="0"/>
              <a:t>carboxylic</a:t>
            </a:r>
            <a:r>
              <a:rPr lang="fr-FR" dirty="0" smtClean="0"/>
              <a:t> groups, and more </a:t>
            </a:r>
            <a:r>
              <a:rPr lang="fr-FR" dirty="0" err="1" smtClean="0"/>
              <a:t>particularly</a:t>
            </a:r>
            <a:r>
              <a:rPr lang="fr-FR" dirty="0" smtClean="0"/>
              <a:t> </a:t>
            </a:r>
            <a:r>
              <a:rPr lang="fr-FR" dirty="0" err="1" smtClean="0"/>
              <a:t>alcoholic</a:t>
            </a:r>
            <a:r>
              <a:rPr lang="fr-FR" dirty="0" smtClean="0"/>
              <a:t> groups.</a:t>
            </a:r>
            <a:endParaRPr lang="fr-FR" dirty="0"/>
          </a:p>
          <a:p>
            <a:endParaRPr altLang="fr-FR"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7C192C0F-18B5-449F-9373-CF0FA37827EE}" type="slidenum">
              <a:rPr lang="fr-FR"/>
              <a:pPr>
                <a:defRPr/>
              </a:pPr>
              <a:t>16</a:t>
            </a:fld>
            <a:endParaRPr lang="fr-FR"/>
          </a:p>
        </p:txBody>
      </p:sp>
      <p:sp>
        <p:nvSpPr>
          <p:cNvPr id="2" name="Espace réservé du pied de page 1"/>
          <p:cNvSpPr>
            <a:spLocks noGrp="1"/>
          </p:cNvSpPr>
          <p:nvPr>
            <p:ph type="ftr" sz="quarter" idx="11"/>
          </p:nvPr>
        </p:nvSpPr>
        <p:spPr>
          <a:xfrm>
            <a:off x="3051721" y="6165304"/>
            <a:ext cx="2895600" cy="244475"/>
          </a:xfrm>
        </p:spPr>
        <p:txBody>
          <a:bodyPr/>
          <a:lstStyle/>
          <a:p>
            <a:r>
              <a:rPr lang="en-US" altLang="fr-FR" dirty="0" smtClean="0"/>
              <a:t>AIPPI - French &amp; German Groups - Aero-Club de France </a:t>
            </a:r>
            <a:endParaRPr lang="fr-FR" altLang="fr-FR" dirty="0"/>
          </a:p>
        </p:txBody>
      </p:sp>
      <p:sp>
        <p:nvSpPr>
          <p:cNvPr id="6" name="Rectangle 6"/>
          <p:cNvSpPr>
            <a:spLocks noChangeArrowheads="1"/>
          </p:cNvSpPr>
          <p:nvPr/>
        </p:nvSpPr>
        <p:spPr bwMode="auto">
          <a:xfrm>
            <a:off x="1835696" y="1772816"/>
            <a:ext cx="2663825" cy="638175"/>
          </a:xfrm>
          <a:prstGeom prst="rect">
            <a:avLst/>
          </a:prstGeom>
          <a:noFill/>
          <a:ln w="9525" algn="ctr">
            <a:solidFill>
              <a:schemeClr val="tx2">
                <a:lumMod val="75000"/>
              </a:scheme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endParaRPr lang="fr-FR"/>
          </a:p>
        </p:txBody>
      </p:sp>
      <p:sp>
        <p:nvSpPr>
          <p:cNvPr id="7"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3009483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fr-FR" altLang="fr-FR" u="sng" dirty="0" err="1" smtClean="0"/>
              <a:t>Example</a:t>
            </a:r>
            <a:endParaRPr lang="fr-FR" altLang="fr-FR" u="sng" dirty="0" smtClean="0"/>
          </a:p>
        </p:txBody>
      </p:sp>
      <p:sp>
        <p:nvSpPr>
          <p:cNvPr id="40963" name="Rectangle 3"/>
          <p:cNvSpPr>
            <a:spLocks noGrp="1" noChangeArrowheads="1"/>
          </p:cNvSpPr>
          <p:nvPr>
            <p:ph idx="1"/>
          </p:nvPr>
        </p:nvSpPr>
        <p:spPr>
          <a:xfrm>
            <a:off x="755650" y="1341438"/>
            <a:ext cx="8208963" cy="4967287"/>
          </a:xfrm>
        </p:spPr>
        <p:txBody>
          <a:bodyPr/>
          <a:lstStyle/>
          <a:p>
            <a:pPr marL="0" indent="0">
              <a:buNone/>
            </a:pPr>
            <a:r>
              <a:rPr lang="fr-FR" u="sng" dirty="0" smtClean="0"/>
              <a:t>Limited claim</a:t>
            </a:r>
          </a:p>
          <a:p>
            <a:pPr marL="0" indent="0" algn="ctr">
              <a:buNone/>
            </a:pPr>
            <a:endParaRPr lang="fr-FR" dirty="0" smtClean="0"/>
          </a:p>
          <a:p>
            <a:pPr marL="0" indent="0" algn="ctr">
              <a:buNone/>
            </a:pPr>
            <a:r>
              <a:rPr lang="fr-FR" dirty="0" smtClean="0"/>
              <a:t>P─  copolymère   ─ P</a:t>
            </a:r>
          </a:p>
          <a:p>
            <a:pPr marL="0" indent="0">
              <a:buNone/>
            </a:pPr>
            <a:endParaRPr lang="fr-FR" dirty="0" smtClean="0"/>
          </a:p>
          <a:p>
            <a:pPr marL="0" indent="0">
              <a:buNone/>
            </a:pPr>
            <a:r>
              <a:rPr lang="fr-FR" dirty="0" err="1" smtClean="0"/>
              <a:t>With</a:t>
            </a:r>
            <a:r>
              <a:rPr lang="fr-FR" dirty="0" smtClean="0"/>
              <a:t> </a:t>
            </a:r>
            <a:r>
              <a:rPr lang="fr-FR" dirty="0" err="1" smtClean="0"/>
              <a:t>molar</a:t>
            </a:r>
            <a:r>
              <a:rPr lang="fr-FR" dirty="0" smtClean="0"/>
              <a:t> % of </a:t>
            </a:r>
            <a:r>
              <a:rPr lang="fr-FR" dirty="0" err="1" smtClean="0"/>
              <a:t>alcoholic</a:t>
            </a:r>
            <a:r>
              <a:rPr lang="fr-FR" dirty="0" smtClean="0"/>
              <a:t> groups &lt; 10 % </a:t>
            </a:r>
          </a:p>
          <a:p>
            <a:endParaRPr altLang="fr-FR"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B1D5EC7C-0A60-49E3-A3C9-A48BC60E3C5D}" type="slidenum">
              <a:rPr lang="fr-FR"/>
              <a:pPr>
                <a:defRPr/>
              </a:pPr>
              <a:t>17</a:t>
            </a:fld>
            <a:endParaRPr lang="fr-FR"/>
          </a:p>
        </p:txBody>
      </p:sp>
      <p:sp>
        <p:nvSpPr>
          <p:cNvPr id="2" name="Espace réservé du pied de page 1"/>
          <p:cNvSpPr>
            <a:spLocks noGrp="1"/>
          </p:cNvSpPr>
          <p:nvPr>
            <p:ph type="ftr" sz="quarter" idx="11"/>
          </p:nvPr>
        </p:nvSpPr>
        <p:spPr>
          <a:xfrm>
            <a:off x="3188097" y="6093296"/>
            <a:ext cx="2895600" cy="244475"/>
          </a:xfrm>
        </p:spPr>
        <p:txBody>
          <a:bodyPr/>
          <a:lstStyle/>
          <a:p>
            <a:r>
              <a:rPr lang="en-US" altLang="fr-FR" dirty="0" smtClean="0"/>
              <a:t>AIPPI - French &amp; German Groups - Aero-Club de France </a:t>
            </a:r>
            <a:endParaRPr lang="fr-FR" altLang="fr-FR" dirty="0"/>
          </a:p>
        </p:txBody>
      </p:sp>
      <p:sp>
        <p:nvSpPr>
          <p:cNvPr id="6" name="Rectangle 6"/>
          <p:cNvSpPr>
            <a:spLocks noChangeArrowheads="1"/>
          </p:cNvSpPr>
          <p:nvPr/>
        </p:nvSpPr>
        <p:spPr bwMode="auto">
          <a:xfrm>
            <a:off x="3419872" y="2550063"/>
            <a:ext cx="2663825" cy="638175"/>
          </a:xfrm>
          <a:prstGeom prst="rect">
            <a:avLst/>
          </a:prstGeom>
          <a:noFill/>
          <a:ln w="9525" algn="ctr">
            <a:solidFill>
              <a:schemeClr val="tx2">
                <a:lumMod val="75000"/>
              </a:scheme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endParaRPr lang="fr-FR"/>
          </a:p>
        </p:txBody>
      </p:sp>
      <p:sp>
        <p:nvSpPr>
          <p:cNvPr id="7"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42956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err="1" smtClean="0"/>
              <a:t>Example</a:t>
            </a:r>
            <a:endParaRPr lang="fr-FR" u="sng" dirty="0"/>
          </a:p>
        </p:txBody>
      </p:sp>
      <p:sp>
        <p:nvSpPr>
          <p:cNvPr id="3" name="Espace réservé du contenu 2"/>
          <p:cNvSpPr>
            <a:spLocks noGrp="1"/>
          </p:cNvSpPr>
          <p:nvPr>
            <p:ph idx="1"/>
          </p:nvPr>
        </p:nvSpPr>
        <p:spPr/>
        <p:txBody>
          <a:bodyPr/>
          <a:lstStyle/>
          <a:p>
            <a:endParaRPr lang="fr-FR" dirty="0" smtClean="0"/>
          </a:p>
          <a:p>
            <a:r>
              <a:rPr lang="fr-FR" dirty="0" err="1" smtClean="0"/>
              <a:t>Presumed</a:t>
            </a:r>
            <a:r>
              <a:rPr lang="fr-FR" dirty="0" smtClean="0"/>
              <a:t> patent </a:t>
            </a:r>
            <a:r>
              <a:rPr lang="fr-FR" dirty="0" err="1" smtClean="0"/>
              <a:t>infringement</a:t>
            </a:r>
            <a:endParaRPr lang="fr-FR" dirty="0" smtClean="0"/>
          </a:p>
          <a:p>
            <a:endParaRPr lang="fr-FR" dirty="0"/>
          </a:p>
          <a:p>
            <a:pPr lvl="1"/>
            <a:r>
              <a:rPr lang="fr-FR" dirty="0" smtClean="0"/>
              <a:t>8 % </a:t>
            </a:r>
            <a:r>
              <a:rPr lang="fr-FR" dirty="0" err="1" smtClean="0"/>
              <a:t>alcoholic</a:t>
            </a:r>
            <a:r>
              <a:rPr lang="fr-FR" dirty="0" smtClean="0"/>
              <a:t> groups (-OH)</a:t>
            </a:r>
          </a:p>
          <a:p>
            <a:pPr lvl="1"/>
            <a:r>
              <a:rPr lang="fr-FR" dirty="0" smtClean="0"/>
              <a:t>7 % </a:t>
            </a:r>
            <a:r>
              <a:rPr lang="fr-FR" dirty="0" err="1" smtClean="0"/>
              <a:t>carboxylic</a:t>
            </a:r>
            <a:r>
              <a:rPr lang="fr-FR" dirty="0" smtClean="0"/>
              <a:t> group (-CO-OH)</a:t>
            </a:r>
            <a:endParaRPr lang="fr-FR" dirty="0"/>
          </a:p>
        </p:txBody>
      </p:sp>
      <p:sp>
        <p:nvSpPr>
          <p:cNvPr id="4" name="Espace réservé du pied de page 3"/>
          <p:cNvSpPr>
            <a:spLocks noGrp="1"/>
          </p:cNvSpPr>
          <p:nvPr>
            <p:ph type="ftr" sz="quarter" idx="11"/>
          </p:nvPr>
        </p:nvSpPr>
        <p:spPr>
          <a:xfrm>
            <a:off x="3059832" y="6093296"/>
            <a:ext cx="2895600" cy="244475"/>
          </a:xfrm>
        </p:spPr>
        <p:txBody>
          <a:bodyPr/>
          <a:lstStyle/>
          <a:p>
            <a:r>
              <a:rPr lang="en-US" altLang="fr-FR" dirty="0" smtClean="0"/>
              <a:t>AIPPI - French &amp; German Groups - Aero-Club de France </a:t>
            </a:r>
            <a:endParaRPr lang="fr-FR" altLang="fr-FR" dirty="0"/>
          </a:p>
        </p:txBody>
      </p:sp>
      <p:sp>
        <p:nvSpPr>
          <p:cNvPr id="5" name="Espace réservé du numéro de diapositive 4"/>
          <p:cNvSpPr>
            <a:spLocks noGrp="1"/>
          </p:cNvSpPr>
          <p:nvPr>
            <p:ph type="sldNum" sz="quarter" idx="12"/>
          </p:nvPr>
        </p:nvSpPr>
        <p:spPr/>
        <p:txBody>
          <a:bodyPr/>
          <a:lstStyle/>
          <a:p>
            <a:fld id="{E287167F-16B2-4B6F-99E0-183EBFE186F6}" type="slidenum">
              <a:rPr lang="fr-FR" altLang="fr-FR" smtClean="0"/>
              <a:pPr/>
              <a:t>18</a:t>
            </a:fld>
            <a:endParaRPr lang="fr-FR" altLang="fr-FR"/>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1724636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err="1"/>
              <a:t>Example</a:t>
            </a:r>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34380410"/>
              </p:ext>
            </p:extLst>
          </p:nvPr>
        </p:nvGraphicFramePr>
        <p:xfrm>
          <a:off x="467544" y="2492896"/>
          <a:ext cx="8229600" cy="30226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fr-FR" dirty="0"/>
                    </a:p>
                  </a:txBody>
                  <a:tcPr>
                    <a:solidFill>
                      <a:schemeClr val="tx2">
                        <a:lumMod val="75000"/>
                      </a:schemeClr>
                    </a:solidFill>
                  </a:tcPr>
                </a:tc>
                <a:tc gridSpan="2">
                  <a:txBody>
                    <a:bodyPr/>
                    <a:lstStyle/>
                    <a:p>
                      <a:pPr algn="ctr"/>
                      <a:r>
                        <a:rPr lang="fr-FR" dirty="0" err="1" smtClean="0">
                          <a:solidFill>
                            <a:schemeClr val="bg2"/>
                          </a:solidFill>
                        </a:rPr>
                        <a:t>Infringement</a:t>
                      </a:r>
                      <a:endParaRPr lang="fr-FR" dirty="0">
                        <a:solidFill>
                          <a:schemeClr val="bg2"/>
                        </a:solidFill>
                      </a:endParaRPr>
                    </a:p>
                  </a:txBody>
                  <a:tcPr>
                    <a:solidFill>
                      <a:schemeClr val="tx2">
                        <a:lumMod val="75000"/>
                      </a:schemeClr>
                    </a:solidFill>
                  </a:tcPr>
                </a:tc>
                <a:tc hMerge="1">
                  <a:txBody>
                    <a:bodyPr/>
                    <a:lstStyle/>
                    <a:p>
                      <a:endParaRPr lang="fr-FR" dirty="0"/>
                    </a:p>
                  </a:txBody>
                  <a:tcPr>
                    <a:solidFill>
                      <a:schemeClr val="tx2">
                        <a:lumMod val="75000"/>
                      </a:schemeClr>
                    </a:solidFill>
                  </a:tcPr>
                </a:tc>
              </a:tr>
              <a:tr h="370840">
                <a:tc>
                  <a:txBody>
                    <a:bodyPr/>
                    <a:lstStyle/>
                    <a:p>
                      <a:r>
                        <a:rPr lang="fr-FR" dirty="0" err="1" smtClean="0"/>
                        <a:t>Granted</a:t>
                      </a:r>
                      <a:r>
                        <a:rPr lang="fr-FR" dirty="0" smtClean="0"/>
                        <a:t> claim</a:t>
                      </a:r>
                      <a:endParaRPr lang="fr-FR" dirty="0"/>
                    </a:p>
                  </a:txBody>
                  <a:tcPr/>
                </a:tc>
                <a:tc>
                  <a:txBody>
                    <a:bodyPr/>
                    <a:lstStyle/>
                    <a:p>
                      <a:r>
                        <a:rPr lang="fr-FR" dirty="0" smtClean="0"/>
                        <a:t>8% OH + 7 % -COOH</a:t>
                      </a:r>
                    </a:p>
                    <a:p>
                      <a:endParaRPr lang="fr-FR" dirty="0" smtClean="0"/>
                    </a:p>
                    <a:p>
                      <a:r>
                        <a:rPr lang="fr-FR" dirty="0" smtClean="0"/>
                        <a:t>        = 15 % polar groups</a:t>
                      </a:r>
                    </a:p>
                    <a:p>
                      <a:endParaRPr lang="fr-FR" dirty="0"/>
                    </a:p>
                  </a:txBody>
                  <a:tcPr/>
                </a:tc>
                <a:tc>
                  <a:txBody>
                    <a:bodyPr/>
                    <a:lstStyle/>
                    <a:p>
                      <a:r>
                        <a:rPr lang="fr-FR" dirty="0" smtClean="0"/>
                        <a:t>NO</a:t>
                      </a:r>
                      <a:endParaRPr lang="fr-FR" dirty="0"/>
                    </a:p>
                  </a:txBody>
                  <a:tcPr/>
                </a:tc>
              </a:tr>
              <a:tr h="370840">
                <a:tc>
                  <a:txBody>
                    <a:bodyPr/>
                    <a:lstStyle/>
                    <a:p>
                      <a:r>
                        <a:rPr lang="fr-FR" dirty="0" smtClean="0"/>
                        <a:t>Limited claim</a:t>
                      </a:r>
                      <a:endParaRPr lang="fr-FR" dirty="0"/>
                    </a:p>
                  </a:txBody>
                  <a:tcPr/>
                </a:tc>
                <a:tc>
                  <a:txBody>
                    <a:bodyPr/>
                    <a:lstStyle/>
                    <a:p>
                      <a:r>
                        <a:rPr lang="fr-FR" dirty="0" smtClean="0"/>
                        <a:t>8% OH + 7 % -COOH</a:t>
                      </a:r>
                    </a:p>
                    <a:p>
                      <a:endParaRPr lang="fr-FR" dirty="0" smtClean="0"/>
                    </a:p>
                    <a:p>
                      <a:r>
                        <a:rPr lang="fr-FR" dirty="0" smtClean="0"/>
                        <a:t>        = 15 % polar groups</a:t>
                      </a:r>
                    </a:p>
                    <a:p>
                      <a:endParaRPr lang="fr-FR" dirty="0" smtClean="0"/>
                    </a:p>
                    <a:p>
                      <a:r>
                        <a:rPr lang="fr-FR" dirty="0" smtClean="0"/>
                        <a:t>But &lt;</a:t>
                      </a:r>
                      <a:r>
                        <a:rPr lang="fr-FR" baseline="0" dirty="0" smtClean="0"/>
                        <a:t> 10% OH</a:t>
                      </a:r>
                      <a:endParaRPr lang="fr-FR" dirty="0"/>
                    </a:p>
                  </a:txBody>
                  <a:tcPr/>
                </a:tc>
                <a:tc>
                  <a:txBody>
                    <a:bodyPr/>
                    <a:lstStyle/>
                    <a:p>
                      <a:r>
                        <a:rPr lang="fr-FR" dirty="0" smtClean="0"/>
                        <a:t>YES</a:t>
                      </a:r>
                      <a:endParaRPr lang="fr-FR" dirty="0"/>
                    </a:p>
                  </a:txBody>
                  <a:tcPr/>
                </a:tc>
              </a:tr>
            </a:tbl>
          </a:graphicData>
        </a:graphic>
      </p:graphicFrame>
      <p:sp>
        <p:nvSpPr>
          <p:cNvPr id="4" name="Espace réservé du pied de page 3"/>
          <p:cNvSpPr>
            <a:spLocks noGrp="1"/>
          </p:cNvSpPr>
          <p:nvPr>
            <p:ph type="ftr" sz="quarter" idx="11"/>
          </p:nvPr>
        </p:nvSpPr>
        <p:spPr>
          <a:xfrm>
            <a:off x="3131840" y="6093296"/>
            <a:ext cx="2895600" cy="244475"/>
          </a:xfrm>
        </p:spPr>
        <p:txBody>
          <a:bodyPr/>
          <a:lstStyle/>
          <a:p>
            <a:r>
              <a:rPr lang="en-US" altLang="fr-FR" dirty="0" smtClean="0"/>
              <a:t>AIPPI - French &amp; German Groups - Aero-Club de France </a:t>
            </a:r>
            <a:endParaRPr lang="fr-FR" altLang="fr-FR" dirty="0"/>
          </a:p>
        </p:txBody>
      </p:sp>
      <p:sp>
        <p:nvSpPr>
          <p:cNvPr id="5" name="Espace réservé du numéro de diapositive 4"/>
          <p:cNvSpPr>
            <a:spLocks noGrp="1"/>
          </p:cNvSpPr>
          <p:nvPr>
            <p:ph type="sldNum" sz="quarter" idx="12"/>
          </p:nvPr>
        </p:nvSpPr>
        <p:spPr/>
        <p:txBody>
          <a:bodyPr/>
          <a:lstStyle/>
          <a:p>
            <a:fld id="{E287167F-16B2-4B6F-99E0-183EBFE186F6}" type="slidenum">
              <a:rPr lang="fr-FR" altLang="fr-FR" smtClean="0"/>
              <a:pPr/>
              <a:t>19</a:t>
            </a:fld>
            <a:endParaRPr lang="fr-FR" altLang="fr-FR"/>
          </a:p>
        </p:txBody>
      </p:sp>
      <p:sp>
        <p:nvSpPr>
          <p:cNvPr id="7"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39785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1520" y="332656"/>
            <a:ext cx="8784976" cy="936104"/>
          </a:xfrm>
        </p:spPr>
        <p:txBody>
          <a:bodyPr>
            <a:normAutofit fontScale="90000"/>
          </a:bodyPr>
          <a:lstStyle/>
          <a:p>
            <a:r>
              <a:rPr lang="en-US" altLang="fr-FR" sz="2400" u="sng" dirty="0" smtClean="0"/>
              <a:t>POST-GRANT LIMITATION OF </a:t>
            </a:r>
            <a:br>
              <a:rPr lang="en-US" altLang="fr-FR" sz="2400" u="sng" dirty="0" smtClean="0"/>
            </a:br>
            <a:r>
              <a:rPr lang="en-US" altLang="fr-FR" sz="2400" u="sng" dirty="0" smtClean="0"/>
              <a:t>A FRENCH PATENT</a:t>
            </a:r>
            <a:br>
              <a:rPr lang="en-US" altLang="fr-FR" sz="2400" u="sng" dirty="0" smtClean="0"/>
            </a:br>
            <a:r>
              <a:rPr lang="en-US" altLang="fr-FR" sz="2400" u="sng" dirty="0" smtClean="0"/>
              <a:t>BEFORE FRENCH / EUROPEAN PATENT OFFICES</a:t>
            </a:r>
            <a:endParaRPr lang="fr-FR" altLang="fr-FR" sz="2400" u="sng" dirty="0" smtClean="0"/>
          </a:p>
        </p:txBody>
      </p:sp>
      <p:sp>
        <p:nvSpPr>
          <p:cNvPr id="20483" name="Rectangle 3"/>
          <p:cNvSpPr>
            <a:spLocks noGrp="1" noChangeArrowheads="1"/>
          </p:cNvSpPr>
          <p:nvPr>
            <p:ph idx="1"/>
          </p:nvPr>
        </p:nvSpPr>
        <p:spPr>
          <a:xfrm>
            <a:off x="395536" y="1484784"/>
            <a:ext cx="8208963" cy="4967287"/>
          </a:xfrm>
        </p:spPr>
        <p:txBody>
          <a:bodyPr/>
          <a:lstStyle/>
          <a:p>
            <a:pPr marL="0" indent="0">
              <a:lnSpc>
                <a:spcPct val="90000"/>
              </a:lnSpc>
              <a:buNone/>
            </a:pPr>
            <a:endParaRPr lang="en-US" altLang="fr-FR" sz="2000" dirty="0" smtClean="0"/>
          </a:p>
          <a:p>
            <a:pPr>
              <a:lnSpc>
                <a:spcPct val="90000"/>
              </a:lnSpc>
            </a:pPr>
            <a:r>
              <a:rPr lang="en-US" altLang="fr-FR" sz="1800" dirty="0" smtClean="0"/>
              <a:t>It </a:t>
            </a:r>
            <a:r>
              <a:rPr lang="en-US" altLang="fr-FR" sz="1800" dirty="0"/>
              <a:t>has been possible to obtain a centralized limitation by amendment of the claims in all Contracting States where a European patent has been granted, </a:t>
            </a:r>
            <a:r>
              <a:rPr lang="en-US" altLang="fr-FR" sz="1800" dirty="0">
                <a:solidFill>
                  <a:schemeClr val="tx2">
                    <a:lumMod val="75000"/>
                  </a:schemeClr>
                </a:solidFill>
              </a:rPr>
              <a:t>since December 13, 2007 </a:t>
            </a:r>
            <a:r>
              <a:rPr lang="en-US" altLang="fr-FR" sz="1800" dirty="0"/>
              <a:t>(entry into force of </a:t>
            </a:r>
            <a:r>
              <a:rPr lang="en-US" altLang="fr-FR" sz="1800" dirty="0">
                <a:solidFill>
                  <a:schemeClr val="tx2">
                    <a:lumMod val="75000"/>
                  </a:schemeClr>
                </a:solidFill>
              </a:rPr>
              <a:t>EPC 2000</a:t>
            </a:r>
            <a:r>
              <a:rPr lang="en-US" altLang="fr-FR" sz="1800" dirty="0"/>
              <a:t>). </a:t>
            </a:r>
            <a:endParaRPr lang="en-US" altLang="fr-FR" sz="1800" dirty="0" smtClean="0"/>
          </a:p>
          <a:p>
            <a:pPr marL="0" indent="0">
              <a:lnSpc>
                <a:spcPct val="90000"/>
              </a:lnSpc>
              <a:buNone/>
            </a:pPr>
            <a:endParaRPr lang="en-US" altLang="fr-FR" sz="1800" dirty="0"/>
          </a:p>
          <a:p>
            <a:pPr>
              <a:lnSpc>
                <a:spcPct val="90000"/>
              </a:lnSpc>
            </a:pPr>
            <a:r>
              <a:rPr lang="en-US" altLang="fr-FR" sz="1800" dirty="0">
                <a:solidFill>
                  <a:schemeClr val="tx2">
                    <a:lumMod val="75000"/>
                  </a:schemeClr>
                </a:solidFill>
              </a:rPr>
              <a:t>Before August 4, 2008</a:t>
            </a:r>
            <a:r>
              <a:rPr lang="en-US" altLang="fr-FR" sz="1800" dirty="0"/>
              <a:t>, the only possibility of post-grant limitation of a French patent was provided by art. L.613-27 of French CPI in connection with partial nullification of a French patent</a:t>
            </a:r>
            <a:r>
              <a:rPr lang="en-US" altLang="fr-FR" sz="1800" dirty="0" smtClean="0"/>
              <a:t>.</a:t>
            </a:r>
          </a:p>
          <a:p>
            <a:pPr marL="0" indent="0">
              <a:lnSpc>
                <a:spcPct val="90000"/>
              </a:lnSpc>
              <a:buNone/>
            </a:pPr>
            <a:endParaRPr lang="en-US" altLang="fr-FR" sz="1800" dirty="0"/>
          </a:p>
          <a:p>
            <a:pPr>
              <a:lnSpc>
                <a:spcPct val="90000"/>
              </a:lnSpc>
            </a:pPr>
            <a:r>
              <a:rPr lang="en-US" altLang="fr-FR" sz="1800" dirty="0"/>
              <a:t>The patentee has the obligation to present a new claim wording to the French Patent Office, limited in accordance with the decision of the Court. </a:t>
            </a:r>
            <a:endParaRPr lang="en-US" altLang="fr-FR" sz="1800" dirty="0" smtClean="0"/>
          </a:p>
          <a:p>
            <a:pPr>
              <a:lnSpc>
                <a:spcPct val="90000"/>
              </a:lnSpc>
            </a:pPr>
            <a:endParaRPr lang="en-US" altLang="fr-FR" sz="1800" dirty="0"/>
          </a:p>
          <a:p>
            <a:pPr>
              <a:lnSpc>
                <a:spcPct val="90000"/>
              </a:lnSpc>
            </a:pPr>
            <a:r>
              <a:rPr lang="en-US" altLang="fr-FR" sz="1800" dirty="0"/>
              <a:t>The new claim can be rejected by the French Patent Office in case of non-compliance with the partial nullification decision of the Court.</a:t>
            </a:r>
            <a:endParaRPr altLang="fr-FR" sz="1800"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90C056D6-938D-4578-A719-4738A9500414}" type="slidenum">
              <a:rPr lang="fr-FR"/>
              <a:pPr>
                <a:defRPr/>
              </a:pPr>
              <a:t>2</a:t>
            </a:fld>
            <a:endParaRPr lang="fr-FR"/>
          </a:p>
        </p:txBody>
      </p:sp>
      <p:sp>
        <p:nvSpPr>
          <p:cNvPr id="2" name="Espace réservé du pied de page 1"/>
          <p:cNvSpPr>
            <a:spLocks noGrp="1"/>
          </p:cNvSpPr>
          <p:nvPr>
            <p:ph type="ftr" sz="quarter" idx="11"/>
          </p:nvPr>
        </p:nvSpPr>
        <p:spPr>
          <a:xfrm>
            <a:off x="395536" y="6165304"/>
            <a:ext cx="7632848" cy="244475"/>
          </a:xfrm>
        </p:spPr>
        <p:txBody>
          <a:bodyPr/>
          <a:lstStyle/>
          <a:p>
            <a:r>
              <a:rPr lang="en-US" altLang="fr-FR" dirty="0" smtClean="0">
                <a:solidFill>
                  <a:schemeClr val="tx2">
                    <a:lumMod val="60000"/>
                    <a:lumOff val="40000"/>
                  </a:schemeClr>
                </a:solidFill>
              </a:rPr>
              <a:t>AIPPI - French &amp; German Groups – </a:t>
            </a:r>
          </a:p>
          <a:p>
            <a:r>
              <a:rPr lang="en-US" altLang="fr-FR" dirty="0" smtClean="0">
                <a:solidFill>
                  <a:schemeClr val="tx2">
                    <a:lumMod val="60000"/>
                    <a:lumOff val="40000"/>
                  </a:schemeClr>
                </a:solidFill>
              </a:rPr>
              <a:t>Aero-Club de France  November 7, 2013</a:t>
            </a:r>
            <a:endParaRPr lang="fr-FR" altLang="fr-FR" dirty="0">
              <a:solidFill>
                <a:schemeClr val="tx2">
                  <a:lumMod val="60000"/>
                  <a:lumOff val="40000"/>
                </a:schemeClr>
              </a:solidFill>
            </a:endParaRPr>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2890186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42988" y="260350"/>
            <a:ext cx="8101012" cy="588963"/>
          </a:xfrm>
        </p:spPr>
        <p:txBody>
          <a:bodyPr>
            <a:normAutofit/>
          </a:bodyPr>
          <a:lstStyle/>
          <a:p>
            <a:r>
              <a:rPr lang="en-GB" altLang="fr-FR" sz="2400" u="sng" dirty="0" smtClean="0"/>
              <a:t>Limitation based solely on the descriptive elements</a:t>
            </a:r>
            <a:endParaRPr lang="fr-FR" altLang="fr-FR" sz="2400" u="sng" dirty="0" smtClean="0"/>
          </a:p>
        </p:txBody>
      </p:sp>
      <p:sp>
        <p:nvSpPr>
          <p:cNvPr id="29699" name="Rectangle 3"/>
          <p:cNvSpPr>
            <a:spLocks noGrp="1" noChangeArrowheads="1"/>
          </p:cNvSpPr>
          <p:nvPr>
            <p:ph idx="1"/>
          </p:nvPr>
        </p:nvSpPr>
        <p:spPr>
          <a:xfrm>
            <a:off x="323528" y="908720"/>
            <a:ext cx="8640763" cy="5327650"/>
          </a:xfrm>
        </p:spPr>
        <p:txBody>
          <a:bodyPr>
            <a:normAutofit fontScale="92500" lnSpcReduction="10000"/>
          </a:bodyPr>
          <a:lstStyle/>
          <a:p>
            <a:pPr>
              <a:lnSpc>
                <a:spcPct val="80000"/>
              </a:lnSpc>
            </a:pPr>
            <a:r>
              <a:rPr lang="en-GB" altLang="fr-FR" sz="2000" dirty="0"/>
              <a:t>SYNGENTA </a:t>
            </a:r>
            <a:r>
              <a:rPr lang="en-GB" altLang="fr-FR" sz="2000" dirty="0" smtClean="0"/>
              <a:t>case</a:t>
            </a:r>
            <a:endParaRPr lang="en-GB" altLang="fr-FR" sz="2000" dirty="0"/>
          </a:p>
          <a:p>
            <a:pPr lvl="1">
              <a:lnSpc>
                <a:spcPct val="80000"/>
              </a:lnSpc>
            </a:pPr>
            <a:r>
              <a:rPr lang="en-GB" altLang="fr-FR" sz="1800" dirty="0"/>
              <a:t>Supreme Court of 19 March 2013</a:t>
            </a:r>
          </a:p>
          <a:p>
            <a:pPr marL="457200" lvl="1" indent="0">
              <a:lnSpc>
                <a:spcPct val="80000"/>
              </a:lnSpc>
              <a:buNone/>
            </a:pPr>
            <a:r>
              <a:rPr lang="en-GB" altLang="fr-FR" sz="1800" dirty="0" smtClean="0"/>
              <a:t>	It </a:t>
            </a:r>
            <a:r>
              <a:rPr lang="en-GB" altLang="fr-FR" sz="1800" dirty="0"/>
              <a:t>needs to be established whether the subject of the amended claim was </a:t>
            </a:r>
            <a:r>
              <a:rPr lang="en-GB" altLang="fr-FR" sz="1800" dirty="0" smtClean="0"/>
              <a:t>	disclosed </a:t>
            </a:r>
            <a:r>
              <a:rPr lang="en-GB" altLang="fr-FR" sz="1800" dirty="0"/>
              <a:t>directly and unambiguously in the patent description. </a:t>
            </a:r>
            <a:endParaRPr lang="en-GB" altLang="fr-FR" sz="1800" dirty="0" smtClean="0"/>
          </a:p>
          <a:p>
            <a:pPr marL="457200" lvl="1" indent="0">
              <a:lnSpc>
                <a:spcPct val="80000"/>
              </a:lnSpc>
              <a:buNone/>
            </a:pPr>
            <a:endParaRPr lang="en-GB" altLang="fr-FR" sz="1800" dirty="0"/>
          </a:p>
          <a:p>
            <a:pPr lvl="1">
              <a:lnSpc>
                <a:spcPct val="80000"/>
              </a:lnSpc>
            </a:pPr>
            <a:r>
              <a:rPr lang="en-GB" altLang="fr-FR" sz="1800" dirty="0" smtClean="0"/>
              <a:t>2nde </a:t>
            </a:r>
            <a:r>
              <a:rPr lang="en-GB" altLang="fr-FR" sz="1800" dirty="0"/>
              <a:t>Court of </a:t>
            </a:r>
            <a:r>
              <a:rPr lang="en-GB" altLang="fr-FR" sz="1800" dirty="0" smtClean="0"/>
              <a:t>Appeal dated October 25, 2013</a:t>
            </a:r>
            <a:endParaRPr lang="en-GB" altLang="fr-FR" sz="1800" dirty="0"/>
          </a:p>
          <a:p>
            <a:pPr lvl="2">
              <a:lnSpc>
                <a:spcPct val="80000"/>
              </a:lnSpc>
            </a:pPr>
            <a:r>
              <a:rPr lang="en-GB" altLang="fr-FR" sz="1800" dirty="0" smtClean="0"/>
              <a:t>Limitation </a:t>
            </a:r>
            <a:r>
              <a:rPr lang="en-GB" altLang="fr-FR" sz="1800" dirty="0"/>
              <a:t>found word for word </a:t>
            </a:r>
          </a:p>
          <a:p>
            <a:pPr lvl="2">
              <a:lnSpc>
                <a:spcPct val="80000"/>
              </a:lnSpc>
            </a:pPr>
            <a:r>
              <a:rPr lang="en-GB" altLang="fr-FR" sz="1800" dirty="0" smtClean="0"/>
              <a:t>Review </a:t>
            </a:r>
            <a:r>
              <a:rPr lang="en-GB" altLang="fr-FR" sz="1800" dirty="0"/>
              <a:t>of patentability or sufficiency of disclosure unrelated to the limitation </a:t>
            </a:r>
            <a:r>
              <a:rPr lang="en-GB" altLang="fr-FR" sz="1800" dirty="0" smtClean="0"/>
              <a:t>proceedings; </a:t>
            </a:r>
            <a:endParaRPr lang="en-GB" altLang="fr-FR" sz="1800" dirty="0"/>
          </a:p>
          <a:p>
            <a:pPr lvl="2">
              <a:lnSpc>
                <a:spcPct val="80000"/>
              </a:lnSpc>
            </a:pPr>
            <a:r>
              <a:rPr lang="en-GB" altLang="fr-FR" sz="1800" dirty="0" smtClean="0"/>
              <a:t>Therefore </a:t>
            </a:r>
            <a:r>
              <a:rPr lang="en-GB" altLang="fr-FR" sz="1800" dirty="0"/>
              <a:t>exclusive of any extension of acts of infringement and violation of third-party rights. </a:t>
            </a:r>
          </a:p>
          <a:p>
            <a:pPr lvl="2">
              <a:lnSpc>
                <a:spcPct val="80000"/>
              </a:lnSpc>
            </a:pPr>
            <a:endParaRPr lang="en-GB" altLang="fr-FR" sz="1800" dirty="0"/>
          </a:p>
          <a:p>
            <a:pPr>
              <a:lnSpc>
                <a:spcPct val="80000"/>
              </a:lnSpc>
            </a:pPr>
            <a:r>
              <a:rPr lang="en-GB" altLang="fr-FR" sz="2000" dirty="0"/>
              <a:t>BOEHRINGER INGELHEIM </a:t>
            </a:r>
            <a:r>
              <a:rPr lang="en-GB" altLang="fr-FR" sz="2000" dirty="0" err="1"/>
              <a:t>T</a:t>
            </a:r>
            <a:r>
              <a:rPr lang="en-GB" altLang="fr-FR" sz="2000" dirty="0" err="1" smtClean="0"/>
              <a:t>elmisartan</a:t>
            </a:r>
            <a:r>
              <a:rPr lang="en-GB" altLang="fr-FR" sz="2000" dirty="0" smtClean="0"/>
              <a:t> case</a:t>
            </a:r>
            <a:r>
              <a:rPr lang="en-GB" altLang="fr-FR" sz="2000" dirty="0"/>
              <a:t>, </a:t>
            </a:r>
            <a:r>
              <a:rPr lang="en-GB" altLang="fr-FR" sz="2000" dirty="0" smtClean="0"/>
              <a:t>CA Paris September 11, 2013</a:t>
            </a:r>
          </a:p>
          <a:p>
            <a:pPr lvl="1">
              <a:lnSpc>
                <a:spcPct val="80000"/>
              </a:lnSpc>
            </a:pPr>
            <a:r>
              <a:rPr lang="en-GB" altLang="fr-FR" sz="1600" dirty="0"/>
              <a:t>Link to issues concerning the definition of products to be protected by a </a:t>
            </a:r>
            <a:r>
              <a:rPr lang="en-GB" altLang="fr-FR" sz="1600" dirty="0" smtClean="0"/>
              <a:t>SPC (Supplementary Protection Certificate</a:t>
            </a:r>
            <a:r>
              <a:rPr lang="en-GB" altLang="fr-FR" sz="1600" dirty="0"/>
              <a:t>) – identify the ECJ (European Court of Justice) ruling that defines the concept of products covered by the basic patent, i.e. a product mentioned explicitly in the wording of the claims. </a:t>
            </a:r>
            <a:endParaRPr lang="en-GB" altLang="fr-FR" sz="2000" dirty="0"/>
          </a:p>
          <a:p>
            <a:pPr lvl="1">
              <a:lnSpc>
                <a:spcPct val="80000"/>
              </a:lnSpc>
            </a:pPr>
            <a:endParaRPr lang="en-GB" altLang="fr-FR" sz="1600" dirty="0" smtClean="0"/>
          </a:p>
          <a:p>
            <a:pPr>
              <a:lnSpc>
                <a:spcPct val="80000"/>
              </a:lnSpc>
            </a:pPr>
            <a:r>
              <a:rPr lang="en-GB" altLang="fr-FR" sz="1600" dirty="0" smtClean="0"/>
              <a:t>Limitation taken </a:t>
            </a:r>
            <a:r>
              <a:rPr lang="en-GB" altLang="fr-FR" sz="1600" dirty="0"/>
              <a:t>in the description approved by the INPI and validated by the Paris TGI, on 11 July </a:t>
            </a:r>
            <a:r>
              <a:rPr lang="en-GB" altLang="fr-FR" sz="1600" dirty="0" smtClean="0"/>
              <a:t>2013</a:t>
            </a:r>
            <a:r>
              <a:rPr lang="en-GB" altLang="fr-FR" sz="1600" dirty="0"/>
              <a:t> </a:t>
            </a:r>
            <a:r>
              <a:rPr lang="en-GB" altLang="fr-FR" sz="1600" dirty="0" smtClean="0"/>
              <a:t>(</a:t>
            </a:r>
            <a:r>
              <a:rPr lang="en-GB" altLang="fr-FR" sz="1600" dirty="0" err="1" smtClean="0"/>
              <a:t>Phitech</a:t>
            </a:r>
            <a:r>
              <a:rPr lang="en-GB" altLang="fr-FR" sz="1600" dirty="0" smtClean="0"/>
              <a:t> case)</a:t>
            </a:r>
          </a:p>
          <a:p>
            <a:pPr marL="0" indent="0">
              <a:lnSpc>
                <a:spcPct val="80000"/>
              </a:lnSpc>
              <a:buNone/>
            </a:pPr>
            <a:endParaRPr lang="en-GB" altLang="fr-FR" sz="1600" dirty="0" smtClean="0"/>
          </a:p>
          <a:p>
            <a:pPr marL="342900" lvl="1" indent="-342900">
              <a:lnSpc>
                <a:spcPct val="80000"/>
              </a:lnSpc>
              <a:buClr>
                <a:schemeClr val="accent2"/>
              </a:buClr>
              <a:buFontTx/>
              <a:buChar char="•"/>
            </a:pPr>
            <a:r>
              <a:rPr lang="en-US" altLang="fr-FR" sz="1800" dirty="0"/>
              <a:t>Limitation </a:t>
            </a:r>
            <a:r>
              <a:rPr lang="en-US" altLang="fr-FR" sz="1800" dirty="0" smtClean="0"/>
              <a:t>taken </a:t>
            </a:r>
            <a:r>
              <a:rPr lang="en-US" altLang="fr-FR" sz="1800" dirty="0"/>
              <a:t>in the description approved by the EPO and validated by the Paris TGI, on 20 September 2013 (</a:t>
            </a:r>
            <a:r>
              <a:rPr lang="en-US" altLang="fr-FR" sz="1800" dirty="0" err="1" smtClean="0"/>
              <a:t>Koninklijke</a:t>
            </a:r>
            <a:r>
              <a:rPr lang="en-US" altLang="fr-FR" sz="1800" dirty="0" smtClean="0"/>
              <a:t> </a:t>
            </a:r>
            <a:r>
              <a:rPr lang="en-US" altLang="fr-FR" sz="1800" dirty="0"/>
              <a:t>P</a:t>
            </a:r>
            <a:r>
              <a:rPr lang="en-US" altLang="fr-FR" sz="1800" dirty="0" smtClean="0"/>
              <a:t>hilips Electronics NV)</a:t>
            </a:r>
            <a:endParaRPr lang="en-US" altLang="fr-FR" sz="1800" dirty="0"/>
          </a:p>
          <a:p>
            <a:pPr>
              <a:lnSpc>
                <a:spcPct val="80000"/>
              </a:lnSpc>
            </a:pPr>
            <a:endParaRPr lang="en-GB" altLang="fr-FR" sz="1600" dirty="0" smtClean="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36F22CC3-8944-478D-83CD-0626CF84BAE5}" type="slidenum">
              <a:rPr lang="fr-FR"/>
              <a:pPr>
                <a:defRPr/>
              </a:pPr>
              <a:t>20</a:t>
            </a:fld>
            <a:endParaRPr lang="fr-FR"/>
          </a:p>
        </p:txBody>
      </p:sp>
      <p:sp>
        <p:nvSpPr>
          <p:cNvPr id="2" name="Espace réservé du pied de page 1"/>
          <p:cNvSpPr>
            <a:spLocks noGrp="1"/>
          </p:cNvSpPr>
          <p:nvPr>
            <p:ph type="ftr" sz="quarter" idx="11"/>
          </p:nvPr>
        </p:nvSpPr>
        <p:spPr>
          <a:xfrm>
            <a:off x="3131840" y="6237312"/>
            <a:ext cx="2895600" cy="244475"/>
          </a:xfrm>
        </p:spPr>
        <p:txBody>
          <a:bodyPr/>
          <a:lstStyle/>
          <a:p>
            <a:r>
              <a:rPr lang="en-US" altLang="fr-FR" dirty="0" smtClean="0"/>
              <a:t>AIPPI - French &amp; German Groups - Aero-Club de France </a:t>
            </a:r>
            <a:endParaRPr lang="fr-FR" altLang="fr-FR" dirty="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314259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260350"/>
            <a:ext cx="8675687" cy="588963"/>
          </a:xfrm>
        </p:spPr>
        <p:txBody>
          <a:bodyPr>
            <a:normAutofit fontScale="90000"/>
          </a:bodyPr>
          <a:lstStyle/>
          <a:p>
            <a:r>
              <a:rPr lang="en-GB" altLang="fr-FR" sz="2400" u="sng" dirty="0" smtClean="0"/>
              <a:t>A few special cases that have not yet been fully decided</a:t>
            </a:r>
            <a:endParaRPr lang="fr-FR" altLang="fr-FR" sz="2400" u="sng" dirty="0" smtClean="0"/>
          </a:p>
        </p:txBody>
      </p:sp>
      <p:sp>
        <p:nvSpPr>
          <p:cNvPr id="30723" name="Rectangle 3"/>
          <p:cNvSpPr>
            <a:spLocks noGrp="1" noChangeArrowheads="1"/>
          </p:cNvSpPr>
          <p:nvPr>
            <p:ph idx="1"/>
          </p:nvPr>
        </p:nvSpPr>
        <p:spPr>
          <a:xfrm>
            <a:off x="323850" y="1125538"/>
            <a:ext cx="8820150" cy="5183187"/>
          </a:xfrm>
        </p:spPr>
        <p:txBody>
          <a:bodyPr>
            <a:normAutofit/>
          </a:bodyPr>
          <a:lstStyle/>
          <a:p>
            <a:pPr algn="just">
              <a:lnSpc>
                <a:spcPct val="80000"/>
              </a:lnSpc>
            </a:pPr>
            <a:endParaRPr lang="en-GB" altLang="fr-FR" sz="1800" dirty="0" smtClean="0"/>
          </a:p>
          <a:p>
            <a:pPr algn="just">
              <a:lnSpc>
                <a:spcPct val="80000"/>
              </a:lnSpc>
            </a:pPr>
            <a:r>
              <a:rPr lang="en-GB" altLang="fr-FR" sz="1800" dirty="0" smtClean="0"/>
              <a:t>Limitation </a:t>
            </a:r>
            <a:r>
              <a:rPr lang="en-GB" altLang="fr-FR" sz="1800" dirty="0"/>
              <a:t>of the claim by the introduction of a characteristic that leads to the exclusion from patentability (Article L.611-16</a:t>
            </a:r>
            <a:r>
              <a:rPr lang="en-GB" altLang="fr-FR" sz="1800" dirty="0" smtClean="0"/>
              <a:t>)</a:t>
            </a:r>
          </a:p>
          <a:p>
            <a:pPr marL="0" indent="0" algn="just">
              <a:lnSpc>
                <a:spcPct val="80000"/>
              </a:lnSpc>
              <a:buNone/>
            </a:pPr>
            <a:endParaRPr altLang="fr-FR" sz="1800" dirty="0"/>
          </a:p>
          <a:p>
            <a:pPr algn="just">
              <a:lnSpc>
                <a:spcPct val="80000"/>
              </a:lnSpc>
            </a:pPr>
            <a:r>
              <a:rPr lang="en-GB" altLang="fr-FR" sz="1800" dirty="0" smtClean="0"/>
              <a:t>Possibility of : </a:t>
            </a:r>
            <a:endParaRPr lang="en-GB" altLang="fr-FR" sz="1800" dirty="0"/>
          </a:p>
          <a:p>
            <a:pPr lvl="1" algn="just">
              <a:lnSpc>
                <a:spcPct val="80000"/>
              </a:lnSpc>
            </a:pPr>
            <a:r>
              <a:rPr lang="en-GB" altLang="fr-FR" sz="1600" dirty="0"/>
              <a:t>correcting any clear errors, EPO review Directives, Part D-Chapter X); </a:t>
            </a:r>
          </a:p>
          <a:p>
            <a:pPr lvl="1" algn="just">
              <a:lnSpc>
                <a:spcPct val="80000"/>
              </a:lnSpc>
            </a:pPr>
            <a:r>
              <a:rPr lang="en-GB" altLang="fr-FR" sz="1600" dirty="0"/>
              <a:t>deleting a characteristic in a dependant claim </a:t>
            </a:r>
            <a:endParaRPr altLang="fr-FR" sz="1600" dirty="0"/>
          </a:p>
          <a:p>
            <a:pPr lvl="1" algn="just">
              <a:lnSpc>
                <a:spcPct val="80000"/>
              </a:lnSpc>
            </a:pPr>
            <a:r>
              <a:rPr lang="en-GB" altLang="fr-FR" sz="1600" dirty="0"/>
              <a:t>c</a:t>
            </a:r>
            <a:r>
              <a:rPr lang="en-GB" altLang="fr-FR" sz="1600" dirty="0" smtClean="0"/>
              <a:t>hanging </a:t>
            </a:r>
            <a:r>
              <a:rPr lang="en-GB" altLang="fr-FR" sz="1600" dirty="0"/>
              <a:t>the claim </a:t>
            </a:r>
            <a:r>
              <a:rPr lang="en-GB" altLang="fr-FR" sz="1600" dirty="0" smtClean="0"/>
              <a:t>category</a:t>
            </a:r>
          </a:p>
          <a:p>
            <a:pPr lvl="1" algn="just">
              <a:lnSpc>
                <a:spcPct val="80000"/>
              </a:lnSpc>
            </a:pPr>
            <a:r>
              <a:rPr lang="en-GB" altLang="fr-FR" sz="1800" dirty="0"/>
              <a:t>c</a:t>
            </a:r>
            <a:r>
              <a:rPr lang="en-GB" altLang="fr-FR" sz="1800" dirty="0" smtClean="0"/>
              <a:t>ombining an </a:t>
            </a:r>
            <a:r>
              <a:rPr lang="en-GB" altLang="fr-FR" sz="1800" dirty="0"/>
              <a:t>independent </a:t>
            </a:r>
            <a:r>
              <a:rPr lang="en-GB" altLang="fr-FR" sz="1800" dirty="0" smtClean="0"/>
              <a:t>claim with only a part of a dependant sub-claim</a:t>
            </a:r>
          </a:p>
          <a:p>
            <a:pPr marL="457200" lvl="1" indent="0" algn="just">
              <a:lnSpc>
                <a:spcPct val="80000"/>
              </a:lnSpc>
              <a:buNone/>
            </a:pPr>
            <a:endParaRPr lang="en-GB" altLang="fr-FR" sz="1800" dirty="0"/>
          </a:p>
          <a:p>
            <a:pPr algn="just">
              <a:lnSpc>
                <a:spcPct val="80000"/>
              </a:lnSpc>
            </a:pPr>
            <a:r>
              <a:rPr lang="en-GB" altLang="fr-FR" sz="1800" dirty="0"/>
              <a:t>Research report or documentary opinion to be reconsidered, in the event that the research has not covered a characteristic "framed" in the </a:t>
            </a:r>
            <a:r>
              <a:rPr lang="en-GB" altLang="fr-FR" sz="1800" dirty="0" smtClean="0"/>
              <a:t>description</a:t>
            </a:r>
          </a:p>
          <a:p>
            <a:pPr algn="just">
              <a:lnSpc>
                <a:spcPct val="80000"/>
              </a:lnSpc>
            </a:pPr>
            <a:endParaRPr lang="en-GB" altLang="fr-FR" sz="1800" dirty="0" smtClean="0"/>
          </a:p>
          <a:p>
            <a:pPr marL="0" indent="0" algn="just">
              <a:lnSpc>
                <a:spcPct val="80000"/>
              </a:lnSpc>
              <a:buNone/>
            </a:pPr>
            <a:endParaRPr lang="en-GB" altLang="fr-FR" sz="1800" dirty="0"/>
          </a:p>
          <a:p>
            <a:pPr algn="just">
              <a:lnSpc>
                <a:spcPct val="80000"/>
              </a:lnSpc>
            </a:pPr>
            <a:r>
              <a:rPr lang="en-GB" altLang="fr-FR" sz="1800" dirty="0"/>
              <a:t>Problem of introducing a disclaimer insofar as Article L.612-6 stipulates that claims shall be based on the description (</a:t>
            </a:r>
            <a:r>
              <a:rPr lang="en-GB" altLang="fr-FR" sz="1800" dirty="0" smtClean="0"/>
              <a:t>Decision TGI Toulouse March 17, 2011 </a:t>
            </a:r>
            <a:r>
              <a:rPr lang="en-GB" altLang="fr-FR" sz="1800" dirty="0" err="1" smtClean="0"/>
              <a:t>Vincience</a:t>
            </a:r>
            <a:r>
              <a:rPr lang="en-GB" altLang="fr-FR" sz="1800" dirty="0" smtClean="0"/>
              <a:t> case)</a:t>
            </a:r>
            <a:endParaRPr lang="en-GB" altLang="fr-FR" sz="1800"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FCB492B8-92D1-46A2-BA78-0CAB1DD0B0F8}" type="slidenum">
              <a:rPr lang="fr-FR"/>
              <a:pPr>
                <a:defRPr/>
              </a:pPr>
              <a:t>21</a:t>
            </a:fld>
            <a:endParaRPr lang="fr-FR"/>
          </a:p>
        </p:txBody>
      </p:sp>
      <p:sp>
        <p:nvSpPr>
          <p:cNvPr id="2" name="Espace réservé du pied de page 1"/>
          <p:cNvSpPr>
            <a:spLocks noGrp="1"/>
          </p:cNvSpPr>
          <p:nvPr>
            <p:ph type="ftr" sz="quarter" idx="11"/>
          </p:nvPr>
        </p:nvSpPr>
        <p:spPr>
          <a:xfrm>
            <a:off x="3131840" y="6309320"/>
            <a:ext cx="2895600" cy="244475"/>
          </a:xfrm>
        </p:spPr>
        <p:txBody>
          <a:bodyPr/>
          <a:lstStyle/>
          <a:p>
            <a:r>
              <a:rPr lang="en-US" altLang="fr-FR" dirty="0" smtClean="0"/>
              <a:t>AIPPI - French &amp; German Groups - Aero-Club de France </a:t>
            </a:r>
            <a:endParaRPr lang="fr-FR" altLang="fr-FR" dirty="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2856124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lnSpc>
                <a:spcPct val="80000"/>
              </a:lnSpc>
            </a:pPr>
            <a:r>
              <a:rPr lang="en-US" altLang="fr-FR" sz="2400" dirty="0"/>
              <a:t>Limitation of a divisional application that leads to a situation involving double protection but considered inadmissible means as the prohibition of the double protection is not deemed grounds for invalidity under Art. 138 CBE (Paris TGI, </a:t>
            </a:r>
            <a:r>
              <a:rPr lang="en-US" altLang="fr-FR" sz="2400" dirty="0" smtClean="0"/>
              <a:t>March 15, 2013)</a:t>
            </a:r>
          </a:p>
          <a:p>
            <a:pPr marL="0" indent="0" algn="just">
              <a:lnSpc>
                <a:spcPct val="80000"/>
              </a:lnSpc>
              <a:buNone/>
            </a:pPr>
            <a:endParaRPr lang="en-US" altLang="fr-FR" sz="2400" dirty="0"/>
          </a:p>
          <a:p>
            <a:pPr algn="just">
              <a:lnSpc>
                <a:spcPct val="80000"/>
              </a:lnSpc>
            </a:pPr>
            <a:r>
              <a:rPr lang="en-US" altLang="fr-FR" sz="2400" dirty="0"/>
              <a:t>The addition of a characteristic could be considered </a:t>
            </a:r>
            <a:r>
              <a:rPr lang="en-US" altLang="fr-FR" sz="2400" dirty="0" smtClean="0"/>
              <a:t>as a </a:t>
            </a:r>
            <a:r>
              <a:rPr lang="en-US" altLang="fr-FR" sz="2400" dirty="0"/>
              <a:t>limitation, but the deletion of another existing characteristic would necessarily lead to an extension (Paris TGI, </a:t>
            </a:r>
            <a:r>
              <a:rPr lang="en-US" altLang="fr-FR" sz="2400" dirty="0" smtClean="0"/>
              <a:t>January 24, </a:t>
            </a:r>
            <a:r>
              <a:rPr lang="en-US" altLang="fr-FR" sz="2400" dirty="0"/>
              <a:t>2013</a:t>
            </a:r>
            <a:r>
              <a:rPr lang="en-US" altLang="fr-FR" sz="2400" dirty="0" smtClean="0"/>
              <a:t>).</a:t>
            </a:r>
          </a:p>
          <a:p>
            <a:pPr marL="0" indent="0" algn="just">
              <a:lnSpc>
                <a:spcPct val="80000"/>
              </a:lnSpc>
              <a:buNone/>
            </a:pPr>
            <a:endParaRPr lang="en-US" altLang="fr-FR" sz="2400" dirty="0"/>
          </a:p>
          <a:p>
            <a:pPr algn="just">
              <a:lnSpc>
                <a:spcPct val="80000"/>
              </a:lnSpc>
            </a:pPr>
            <a:r>
              <a:rPr lang="en-US" altLang="fr-FR" sz="2400" dirty="0"/>
              <a:t>Limitation to disregard grounds for insufficiency of </a:t>
            </a:r>
            <a:r>
              <a:rPr lang="en-US" altLang="fr-FR" sz="2400" dirty="0" smtClean="0"/>
              <a:t>disclosure</a:t>
            </a:r>
            <a:endParaRPr lang="fr-FR" dirty="0"/>
          </a:p>
        </p:txBody>
      </p:sp>
      <p:sp>
        <p:nvSpPr>
          <p:cNvPr id="4" name="Espace réservé du pied de page 3"/>
          <p:cNvSpPr>
            <a:spLocks noGrp="1"/>
          </p:cNvSpPr>
          <p:nvPr>
            <p:ph type="ftr" sz="quarter" idx="11"/>
          </p:nvPr>
        </p:nvSpPr>
        <p:spPr>
          <a:xfrm>
            <a:off x="2987824" y="6165304"/>
            <a:ext cx="2895600" cy="244475"/>
          </a:xfrm>
        </p:spPr>
        <p:txBody>
          <a:bodyPr/>
          <a:lstStyle/>
          <a:p>
            <a:r>
              <a:rPr lang="en-US" altLang="fr-FR" dirty="0" smtClean="0"/>
              <a:t>AIPPI - French &amp; German Groups - Aero-Club de France </a:t>
            </a:r>
            <a:endParaRPr lang="fr-FR" altLang="fr-FR" dirty="0"/>
          </a:p>
        </p:txBody>
      </p:sp>
      <p:sp>
        <p:nvSpPr>
          <p:cNvPr id="5" name="Espace réservé du numéro de diapositive 4"/>
          <p:cNvSpPr>
            <a:spLocks noGrp="1"/>
          </p:cNvSpPr>
          <p:nvPr>
            <p:ph type="sldNum" sz="quarter" idx="12"/>
          </p:nvPr>
        </p:nvSpPr>
        <p:spPr/>
        <p:txBody>
          <a:bodyPr/>
          <a:lstStyle/>
          <a:p>
            <a:fld id="{E287167F-16B2-4B6F-99E0-183EBFE186F6}" type="slidenum">
              <a:rPr lang="fr-FR" altLang="fr-FR" smtClean="0"/>
              <a:pPr/>
              <a:t>22</a:t>
            </a:fld>
            <a:endParaRPr lang="fr-FR" altLang="fr-FR"/>
          </a:p>
        </p:txBody>
      </p:sp>
      <p:sp>
        <p:nvSpPr>
          <p:cNvPr id="6" name="Rectangle 2"/>
          <p:cNvSpPr>
            <a:spLocks noGrp="1" noChangeArrowheads="1"/>
          </p:cNvSpPr>
          <p:nvPr>
            <p:ph type="title"/>
          </p:nvPr>
        </p:nvSpPr>
        <p:spPr/>
        <p:txBody>
          <a:bodyPr>
            <a:normAutofit fontScale="90000"/>
          </a:bodyPr>
          <a:lstStyle/>
          <a:p>
            <a:r>
              <a:rPr lang="en-GB" altLang="fr-FR" sz="2400" u="sng" dirty="0" smtClean="0"/>
              <a:t>A few special cases that have not yet been fully decided</a:t>
            </a:r>
            <a:endParaRPr lang="fr-FR" altLang="fr-FR" sz="2400" u="sng" dirty="0" smtClean="0"/>
          </a:p>
        </p:txBody>
      </p:sp>
      <p:sp>
        <p:nvSpPr>
          <p:cNvPr id="7"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177431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4213" y="260350"/>
            <a:ext cx="8459787" cy="588963"/>
          </a:xfrm>
        </p:spPr>
        <p:txBody>
          <a:bodyPr>
            <a:normAutofit fontScale="90000"/>
          </a:bodyPr>
          <a:lstStyle/>
          <a:p>
            <a:r>
              <a:rPr lang="en-GB" altLang="fr-FR" sz="2400" u="sng" dirty="0" smtClean="0"/>
              <a:t>Right to intervene on behalf of third parties  </a:t>
            </a:r>
            <a:br>
              <a:rPr lang="en-GB" altLang="fr-FR" sz="2400" u="sng" dirty="0" smtClean="0"/>
            </a:br>
            <a:r>
              <a:rPr lang="en-GB" altLang="fr-FR" sz="2400" u="sng" dirty="0" smtClean="0"/>
              <a:t>(Observations)</a:t>
            </a:r>
            <a:endParaRPr lang="fr-FR" altLang="fr-FR" sz="2400" u="sng" dirty="0" smtClean="0"/>
          </a:p>
        </p:txBody>
      </p:sp>
      <p:sp>
        <p:nvSpPr>
          <p:cNvPr id="36867" name="Rectangle 3"/>
          <p:cNvSpPr>
            <a:spLocks noGrp="1" noChangeArrowheads="1"/>
          </p:cNvSpPr>
          <p:nvPr>
            <p:ph idx="1"/>
          </p:nvPr>
        </p:nvSpPr>
        <p:spPr>
          <a:xfrm>
            <a:off x="755650" y="1196975"/>
            <a:ext cx="8208963" cy="5111750"/>
          </a:xfrm>
        </p:spPr>
        <p:txBody>
          <a:bodyPr>
            <a:normAutofit/>
          </a:bodyPr>
          <a:lstStyle/>
          <a:p>
            <a:pPr algn="just">
              <a:lnSpc>
                <a:spcPct val="80000"/>
              </a:lnSpc>
            </a:pPr>
            <a:r>
              <a:rPr lang="en-GB" altLang="fr-FR" sz="2000" b="1" dirty="0"/>
              <a:t>Before the </a:t>
            </a:r>
            <a:r>
              <a:rPr lang="en-GB" altLang="fr-FR" sz="2000" b="1" dirty="0" smtClean="0"/>
              <a:t>INPI :</a:t>
            </a:r>
            <a:endParaRPr lang="en-GB" altLang="fr-FR" sz="2000" dirty="0"/>
          </a:p>
          <a:p>
            <a:pPr lvl="1" algn="just">
              <a:lnSpc>
                <a:spcPct val="80000"/>
              </a:lnSpc>
            </a:pPr>
            <a:r>
              <a:rPr lang="en-GB" altLang="fr-FR" sz="1800" dirty="0"/>
              <a:t>The INPI does not publish the filing of the limitation application, but a voluntary registration is possible (Paris TGI, 21 October 2011, Ateliers LR </a:t>
            </a:r>
            <a:r>
              <a:rPr lang="en-GB" altLang="fr-FR" sz="1800" dirty="0" err="1"/>
              <a:t>Etanco</a:t>
            </a:r>
            <a:r>
              <a:rPr lang="en-GB" altLang="fr-FR" sz="1800" dirty="0"/>
              <a:t> c. SFS </a:t>
            </a:r>
            <a:r>
              <a:rPr lang="en-GB" altLang="fr-FR" sz="1800" dirty="0" smtClean="0"/>
              <a:t>Intec)</a:t>
            </a:r>
            <a:endParaRPr lang="en-GB" altLang="fr-FR" sz="1800" dirty="0"/>
          </a:p>
          <a:p>
            <a:pPr lvl="1" algn="just">
              <a:lnSpc>
                <a:spcPct val="80000"/>
              </a:lnSpc>
            </a:pPr>
            <a:r>
              <a:rPr lang="en-GB" altLang="fr-FR" sz="1800" dirty="0"/>
              <a:t>Third parties informed via notification of the </a:t>
            </a:r>
            <a:r>
              <a:rPr lang="en-GB" altLang="fr-FR" sz="1800" dirty="0" smtClean="0"/>
              <a:t>limitation request </a:t>
            </a:r>
            <a:r>
              <a:rPr lang="en-GB" altLang="fr-FR" sz="1800" dirty="0"/>
              <a:t>by the patentee, </a:t>
            </a:r>
            <a:r>
              <a:rPr lang="en-GB" altLang="fr-FR" sz="1800" dirty="0" smtClean="0"/>
              <a:t>or legal </a:t>
            </a:r>
            <a:r>
              <a:rPr lang="en-GB" altLang="fr-FR" sz="1800" dirty="0"/>
              <a:t>action brought against a suspected infringer, </a:t>
            </a:r>
          </a:p>
          <a:p>
            <a:pPr lvl="1" algn="just">
              <a:lnSpc>
                <a:spcPct val="80000"/>
              </a:lnSpc>
            </a:pPr>
            <a:r>
              <a:rPr lang="en-GB" altLang="fr-FR" sz="1800" dirty="0"/>
              <a:t>Observations taken into account and transmitted to the patentee</a:t>
            </a:r>
            <a:r>
              <a:rPr lang="en-GB" altLang="fr-FR" sz="1800" dirty="0" smtClean="0"/>
              <a:t>.</a:t>
            </a:r>
          </a:p>
          <a:p>
            <a:pPr marL="457200" lvl="1" indent="0" algn="just">
              <a:lnSpc>
                <a:spcPct val="80000"/>
              </a:lnSpc>
              <a:buNone/>
            </a:pPr>
            <a:endParaRPr lang="en-GB" altLang="fr-FR" sz="1800" b="1" dirty="0"/>
          </a:p>
          <a:p>
            <a:pPr algn="just">
              <a:lnSpc>
                <a:spcPct val="80000"/>
              </a:lnSpc>
            </a:pPr>
            <a:r>
              <a:rPr lang="en-GB" altLang="fr-FR" sz="2000" b="1" dirty="0"/>
              <a:t>Before the </a:t>
            </a:r>
            <a:r>
              <a:rPr lang="en-GB" altLang="fr-FR" sz="2000" b="1" dirty="0" smtClean="0"/>
              <a:t>EPO :</a:t>
            </a:r>
            <a:r>
              <a:rPr lang="en-GB" altLang="fr-FR" sz="2000" dirty="0" smtClean="0"/>
              <a:t> </a:t>
            </a:r>
            <a:endParaRPr altLang="fr-FR" sz="2000" dirty="0"/>
          </a:p>
          <a:p>
            <a:pPr lvl="1" algn="just">
              <a:lnSpc>
                <a:spcPct val="80000"/>
              </a:lnSpc>
            </a:pPr>
            <a:r>
              <a:rPr lang="en-GB" altLang="fr-FR" sz="1800" dirty="0"/>
              <a:t>Information </a:t>
            </a:r>
            <a:r>
              <a:rPr lang="en-GB" altLang="fr-FR" sz="1800" dirty="0" smtClean="0"/>
              <a:t>immediately put on the Register</a:t>
            </a:r>
            <a:r>
              <a:rPr lang="en-GB" altLang="fr-FR" sz="1800" dirty="0"/>
              <a:t>; </a:t>
            </a:r>
          </a:p>
          <a:p>
            <a:pPr lvl="1" algn="just">
              <a:lnSpc>
                <a:spcPct val="80000"/>
              </a:lnSpc>
            </a:pPr>
            <a:r>
              <a:rPr lang="en-GB" altLang="fr-FR" sz="1800" dirty="0"/>
              <a:t>Acceptable: « patentability observations » of Art 115 EPC shall be interpreted widely including aspects related to Art. 84 and 123(2) </a:t>
            </a:r>
            <a:r>
              <a:rPr lang="en-GB" altLang="fr-FR" sz="1800" dirty="0" smtClean="0"/>
              <a:t>EPC (Directive </a:t>
            </a:r>
            <a:r>
              <a:rPr lang="en-GB" altLang="fr-FR" sz="1800" dirty="0"/>
              <a:t>before the EPO: part D – Chapter X-5 §4.5 </a:t>
            </a:r>
            <a:r>
              <a:rPr lang="en-GB" altLang="fr-FR" sz="1800" dirty="0" smtClean="0"/>
              <a:t>)</a:t>
            </a:r>
          </a:p>
          <a:p>
            <a:pPr marL="457200" lvl="1" indent="0" algn="just">
              <a:lnSpc>
                <a:spcPct val="80000"/>
              </a:lnSpc>
              <a:buNone/>
            </a:pPr>
            <a:endParaRPr lang="en-GB" altLang="fr-FR" sz="1800" b="1" dirty="0"/>
          </a:p>
          <a:p>
            <a:pPr algn="just">
              <a:lnSpc>
                <a:spcPct val="80000"/>
              </a:lnSpc>
            </a:pPr>
            <a:r>
              <a:rPr lang="en-GB" altLang="fr-FR" sz="2000" b="1" dirty="0"/>
              <a:t>Before the Appeal </a:t>
            </a:r>
            <a:r>
              <a:rPr lang="en-GB" altLang="fr-FR" sz="2000" b="1" dirty="0" smtClean="0"/>
              <a:t>Court :</a:t>
            </a:r>
            <a:endParaRPr lang="en-GB" altLang="fr-FR" sz="2000" dirty="0"/>
          </a:p>
          <a:p>
            <a:pPr lvl="1" algn="just">
              <a:lnSpc>
                <a:spcPct val="80000"/>
              </a:lnSpc>
            </a:pPr>
            <a:r>
              <a:rPr lang="en-GB" altLang="fr-FR" sz="1800" dirty="0"/>
              <a:t>Inadmissible third parties to intervene in an action brought before the Paris Court of Appeal by the patentee against a decision to refuse the </a:t>
            </a:r>
            <a:r>
              <a:rPr lang="en-GB" altLang="fr-FR" sz="1800" dirty="0" smtClean="0"/>
              <a:t>limitation</a:t>
            </a:r>
            <a:r>
              <a:rPr lang="en-GB" altLang="fr-FR" sz="1800" dirty="0"/>
              <a:t> </a:t>
            </a:r>
            <a:r>
              <a:rPr lang="en-GB" altLang="fr-FR" sz="1800" dirty="0" smtClean="0"/>
              <a:t>(</a:t>
            </a:r>
            <a:r>
              <a:rPr lang="en-GB" altLang="fr-FR" sz="1800" dirty="0" err="1" smtClean="0"/>
              <a:t>Actavis</a:t>
            </a:r>
            <a:r>
              <a:rPr lang="en-GB" altLang="fr-FR" sz="1800" dirty="0" smtClean="0"/>
              <a:t> v. </a:t>
            </a:r>
            <a:r>
              <a:rPr lang="en-GB" altLang="fr-FR" sz="1800" dirty="0" err="1"/>
              <a:t>B</a:t>
            </a:r>
            <a:r>
              <a:rPr lang="en-GB" altLang="fr-FR" sz="1800" dirty="0" err="1" smtClean="0"/>
              <a:t>oehringer</a:t>
            </a:r>
            <a:r>
              <a:rPr lang="en-GB" altLang="fr-FR" sz="1800" dirty="0" smtClean="0"/>
              <a:t> CA Paris September 11, 2013)</a:t>
            </a:r>
            <a:endParaRPr altLang="fr-FR" sz="1800"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E21390D3-A6D3-45BB-932C-44ADDCF7C1C6}" type="slidenum">
              <a:rPr lang="fr-FR"/>
              <a:pPr>
                <a:defRPr/>
              </a:pPr>
              <a:t>23</a:t>
            </a:fld>
            <a:endParaRPr lang="fr-FR"/>
          </a:p>
        </p:txBody>
      </p:sp>
      <p:sp>
        <p:nvSpPr>
          <p:cNvPr id="2" name="Espace réservé du pied de page 1"/>
          <p:cNvSpPr>
            <a:spLocks noGrp="1"/>
          </p:cNvSpPr>
          <p:nvPr>
            <p:ph type="ftr" sz="quarter" idx="11"/>
          </p:nvPr>
        </p:nvSpPr>
        <p:spPr>
          <a:xfrm>
            <a:off x="3131840" y="6165304"/>
            <a:ext cx="2895600" cy="244475"/>
          </a:xfrm>
        </p:spPr>
        <p:txBody>
          <a:bodyPr/>
          <a:lstStyle/>
          <a:p>
            <a:r>
              <a:rPr lang="en-US" altLang="fr-FR" dirty="0" smtClean="0"/>
              <a:t>AIPPI - French &amp; German Groups - Aero-Club de France </a:t>
            </a:r>
            <a:endParaRPr lang="fr-FR" altLang="fr-FR" dirty="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951795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altLang="fr-FR" sz="2400" u="sng" dirty="0" smtClean="0"/>
              <a:t>CONSEQUENCES</a:t>
            </a:r>
            <a:endParaRPr lang="fr-FR" altLang="fr-FR" sz="2400" u="sng" dirty="0" smtClean="0"/>
          </a:p>
        </p:txBody>
      </p:sp>
      <p:sp>
        <p:nvSpPr>
          <p:cNvPr id="37891" name="Rectangle 3"/>
          <p:cNvSpPr>
            <a:spLocks noGrp="1" noChangeArrowheads="1"/>
          </p:cNvSpPr>
          <p:nvPr>
            <p:ph idx="1"/>
          </p:nvPr>
        </p:nvSpPr>
        <p:spPr>
          <a:xfrm>
            <a:off x="323850" y="1268413"/>
            <a:ext cx="8640763" cy="4752975"/>
          </a:xfrm>
        </p:spPr>
        <p:txBody>
          <a:bodyPr>
            <a:normAutofit lnSpcReduction="10000"/>
          </a:bodyPr>
          <a:lstStyle/>
          <a:p>
            <a:pPr algn="just">
              <a:lnSpc>
                <a:spcPct val="80000"/>
              </a:lnSpc>
            </a:pPr>
            <a:r>
              <a:rPr lang="en-GB" altLang="fr-FR" sz="2000" dirty="0"/>
              <a:t>Limitation under a legal action: in principle </a:t>
            </a:r>
            <a:r>
              <a:rPr lang="en-GB" altLang="fr-FR" sz="2000" b="1" dirty="0">
                <a:solidFill>
                  <a:schemeClr val="tx2">
                    <a:lumMod val="75000"/>
                  </a:schemeClr>
                </a:solidFill>
              </a:rPr>
              <a:t>stay of </a:t>
            </a:r>
            <a:r>
              <a:rPr lang="en-GB" altLang="fr-FR" sz="2000" b="1" dirty="0" smtClean="0">
                <a:solidFill>
                  <a:schemeClr val="tx2">
                    <a:lumMod val="75000"/>
                  </a:schemeClr>
                </a:solidFill>
              </a:rPr>
              <a:t>proceedings</a:t>
            </a:r>
          </a:p>
          <a:p>
            <a:pPr marL="0" indent="0" algn="just">
              <a:lnSpc>
                <a:spcPct val="80000"/>
              </a:lnSpc>
              <a:buNone/>
            </a:pPr>
            <a:endParaRPr lang="en-GB" altLang="fr-FR" sz="2000" dirty="0">
              <a:solidFill>
                <a:schemeClr val="tx2">
                  <a:lumMod val="75000"/>
                </a:schemeClr>
              </a:solidFill>
            </a:endParaRPr>
          </a:p>
          <a:p>
            <a:pPr lvl="1" algn="just">
              <a:lnSpc>
                <a:spcPct val="80000"/>
              </a:lnSpc>
            </a:pPr>
            <a:r>
              <a:rPr lang="en-GB" altLang="fr-FR" sz="2000" dirty="0"/>
              <a:t>Order of 9 July 2010, </a:t>
            </a:r>
            <a:r>
              <a:rPr lang="en-GB" altLang="fr-FR" sz="2000" dirty="0" err="1"/>
              <a:t>Routin</a:t>
            </a:r>
            <a:r>
              <a:rPr lang="en-GB" altLang="fr-FR" sz="2000" dirty="0"/>
              <a:t> c. </a:t>
            </a:r>
            <a:r>
              <a:rPr lang="en-GB" altLang="fr-FR" sz="2000" dirty="0" err="1"/>
              <a:t>Teisseire</a:t>
            </a:r>
            <a:r>
              <a:rPr lang="en-GB" altLang="fr-FR" sz="2000" dirty="0"/>
              <a:t>, stay of proceedings (with the parties' approval) during review of the action brought before the Court of Appeal.</a:t>
            </a:r>
          </a:p>
          <a:p>
            <a:pPr lvl="1" algn="just">
              <a:lnSpc>
                <a:spcPct val="80000"/>
              </a:lnSpc>
            </a:pPr>
            <a:r>
              <a:rPr lang="en-GB" altLang="fr-FR" sz="2000" dirty="0"/>
              <a:t>Paris Court of Appeal, 21 October 2010, Ateliers LR </a:t>
            </a:r>
            <a:r>
              <a:rPr lang="en-GB" altLang="fr-FR" sz="2000" dirty="0" err="1"/>
              <a:t>Etanco</a:t>
            </a:r>
            <a:r>
              <a:rPr lang="en-GB" altLang="fr-FR" sz="2000" dirty="0"/>
              <a:t> c. SFS Intec: </a:t>
            </a:r>
            <a:r>
              <a:rPr lang="en-GB" altLang="fr-FR" sz="2000" i="1" dirty="0"/>
              <a:t>the decision taken by the Executive Director of the </a:t>
            </a:r>
            <a:r>
              <a:rPr lang="en-GB" altLang="fr-FR" sz="2000" i="1" dirty="0" err="1"/>
              <a:t>Institut</a:t>
            </a:r>
            <a:r>
              <a:rPr lang="en-GB" altLang="fr-FR" sz="2000" i="1" dirty="0"/>
              <a:t> National de </a:t>
            </a:r>
            <a:r>
              <a:rPr lang="en-GB" altLang="fr-FR" sz="2000" i="1" dirty="0" smtClean="0"/>
              <a:t>la </a:t>
            </a:r>
            <a:r>
              <a:rPr lang="en-GB" altLang="fr-FR" sz="2000" i="1" dirty="0" err="1" smtClean="0"/>
              <a:t>Propriété</a:t>
            </a:r>
            <a:r>
              <a:rPr lang="en-GB" altLang="fr-FR" sz="2000" i="1" dirty="0" smtClean="0"/>
              <a:t> </a:t>
            </a:r>
            <a:r>
              <a:rPr lang="en-GB" altLang="fr-FR" sz="2000" i="1" dirty="0" err="1"/>
              <a:t>Industrielle</a:t>
            </a:r>
            <a:r>
              <a:rPr lang="en-GB" altLang="fr-FR" sz="2000" i="1" dirty="0"/>
              <a:t> will govern the outcome of these proceedings insofar as the limited patent shall henceforth be deemed the subject of the action seeking invalidity.</a:t>
            </a:r>
            <a:endParaRPr lang="en-GB" altLang="fr-FR" sz="2000" dirty="0"/>
          </a:p>
          <a:p>
            <a:pPr lvl="1" algn="just">
              <a:lnSpc>
                <a:spcPct val="80000"/>
              </a:lnSpc>
            </a:pPr>
            <a:r>
              <a:rPr lang="en-GB" altLang="fr-FR" sz="2000" dirty="0"/>
              <a:t>Order issued by the Paris Court of Appeal, 19 January 2012, </a:t>
            </a:r>
            <a:r>
              <a:rPr lang="en-GB" altLang="fr-FR" sz="2000" dirty="0" err="1"/>
              <a:t>Trikon</a:t>
            </a:r>
            <a:r>
              <a:rPr lang="en-GB" altLang="fr-FR" sz="2000" dirty="0"/>
              <a:t> c. Alcatel Vacuum: </a:t>
            </a:r>
            <a:r>
              <a:rPr lang="en-GB" altLang="fr-FR" sz="2000" i="1" dirty="0"/>
              <a:t>the decision by the INPI will influence the throughput before the court, which is hearing an appeal to overturn the above-mentioned ruling, insofar as the limitation application brought before the INPI proposes to amend the disputed patent. </a:t>
            </a:r>
            <a:endParaRPr lang="en-GB" altLang="fr-FR" sz="2000" dirty="0"/>
          </a:p>
          <a:p>
            <a:pPr lvl="1" algn="just">
              <a:lnSpc>
                <a:spcPct val="80000"/>
              </a:lnSpc>
            </a:pPr>
            <a:r>
              <a:rPr lang="en-GB" altLang="fr-FR" sz="2000" dirty="0"/>
              <a:t>Paris TGI, 7 April 2009, Georgia-Pacific c. </a:t>
            </a:r>
            <a:r>
              <a:rPr lang="en-GB" altLang="fr-FR" sz="2000" dirty="0" err="1"/>
              <a:t>Delipapier</a:t>
            </a:r>
            <a:r>
              <a:rPr lang="en-GB" altLang="fr-FR" sz="2000" dirty="0"/>
              <a:t>: </a:t>
            </a:r>
            <a:r>
              <a:rPr lang="en-GB" altLang="fr-FR" sz="2000" i="1" dirty="0"/>
              <a:t>when the FR </a:t>
            </a:r>
            <a:r>
              <a:rPr lang="en-GB" altLang="fr-FR" sz="2000" i="1" dirty="0" smtClean="0"/>
              <a:t>part </a:t>
            </a:r>
            <a:r>
              <a:rPr lang="en-GB" altLang="fr-FR" sz="2000" i="1" dirty="0"/>
              <a:t>of an EP patent is subject to an infringement action, limitation proceedings brought before the EPO lead to a stay in proceedings </a:t>
            </a:r>
            <a:r>
              <a:rPr lang="en-GB" altLang="fr-FR" sz="2000" i="1" dirty="0" smtClean="0"/>
              <a:t>until </a:t>
            </a:r>
            <a:r>
              <a:rPr lang="en-GB" altLang="fr-FR" sz="2000" i="1" dirty="0"/>
              <a:t>the EPO's decision.</a:t>
            </a:r>
          </a:p>
          <a:p>
            <a:pPr lvl="4">
              <a:lnSpc>
                <a:spcPct val="80000"/>
              </a:lnSpc>
            </a:pPr>
            <a:endParaRPr lang="en-GB" altLang="fr-FR" dirty="0"/>
          </a:p>
          <a:p>
            <a:pPr lvl="4">
              <a:lnSpc>
                <a:spcPct val="80000"/>
              </a:lnSpc>
            </a:pPr>
            <a:endParaRPr lang="en-GB" altLang="fr-FR" sz="1200" dirty="0"/>
          </a:p>
        </p:txBody>
      </p:sp>
      <p:sp>
        <p:nvSpPr>
          <p:cNvPr id="5"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CD03FB8E-E006-49DD-9142-18F4090EE541}" type="slidenum">
              <a:rPr lang="fr-FR"/>
              <a:pPr>
                <a:defRPr/>
              </a:pPr>
              <a:t>24</a:t>
            </a:fld>
            <a:endParaRPr lang="fr-FR"/>
          </a:p>
        </p:txBody>
      </p:sp>
      <p:sp>
        <p:nvSpPr>
          <p:cNvPr id="37892" name="Text Box 4"/>
          <p:cNvSpPr txBox="1">
            <a:spLocks noChangeArrowheads="1"/>
          </p:cNvSpPr>
          <p:nvPr/>
        </p:nvSpPr>
        <p:spPr bwMode="auto">
          <a:xfrm>
            <a:off x="7740650" y="594995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fr-FR"/>
              <a:t>…/…</a:t>
            </a:r>
          </a:p>
        </p:txBody>
      </p:sp>
      <p:sp>
        <p:nvSpPr>
          <p:cNvPr id="2" name="Espace réservé du pied de page 1"/>
          <p:cNvSpPr>
            <a:spLocks noGrp="1"/>
          </p:cNvSpPr>
          <p:nvPr>
            <p:ph type="ftr" sz="quarter" idx="11"/>
          </p:nvPr>
        </p:nvSpPr>
        <p:spPr>
          <a:xfrm>
            <a:off x="3203848" y="6282935"/>
            <a:ext cx="2895600" cy="244475"/>
          </a:xfrm>
        </p:spPr>
        <p:txBody>
          <a:bodyPr/>
          <a:lstStyle/>
          <a:p>
            <a:r>
              <a:rPr lang="en-US" altLang="fr-FR" dirty="0" smtClean="0"/>
              <a:t>AIPPI - French &amp; German Groups - Aero-Club de France </a:t>
            </a:r>
            <a:endParaRPr lang="fr-FR" altLang="fr-FR" dirty="0"/>
          </a:p>
        </p:txBody>
      </p:sp>
      <p:sp>
        <p:nvSpPr>
          <p:cNvPr id="7"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2864930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ltLang="fr-FR" sz="2400" u="sng" dirty="0" smtClean="0"/>
              <a:t>CONSEQUENCES</a:t>
            </a:r>
            <a:endParaRPr lang="fr-FR" altLang="fr-FR" sz="2400" u="sng" dirty="0" smtClean="0"/>
          </a:p>
        </p:txBody>
      </p:sp>
      <p:sp>
        <p:nvSpPr>
          <p:cNvPr id="41987" name="Rectangle 3"/>
          <p:cNvSpPr>
            <a:spLocks noGrp="1" noChangeArrowheads="1"/>
          </p:cNvSpPr>
          <p:nvPr>
            <p:ph idx="1"/>
          </p:nvPr>
        </p:nvSpPr>
        <p:spPr>
          <a:xfrm>
            <a:off x="755650" y="1341438"/>
            <a:ext cx="8208963" cy="4967287"/>
          </a:xfrm>
        </p:spPr>
        <p:txBody>
          <a:bodyPr/>
          <a:lstStyle/>
          <a:p>
            <a:pPr lvl="1" algn="just">
              <a:lnSpc>
                <a:spcPct val="80000"/>
              </a:lnSpc>
            </a:pPr>
            <a:r>
              <a:rPr lang="en-GB" altLang="fr-FR" sz="2000" dirty="0"/>
              <a:t>Toulouse TGI, 17 March 2011, </a:t>
            </a:r>
            <a:r>
              <a:rPr lang="en-GB" altLang="fr-FR" sz="2000" dirty="0" err="1"/>
              <a:t>Vincience</a:t>
            </a:r>
            <a:r>
              <a:rPr lang="en-GB" altLang="fr-FR" sz="2000" dirty="0"/>
              <a:t> c. </a:t>
            </a:r>
            <a:r>
              <a:rPr lang="en-GB" altLang="fr-FR" sz="2000" dirty="0" err="1"/>
              <a:t>Institut</a:t>
            </a:r>
            <a:r>
              <a:rPr lang="en-GB" altLang="fr-FR" sz="2000" dirty="0"/>
              <a:t> </a:t>
            </a:r>
            <a:r>
              <a:rPr lang="en-GB" altLang="fr-FR" sz="2000" dirty="0" err="1"/>
              <a:t>Européen</a:t>
            </a:r>
            <a:r>
              <a:rPr lang="en-GB" altLang="fr-FR" sz="2000" dirty="0"/>
              <a:t> de </a:t>
            </a:r>
            <a:r>
              <a:rPr lang="en-GB" altLang="fr-FR" sz="2000" dirty="0" err="1"/>
              <a:t>Biologie</a:t>
            </a:r>
            <a:r>
              <a:rPr lang="en-GB" altLang="fr-FR" sz="2000" dirty="0"/>
              <a:t> </a:t>
            </a:r>
            <a:r>
              <a:rPr lang="en-GB" altLang="fr-FR" sz="2000" dirty="0" err="1"/>
              <a:t>Cellulaire</a:t>
            </a:r>
            <a:r>
              <a:rPr lang="en-GB" altLang="fr-FR" sz="2000" dirty="0"/>
              <a:t>: </a:t>
            </a:r>
            <a:r>
              <a:rPr lang="en-GB" altLang="fr-FR" sz="2000" i="1" dirty="0"/>
              <a:t>the validity of the limitation of an EP patent by means of a disclaimer is assessed with regard to the latest EPO case law; in this case, the subject of the disclaimer is disclosed in the application, there is no infringement of Art. 123(2) and the subject of the patent is not extended: the limitation is valid</a:t>
            </a:r>
            <a:r>
              <a:rPr lang="en-GB" altLang="fr-FR" sz="2000" i="1" dirty="0" smtClean="0"/>
              <a:t>.</a:t>
            </a:r>
          </a:p>
          <a:p>
            <a:pPr marL="457200" lvl="1" indent="0" algn="just">
              <a:lnSpc>
                <a:spcPct val="80000"/>
              </a:lnSpc>
              <a:buNone/>
            </a:pPr>
            <a:endParaRPr lang="en-GB" altLang="fr-FR" sz="2000" dirty="0"/>
          </a:p>
          <a:p>
            <a:pPr>
              <a:lnSpc>
                <a:spcPct val="80000"/>
              </a:lnSpc>
            </a:pPr>
            <a:r>
              <a:rPr lang="en-GB" altLang="fr-FR" sz="2000" dirty="0"/>
              <a:t>Retroactive nature of the limitation on the date of filing the patent application</a:t>
            </a:r>
            <a:r>
              <a:rPr lang="en-GB" altLang="fr-FR" sz="2000" dirty="0" smtClean="0"/>
              <a:t>,</a:t>
            </a:r>
          </a:p>
          <a:p>
            <a:pPr marL="0" indent="0">
              <a:lnSpc>
                <a:spcPct val="80000"/>
              </a:lnSpc>
              <a:buNone/>
            </a:pPr>
            <a:endParaRPr lang="en-GB" altLang="fr-FR" sz="2000" dirty="0"/>
          </a:p>
          <a:p>
            <a:pPr>
              <a:lnSpc>
                <a:spcPct val="80000"/>
              </a:lnSpc>
            </a:pPr>
            <a:r>
              <a:rPr lang="en-GB" altLang="fr-FR" sz="2000" dirty="0"/>
              <a:t>No effect on the seizure for counterfeiting</a:t>
            </a:r>
          </a:p>
          <a:p>
            <a:pPr lvl="1">
              <a:lnSpc>
                <a:spcPct val="80000"/>
              </a:lnSpc>
            </a:pPr>
            <a:r>
              <a:rPr lang="en-GB" altLang="fr-FR" sz="2000" dirty="0"/>
              <a:t>Lyon Court of Appeal, 13 July 2011, </a:t>
            </a:r>
            <a:r>
              <a:rPr lang="en-GB" altLang="fr-FR" sz="2000" dirty="0" err="1"/>
              <a:t>Lapierre</a:t>
            </a:r>
            <a:r>
              <a:rPr lang="en-GB" altLang="fr-FR" sz="2000" dirty="0"/>
              <a:t>, Lesage c. </a:t>
            </a:r>
            <a:r>
              <a:rPr lang="en-GB" altLang="fr-FR" sz="2000" dirty="0" err="1"/>
              <a:t>Décathlon</a:t>
            </a:r>
            <a:r>
              <a:rPr lang="en-GB" altLang="fr-FR" sz="2000" dirty="0"/>
              <a:t>, </a:t>
            </a:r>
            <a:r>
              <a:rPr lang="en-GB" altLang="fr-FR" sz="2000" dirty="0" err="1"/>
              <a:t>Promiles</a:t>
            </a:r>
            <a:r>
              <a:rPr lang="en-GB" altLang="fr-FR" sz="2000" dirty="0"/>
              <a:t> : </a:t>
            </a:r>
            <a:r>
              <a:rPr lang="en-GB" altLang="fr-FR" sz="2000" i="1" dirty="0"/>
              <a:t>the limitation (filed after the appeal) has a retroactive effect, it is the limited patent that is deemed the subject of the action seeking invalidity. However, the limitation has no effect on the enforceability of the seizure for counterfeiting brought before the first instance.</a:t>
            </a:r>
            <a:endParaRPr lang="en-GB" altLang="fr-FR" sz="2000" dirty="0"/>
          </a:p>
        </p:txBody>
      </p:sp>
      <p:sp>
        <p:nvSpPr>
          <p:cNvPr id="6"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A7514164-C47D-44FE-A43B-432F5C2820E9}" type="slidenum">
              <a:rPr lang="fr-FR"/>
              <a:pPr>
                <a:defRPr/>
              </a:pPr>
              <a:t>25</a:t>
            </a:fld>
            <a:endParaRPr lang="fr-FR"/>
          </a:p>
        </p:txBody>
      </p:sp>
      <p:sp>
        <p:nvSpPr>
          <p:cNvPr id="41988" name="Text Box 4"/>
          <p:cNvSpPr txBox="1">
            <a:spLocks noChangeArrowheads="1"/>
          </p:cNvSpPr>
          <p:nvPr/>
        </p:nvSpPr>
        <p:spPr bwMode="auto">
          <a:xfrm>
            <a:off x="7812088" y="5589588"/>
            <a:ext cx="70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fr-FR"/>
              <a:t>…/…</a:t>
            </a:r>
          </a:p>
        </p:txBody>
      </p:sp>
      <p:sp>
        <p:nvSpPr>
          <p:cNvPr id="41989" name="Text Box 5"/>
          <p:cNvSpPr txBox="1">
            <a:spLocks noChangeArrowheads="1"/>
          </p:cNvSpPr>
          <p:nvPr/>
        </p:nvSpPr>
        <p:spPr bwMode="auto">
          <a:xfrm>
            <a:off x="250825" y="1125538"/>
            <a:ext cx="70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fr-FR"/>
              <a:t>…/…</a:t>
            </a:r>
          </a:p>
        </p:txBody>
      </p:sp>
      <p:sp>
        <p:nvSpPr>
          <p:cNvPr id="2" name="Espace réservé du pied de page 1"/>
          <p:cNvSpPr>
            <a:spLocks noGrp="1"/>
          </p:cNvSpPr>
          <p:nvPr>
            <p:ph type="ftr" sz="quarter" idx="11"/>
          </p:nvPr>
        </p:nvSpPr>
        <p:spPr>
          <a:xfrm>
            <a:off x="3131840" y="6309320"/>
            <a:ext cx="2895600" cy="244475"/>
          </a:xfrm>
        </p:spPr>
        <p:txBody>
          <a:bodyPr/>
          <a:lstStyle/>
          <a:p>
            <a:r>
              <a:rPr lang="en-US" altLang="fr-FR" dirty="0" smtClean="0"/>
              <a:t>AIPPI - French &amp; German Groups - Aero-Club de France </a:t>
            </a:r>
            <a:endParaRPr lang="fr-FR" altLang="fr-FR" dirty="0"/>
          </a:p>
        </p:txBody>
      </p:sp>
      <p:sp>
        <p:nvSpPr>
          <p:cNvPr id="8"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811851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altLang="fr-FR" sz="2800" u="sng" dirty="0" smtClean="0"/>
              <a:t>CONSEQUENCES</a:t>
            </a:r>
            <a:endParaRPr lang="fr-FR" altLang="fr-FR" sz="2800" u="sng" dirty="0" smtClean="0"/>
          </a:p>
        </p:txBody>
      </p:sp>
      <p:sp>
        <p:nvSpPr>
          <p:cNvPr id="43011" name="Rectangle 3"/>
          <p:cNvSpPr>
            <a:spLocks noGrp="1" noChangeArrowheads="1"/>
          </p:cNvSpPr>
          <p:nvPr>
            <p:ph idx="1"/>
          </p:nvPr>
        </p:nvSpPr>
        <p:spPr>
          <a:xfrm>
            <a:off x="755650" y="1773238"/>
            <a:ext cx="8208963" cy="4535487"/>
          </a:xfrm>
        </p:spPr>
        <p:txBody>
          <a:bodyPr/>
          <a:lstStyle/>
          <a:p>
            <a:r>
              <a:rPr lang="en-GB" altLang="fr-FR" sz="2000" dirty="0"/>
              <a:t>Publication that makes the limitation effective:</a:t>
            </a:r>
            <a:r>
              <a:rPr lang="en-GB" altLang="fr-FR" sz="2800" dirty="0"/>
              <a:t> </a:t>
            </a:r>
            <a:endParaRPr altLang="fr-FR" sz="2800" dirty="0"/>
          </a:p>
          <a:p>
            <a:pPr lvl="1"/>
            <a:r>
              <a:rPr lang="en-GB" altLang="fr-FR" sz="2000" dirty="0"/>
              <a:t>in France publication in the French National Patents Register (</a:t>
            </a:r>
            <a:r>
              <a:rPr lang="en-GB" altLang="fr-FR" sz="2000" dirty="0" err="1"/>
              <a:t>Registre</a:t>
            </a:r>
            <a:r>
              <a:rPr lang="en-GB" altLang="fr-FR" sz="2000" dirty="0"/>
              <a:t> National des Brevets), </a:t>
            </a:r>
          </a:p>
          <a:p>
            <a:pPr lvl="1"/>
            <a:r>
              <a:rPr lang="en-GB" altLang="fr-FR" sz="2000" dirty="0"/>
              <a:t>in Europe publication in the European Patent Journal (Bulletin </a:t>
            </a:r>
            <a:r>
              <a:rPr lang="en-GB" altLang="fr-FR" sz="2000" dirty="0" err="1"/>
              <a:t>Européen</a:t>
            </a:r>
            <a:r>
              <a:rPr lang="en-GB" altLang="fr-FR" sz="2000" dirty="0"/>
              <a:t> des Brevets) with republication of an amended </a:t>
            </a:r>
            <a:r>
              <a:rPr lang="en-GB" altLang="fr-FR" sz="2000" dirty="0" smtClean="0"/>
              <a:t>leaflet : </a:t>
            </a:r>
            <a:r>
              <a:rPr lang="en-GB" altLang="fr-FR" sz="2000" dirty="0"/>
              <a:t>B3</a:t>
            </a:r>
            <a:endParaRPr altLang="fr-FR" sz="2000" dirty="0"/>
          </a:p>
          <a:p>
            <a:r>
              <a:rPr lang="en-GB" altLang="fr-FR" sz="2000" dirty="0"/>
              <a:t>Article L.613-25</a:t>
            </a:r>
            <a:endParaRPr altLang="fr-FR" sz="2000" dirty="0"/>
          </a:p>
          <a:p>
            <a:pPr lvl="1"/>
            <a:r>
              <a:rPr lang="en-GB" altLang="fr-FR" sz="2000" dirty="0"/>
              <a:t>new grounds for invalidity</a:t>
            </a:r>
            <a:endParaRPr altLang="fr-FR" sz="2000" dirty="0"/>
          </a:p>
          <a:p>
            <a:pPr lvl="1"/>
            <a:r>
              <a:rPr lang="en-GB" altLang="fr-FR" sz="2000" dirty="0"/>
              <a:t>possible limitation currently under judicial review</a:t>
            </a:r>
            <a:endParaRPr altLang="fr-FR" sz="2000" dirty="0"/>
          </a:p>
          <a:p>
            <a:endParaRPr altLang="fr-FR" sz="2000" dirty="0"/>
          </a:p>
        </p:txBody>
      </p:sp>
      <p:sp>
        <p:nvSpPr>
          <p:cNvPr id="5"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3CFDC3C3-6D12-4B3B-ABA6-980E07996E15}" type="slidenum">
              <a:rPr lang="fr-FR"/>
              <a:pPr>
                <a:defRPr/>
              </a:pPr>
              <a:t>26</a:t>
            </a:fld>
            <a:endParaRPr lang="fr-FR"/>
          </a:p>
        </p:txBody>
      </p:sp>
      <p:sp>
        <p:nvSpPr>
          <p:cNvPr id="43013" name="Text Box 5"/>
          <p:cNvSpPr txBox="1">
            <a:spLocks noChangeArrowheads="1"/>
          </p:cNvSpPr>
          <p:nvPr/>
        </p:nvSpPr>
        <p:spPr bwMode="auto">
          <a:xfrm>
            <a:off x="250825" y="1125538"/>
            <a:ext cx="70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fr-FR"/>
              <a:t>…/…</a:t>
            </a:r>
          </a:p>
        </p:txBody>
      </p:sp>
      <p:sp>
        <p:nvSpPr>
          <p:cNvPr id="2" name="Espace réservé du pied de page 1"/>
          <p:cNvSpPr>
            <a:spLocks noGrp="1"/>
          </p:cNvSpPr>
          <p:nvPr>
            <p:ph type="ftr" sz="quarter" idx="11"/>
          </p:nvPr>
        </p:nvSpPr>
        <p:spPr>
          <a:xfrm>
            <a:off x="2915816" y="6093296"/>
            <a:ext cx="2895600" cy="244475"/>
          </a:xfrm>
        </p:spPr>
        <p:txBody>
          <a:bodyPr/>
          <a:lstStyle/>
          <a:p>
            <a:r>
              <a:rPr lang="en-US" altLang="fr-FR" dirty="0" smtClean="0"/>
              <a:t>AIPPI - French &amp; German Groups - Aero-Club de France </a:t>
            </a:r>
            <a:endParaRPr lang="fr-FR" altLang="fr-FR" dirty="0"/>
          </a:p>
        </p:txBody>
      </p:sp>
      <p:sp>
        <p:nvSpPr>
          <p:cNvPr id="7"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1448766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fr-FR" sz="2000" u="sng" dirty="0" smtClean="0"/>
              <a:t>EXAMPLE OF A LIMITATION ACCEPTED BY THE EPO</a:t>
            </a:r>
            <a:endParaRPr lang="fr-FR" altLang="fr-FR" sz="2000" u="sng" dirty="0" smtClean="0"/>
          </a:p>
        </p:txBody>
      </p:sp>
      <p:sp>
        <p:nvSpPr>
          <p:cNvPr id="38915" name="Rectangle 3"/>
          <p:cNvSpPr>
            <a:spLocks noGrp="1" noChangeArrowheads="1"/>
          </p:cNvSpPr>
          <p:nvPr>
            <p:ph idx="1"/>
          </p:nvPr>
        </p:nvSpPr>
        <p:spPr>
          <a:xfrm>
            <a:off x="755650" y="1341438"/>
            <a:ext cx="8208963" cy="4967287"/>
          </a:xfrm>
        </p:spPr>
        <p:txBody>
          <a:bodyPr>
            <a:normAutofit/>
          </a:bodyPr>
          <a:lstStyle/>
          <a:p>
            <a:r>
              <a:rPr altLang="fr-FR" sz="2000" u="sng" dirty="0"/>
              <a:t>EP 984 957 </a:t>
            </a:r>
            <a:r>
              <a:rPr altLang="fr-FR" sz="2000" u="sng" dirty="0" smtClean="0"/>
              <a:t>B1</a:t>
            </a:r>
            <a:r>
              <a:rPr lang="fr-FR" altLang="fr-FR" sz="2000" u="sng" dirty="0" smtClean="0"/>
              <a:t>, </a:t>
            </a:r>
            <a:r>
              <a:rPr lang="fr-FR" altLang="fr-FR" sz="2000" u="sng" dirty="0" err="1"/>
              <a:t>E</a:t>
            </a:r>
            <a:r>
              <a:rPr lang="fr-FR" altLang="fr-FR" sz="2000" u="sng" dirty="0" err="1" smtClean="0"/>
              <a:t>someprazole</a:t>
            </a:r>
            <a:r>
              <a:rPr lang="fr-FR" altLang="fr-FR" sz="2000" u="sng" dirty="0" smtClean="0"/>
              <a:t> case</a:t>
            </a:r>
            <a:endParaRPr altLang="fr-FR" sz="2000" b="1" dirty="0"/>
          </a:p>
          <a:p>
            <a:pPr lvl="1"/>
            <a:r>
              <a:rPr altLang="fr-FR" sz="2000" b="1" u="sng" dirty="0"/>
              <a:t>Granted Claims</a:t>
            </a:r>
            <a:r>
              <a:rPr altLang="fr-FR" sz="2000" dirty="0"/>
              <a:t> :</a:t>
            </a:r>
            <a:r>
              <a:rPr altLang="fr-FR" sz="2400" dirty="0"/>
              <a:t> </a:t>
            </a:r>
            <a:endParaRPr lang="en-US" altLang="fr-FR" sz="2400" dirty="0"/>
          </a:p>
          <a:p>
            <a:pPr lvl="2"/>
            <a:r>
              <a:rPr lang="en-US" altLang="fr-FR" sz="2000" dirty="0" smtClean="0"/>
              <a:t>Claim 1.The </a:t>
            </a:r>
            <a:r>
              <a:rPr lang="en-US" altLang="fr-FR" sz="2000" dirty="0"/>
              <a:t>magnesium salt of S-omeprazole </a:t>
            </a:r>
            <a:r>
              <a:rPr lang="en-US" altLang="fr-FR" sz="2000" dirty="0" err="1"/>
              <a:t>trihydrate</a:t>
            </a:r>
            <a:r>
              <a:rPr lang="en-US" altLang="fr-FR" sz="2000" dirty="0"/>
              <a:t> </a:t>
            </a:r>
            <a:r>
              <a:rPr lang="en-US" altLang="fr-FR" sz="2000" dirty="0" smtClean="0"/>
              <a:t>.</a:t>
            </a:r>
          </a:p>
          <a:p>
            <a:pPr lvl="2"/>
            <a:r>
              <a:rPr lang="en-US" altLang="fr-FR" sz="2000" dirty="0" smtClean="0"/>
              <a:t>Claim 9</a:t>
            </a:r>
            <a:r>
              <a:rPr lang="en-US" altLang="fr-FR" sz="2000" dirty="0"/>
              <a:t>. A </a:t>
            </a:r>
            <a:r>
              <a:rPr lang="en-US" altLang="fr-FR" sz="2000" dirty="0" smtClean="0"/>
              <a:t>pharmaceutical </a:t>
            </a:r>
            <a:r>
              <a:rPr lang="en-US" altLang="fr-FR" sz="2000" dirty="0"/>
              <a:t>composition comprising the magnesium salt of S-omeprazole </a:t>
            </a:r>
            <a:r>
              <a:rPr lang="en-US" altLang="fr-FR" sz="2000" dirty="0" err="1"/>
              <a:t>trihydrate</a:t>
            </a:r>
            <a:r>
              <a:rPr lang="en-US" altLang="fr-FR" sz="2000" dirty="0"/>
              <a:t> according to any of claims 1-4 as active ingredient in association with a pharmaceutically acceptable carrier and </a:t>
            </a:r>
            <a:r>
              <a:rPr lang="en-US" altLang="fr-FR" sz="2000" b="1" u="sng" dirty="0"/>
              <a:t>optionally other therapeutic ingredients</a:t>
            </a:r>
            <a:r>
              <a:rPr lang="en-US" altLang="fr-FR" sz="2000" dirty="0"/>
              <a:t>.</a:t>
            </a:r>
            <a:endParaRPr lang="en-US" altLang="fr-FR" sz="2000" b="1" dirty="0"/>
          </a:p>
          <a:p>
            <a:pPr lvl="1"/>
            <a:r>
              <a:rPr lang="en-US" altLang="fr-FR" sz="2000" b="1" u="sng" dirty="0"/>
              <a:t>Description </a:t>
            </a:r>
            <a:r>
              <a:rPr lang="en-US" altLang="fr-FR" sz="2000" b="1" dirty="0"/>
              <a:t>:</a:t>
            </a:r>
            <a:r>
              <a:rPr lang="en-US" altLang="fr-FR" sz="2400" b="1" dirty="0"/>
              <a:t> </a:t>
            </a:r>
            <a:r>
              <a:rPr lang="en-US" altLang="fr-FR" sz="2000" dirty="0"/>
              <a:t>Page 4, lines 33 and 34 : “Examples of such active ingredients include, but are not limited to anti-bacterial compounds, </a:t>
            </a:r>
            <a:r>
              <a:rPr lang="en-US" altLang="fr-FR" sz="2000" b="1" u="sng" dirty="0"/>
              <a:t>non-steroidal anti-inflammatory agents</a:t>
            </a:r>
            <a:r>
              <a:rPr lang="en-US" altLang="fr-FR" sz="2000" dirty="0"/>
              <a:t>, antacid agents, alginates and </a:t>
            </a:r>
            <a:r>
              <a:rPr lang="en-US" altLang="fr-FR" sz="2000" dirty="0" err="1"/>
              <a:t>prokinetic</a:t>
            </a:r>
            <a:r>
              <a:rPr lang="en-US" altLang="fr-FR" sz="2000" dirty="0"/>
              <a:t> agents.”</a:t>
            </a:r>
            <a:endParaRPr altLang="fr-FR" sz="2000"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35839957-4108-475C-AB37-BE3B94C04CB7}" type="slidenum">
              <a:rPr lang="fr-FR"/>
              <a:pPr>
                <a:defRPr/>
              </a:pPr>
              <a:t>27</a:t>
            </a:fld>
            <a:endParaRPr lang="fr-FR"/>
          </a:p>
        </p:txBody>
      </p:sp>
      <p:sp>
        <p:nvSpPr>
          <p:cNvPr id="2" name="Espace réservé du pied de page 1"/>
          <p:cNvSpPr>
            <a:spLocks noGrp="1"/>
          </p:cNvSpPr>
          <p:nvPr>
            <p:ph type="ftr" sz="quarter" idx="11"/>
          </p:nvPr>
        </p:nvSpPr>
        <p:spPr>
          <a:xfrm>
            <a:off x="3059832" y="6237312"/>
            <a:ext cx="2895600" cy="244475"/>
          </a:xfrm>
        </p:spPr>
        <p:txBody>
          <a:bodyPr/>
          <a:lstStyle/>
          <a:p>
            <a:r>
              <a:rPr lang="en-US" altLang="fr-FR" dirty="0" smtClean="0"/>
              <a:t>AIPPI - French &amp; German Groups - Aero-Club de France </a:t>
            </a:r>
            <a:endParaRPr lang="fr-FR" altLang="fr-FR" dirty="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211237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fr-FR" sz="2400" u="sng" dirty="0"/>
              <a:t>EXAMPLE OF A LIMITATION ACCEPTED BY THE EPO</a:t>
            </a:r>
            <a:endParaRPr lang="fr-FR" altLang="fr-FR" sz="2400" dirty="0" smtClean="0"/>
          </a:p>
        </p:txBody>
      </p:sp>
      <p:sp>
        <p:nvSpPr>
          <p:cNvPr id="33795" name="Rectangle 3"/>
          <p:cNvSpPr>
            <a:spLocks noGrp="1" noChangeArrowheads="1"/>
          </p:cNvSpPr>
          <p:nvPr>
            <p:ph idx="1"/>
          </p:nvPr>
        </p:nvSpPr>
        <p:spPr>
          <a:xfrm>
            <a:off x="323850" y="1414041"/>
            <a:ext cx="8569325" cy="4967287"/>
          </a:xfrm>
        </p:spPr>
        <p:txBody>
          <a:bodyPr>
            <a:normAutofit/>
          </a:bodyPr>
          <a:lstStyle/>
          <a:p>
            <a:pPr>
              <a:lnSpc>
                <a:spcPct val="90000"/>
              </a:lnSpc>
            </a:pPr>
            <a:r>
              <a:rPr lang="en-US" altLang="fr-FR" sz="2200" u="sng" dirty="0"/>
              <a:t>EP 984 957 B3</a:t>
            </a:r>
            <a:endParaRPr lang="en-US" altLang="fr-FR" sz="2200" b="1" dirty="0"/>
          </a:p>
          <a:p>
            <a:pPr lvl="1">
              <a:lnSpc>
                <a:spcPct val="90000"/>
              </a:lnSpc>
            </a:pPr>
            <a:r>
              <a:rPr lang="en-US" altLang="fr-FR" sz="2000" b="1" u="sng" dirty="0"/>
              <a:t>Limited claims</a:t>
            </a:r>
            <a:r>
              <a:rPr lang="en-US" altLang="fr-FR" sz="2000" u="sng" dirty="0"/>
              <a:t> </a:t>
            </a:r>
            <a:r>
              <a:rPr lang="en-US" altLang="fr-FR" sz="2000" dirty="0"/>
              <a:t>:</a:t>
            </a:r>
          </a:p>
          <a:p>
            <a:pPr lvl="2">
              <a:lnSpc>
                <a:spcPct val="90000"/>
              </a:lnSpc>
            </a:pPr>
            <a:r>
              <a:rPr lang="en-US" altLang="fr-FR" sz="2000" dirty="0"/>
              <a:t>The magnesium salt of S-omeprazole </a:t>
            </a:r>
            <a:r>
              <a:rPr lang="en-US" altLang="fr-FR" sz="2000" dirty="0" err="1"/>
              <a:t>trihydrate</a:t>
            </a:r>
            <a:r>
              <a:rPr lang="en-US" altLang="fr-FR" sz="2000" dirty="0"/>
              <a:t>. </a:t>
            </a:r>
          </a:p>
          <a:p>
            <a:pPr lvl="2">
              <a:lnSpc>
                <a:spcPct val="90000"/>
              </a:lnSpc>
            </a:pPr>
            <a:r>
              <a:rPr lang="en-US" altLang="fr-FR" sz="2000" dirty="0"/>
              <a:t>[…]</a:t>
            </a:r>
          </a:p>
          <a:p>
            <a:pPr lvl="2">
              <a:lnSpc>
                <a:spcPct val="90000"/>
              </a:lnSpc>
            </a:pPr>
            <a:r>
              <a:rPr lang="en-US" altLang="fr-FR" sz="2000" dirty="0"/>
              <a:t>9. A pharmaceutical composition comprising the magnesium salt of S-omeprazole </a:t>
            </a:r>
            <a:r>
              <a:rPr lang="en-US" altLang="fr-FR" sz="2000" dirty="0" err="1"/>
              <a:t>trihydrate</a:t>
            </a:r>
            <a:r>
              <a:rPr lang="en-US" altLang="fr-FR" sz="2000" dirty="0"/>
              <a:t> according to any of claims 1-4 and </a:t>
            </a:r>
            <a:r>
              <a:rPr lang="en-US" altLang="fr-FR" sz="2000" b="1" u="sng" dirty="0"/>
              <a:t>a non-steroidal anti-inflammatory agent</a:t>
            </a:r>
            <a:r>
              <a:rPr lang="en-US" altLang="fr-FR" sz="2000" dirty="0"/>
              <a:t> as active ingredients in association with a </a:t>
            </a:r>
            <a:r>
              <a:rPr lang="en-US" altLang="fr-FR" sz="2000" dirty="0" err="1"/>
              <a:t>pharmaceuticall</a:t>
            </a:r>
            <a:r>
              <a:rPr lang="en-US" altLang="fr-FR" sz="2000" dirty="0"/>
              <a:t> acceptable carrier.”</a:t>
            </a:r>
            <a:endParaRPr lang="en-US" altLang="fr-FR" sz="2000" b="1" dirty="0"/>
          </a:p>
          <a:p>
            <a:pPr lvl="1">
              <a:lnSpc>
                <a:spcPct val="90000"/>
              </a:lnSpc>
            </a:pPr>
            <a:r>
              <a:rPr lang="en-US" altLang="fr-FR" sz="2000" b="1" u="sng" dirty="0"/>
              <a:t>Amended description </a:t>
            </a:r>
            <a:r>
              <a:rPr lang="en-US" altLang="fr-FR" sz="2000" dirty="0"/>
              <a:t>: </a:t>
            </a:r>
          </a:p>
          <a:p>
            <a:pPr lvl="2">
              <a:lnSpc>
                <a:spcPct val="90000"/>
              </a:lnSpc>
            </a:pPr>
            <a:r>
              <a:rPr lang="en-US" altLang="fr-FR" sz="2000" dirty="0"/>
              <a:t>Additional paragraph [25] : </a:t>
            </a:r>
          </a:p>
          <a:p>
            <a:pPr lvl="2">
              <a:lnSpc>
                <a:spcPct val="90000"/>
              </a:lnSpc>
            </a:pPr>
            <a:r>
              <a:rPr lang="en-US" altLang="fr-FR" sz="2000" dirty="0"/>
              <a:t>“According to another aspect of the invention there is provided a pharmaceutical composition comprising the magnesium salt of S-omeprazole </a:t>
            </a:r>
            <a:r>
              <a:rPr lang="en-US" altLang="fr-FR" sz="2000" dirty="0" err="1"/>
              <a:t>trihydrate</a:t>
            </a:r>
            <a:r>
              <a:rPr lang="en-US" altLang="fr-FR" sz="2000" dirty="0"/>
              <a:t> and a non-steroidal anti-inflammatory agent as active ingredients in association with a pharmaceutically acceptable carrier.”</a:t>
            </a:r>
            <a:endParaRPr lang="en-US" altLang="fr-FR" sz="2000" u="sng"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31EC33B1-D41E-44B9-A5CB-8B4B3A91FB49}" type="slidenum">
              <a:rPr lang="fr-FR"/>
              <a:pPr>
                <a:defRPr/>
              </a:pPr>
              <a:t>28</a:t>
            </a:fld>
            <a:endParaRPr lang="fr-FR"/>
          </a:p>
        </p:txBody>
      </p:sp>
      <p:sp>
        <p:nvSpPr>
          <p:cNvPr id="2" name="Espace réservé du pied de page 1"/>
          <p:cNvSpPr>
            <a:spLocks noGrp="1"/>
          </p:cNvSpPr>
          <p:nvPr>
            <p:ph type="ftr" sz="quarter" idx="11"/>
          </p:nvPr>
        </p:nvSpPr>
        <p:spPr>
          <a:xfrm>
            <a:off x="3059832" y="6309320"/>
            <a:ext cx="2895600" cy="244475"/>
          </a:xfrm>
        </p:spPr>
        <p:txBody>
          <a:bodyPr/>
          <a:lstStyle/>
          <a:p>
            <a:r>
              <a:rPr lang="en-US" altLang="fr-FR" dirty="0" smtClean="0"/>
              <a:t>AIPPI - French &amp; German Groups - Aero-Club de France </a:t>
            </a:r>
            <a:endParaRPr lang="fr-FR" altLang="fr-FR" dirty="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1652947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fr-FR" sz="2400" u="sng" dirty="0"/>
              <a:t>EXAMPLE OF A LIMITATION ACCEPTED BY THE EPO</a:t>
            </a:r>
            <a:endParaRPr lang="fr-FR" altLang="fr-FR" sz="2400" dirty="0" smtClean="0"/>
          </a:p>
        </p:txBody>
      </p:sp>
      <p:sp>
        <p:nvSpPr>
          <p:cNvPr id="35843" name="Rectangle 3"/>
          <p:cNvSpPr>
            <a:spLocks noGrp="1" noChangeArrowheads="1"/>
          </p:cNvSpPr>
          <p:nvPr>
            <p:ph idx="1"/>
          </p:nvPr>
        </p:nvSpPr>
        <p:spPr>
          <a:xfrm>
            <a:off x="755650" y="1341438"/>
            <a:ext cx="8208963" cy="4967287"/>
          </a:xfrm>
        </p:spPr>
        <p:txBody>
          <a:bodyPr/>
          <a:lstStyle/>
          <a:p>
            <a:r>
              <a:rPr lang="en-US" altLang="fr-FR" sz="2200" u="sng" dirty="0"/>
              <a:t>CENTRAL LIMITATION BEFORE </a:t>
            </a:r>
            <a:r>
              <a:rPr lang="en-US" altLang="fr-FR" sz="2200" u="sng" dirty="0" smtClean="0"/>
              <a:t>EPO</a:t>
            </a:r>
          </a:p>
          <a:p>
            <a:endParaRPr lang="en-US" altLang="fr-FR" sz="2200" dirty="0"/>
          </a:p>
          <a:p>
            <a:pPr lvl="1"/>
            <a:r>
              <a:rPr lang="en-US" altLang="fr-FR" sz="2000" dirty="0"/>
              <a:t>Limitation request : May 8, 2012</a:t>
            </a:r>
          </a:p>
          <a:p>
            <a:pPr lvl="1"/>
            <a:r>
              <a:rPr lang="en-US" altLang="fr-FR" sz="2000" dirty="0"/>
              <a:t>Mention of the decision to limit published on September 18, 2013</a:t>
            </a:r>
          </a:p>
          <a:p>
            <a:pPr lvl="1"/>
            <a:r>
              <a:rPr lang="en-US" altLang="fr-FR" sz="2000" dirty="0"/>
              <a:t>CCP filing date : August 1, 2012 </a:t>
            </a:r>
          </a:p>
          <a:p>
            <a:pPr lvl="1"/>
            <a:r>
              <a:rPr lang="en-US" altLang="fr-FR" sz="2000" dirty="0"/>
              <a:t>CCP FR 12C0046 for “Association of magnesium salt of S-omeprazole </a:t>
            </a:r>
            <a:r>
              <a:rPr lang="en-US" altLang="fr-FR" sz="2000" dirty="0" err="1"/>
              <a:t>trihydrate</a:t>
            </a:r>
            <a:r>
              <a:rPr lang="en-US" altLang="fr-FR" sz="2000" dirty="0"/>
              <a:t> with acetylsalicylic acid”.</a:t>
            </a:r>
            <a:endParaRPr altLang="fr-FR" sz="2000" dirty="0"/>
          </a:p>
          <a:p>
            <a:endParaRPr lang="en-US" altLang="fr-FR" sz="2000" dirty="0"/>
          </a:p>
          <a:p>
            <a:pPr>
              <a:buFont typeface="Symbol"/>
              <a:buChar char="Þ"/>
            </a:pPr>
            <a:r>
              <a:rPr lang="en-US" altLang="fr-FR" sz="2400" dirty="0" smtClean="0"/>
              <a:t>In this way, the UK High Court of Justice raised among others the following questions to the ECJ </a:t>
            </a:r>
            <a:r>
              <a:rPr lang="en-US" altLang="fr-FR" sz="2400" dirty="0" err="1" smtClean="0"/>
              <a:t>Actavis</a:t>
            </a:r>
            <a:r>
              <a:rPr lang="en-US" altLang="fr-FR" sz="2400" dirty="0" smtClean="0"/>
              <a:t> v. </a:t>
            </a:r>
            <a:r>
              <a:rPr lang="en-US" altLang="fr-FR" sz="2400" dirty="0" err="1" smtClean="0"/>
              <a:t>Boehringer</a:t>
            </a:r>
            <a:r>
              <a:rPr lang="en-US" altLang="fr-FR" sz="2400" smtClean="0"/>
              <a:t>, </a:t>
            </a:r>
            <a:r>
              <a:rPr lang="en-US" altLang="fr-FR" sz="2400" dirty="0" err="1"/>
              <a:t>S</a:t>
            </a:r>
            <a:r>
              <a:rPr lang="en-US" altLang="fr-FR" sz="2400" smtClean="0"/>
              <a:t>eptember </a:t>
            </a:r>
            <a:r>
              <a:rPr lang="en-US" altLang="fr-FR" sz="2400" dirty="0" smtClean="0"/>
              <a:t>23, 2013.</a:t>
            </a:r>
            <a:endParaRPr lang="en-US" altLang="fr-FR" sz="2000" dirty="0"/>
          </a:p>
          <a:p>
            <a:pPr marL="0" indent="0">
              <a:buNone/>
            </a:pPr>
            <a:endParaRPr lang="en-US" altLang="fr-FR"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2C169584-7B15-4115-8270-7BB727C7E45C}" type="slidenum">
              <a:rPr lang="fr-FR"/>
              <a:pPr>
                <a:defRPr/>
              </a:pPr>
              <a:t>29</a:t>
            </a:fld>
            <a:endParaRPr lang="fr-FR"/>
          </a:p>
        </p:txBody>
      </p:sp>
      <p:sp>
        <p:nvSpPr>
          <p:cNvPr id="2" name="Espace réservé du pied de page 1"/>
          <p:cNvSpPr>
            <a:spLocks noGrp="1"/>
          </p:cNvSpPr>
          <p:nvPr>
            <p:ph type="ftr" sz="quarter" idx="11"/>
          </p:nvPr>
        </p:nvSpPr>
        <p:spPr>
          <a:xfrm>
            <a:off x="2987824" y="5877272"/>
            <a:ext cx="2895600" cy="244475"/>
          </a:xfrm>
        </p:spPr>
        <p:txBody>
          <a:bodyPr/>
          <a:lstStyle/>
          <a:p>
            <a:r>
              <a:rPr lang="en-US" altLang="fr-FR" dirty="0" smtClean="0"/>
              <a:t>AIPPI - French &amp; German Groups - Aero-Club de France </a:t>
            </a:r>
            <a:endParaRPr lang="fr-FR" altLang="fr-FR" dirty="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3676688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fr-FR" u="sng" dirty="0"/>
              <a:t>THE LEGAL TEXTS</a:t>
            </a:r>
            <a:endParaRPr lang="fr-FR" dirty="0"/>
          </a:p>
        </p:txBody>
      </p:sp>
      <p:sp>
        <p:nvSpPr>
          <p:cNvPr id="3" name="Espace réservé du contenu 2"/>
          <p:cNvSpPr>
            <a:spLocks noGrp="1"/>
          </p:cNvSpPr>
          <p:nvPr>
            <p:ph sz="half" idx="1"/>
          </p:nvPr>
        </p:nvSpPr>
        <p:spPr/>
        <p:txBody>
          <a:bodyPr/>
          <a:lstStyle/>
          <a:p>
            <a:r>
              <a:rPr lang="fr-FR" u="sng" dirty="0" smtClean="0"/>
              <a:t>France (IP Code)</a:t>
            </a:r>
          </a:p>
          <a:p>
            <a:pPr marL="0" indent="0">
              <a:buNone/>
            </a:pPr>
            <a:endParaRPr lang="fr-FR" dirty="0" smtClean="0"/>
          </a:p>
          <a:p>
            <a:pPr lvl="1">
              <a:lnSpc>
                <a:spcPct val="90000"/>
              </a:lnSpc>
            </a:pPr>
            <a:r>
              <a:rPr lang="en-US" altLang="fr-FR" sz="2000" dirty="0"/>
              <a:t>Art L.613-24 introduction of the proceedings </a:t>
            </a:r>
            <a:endParaRPr lang="en-US" altLang="fr-FR" sz="2000" dirty="0" smtClean="0"/>
          </a:p>
          <a:p>
            <a:pPr lvl="1">
              <a:lnSpc>
                <a:spcPct val="90000"/>
              </a:lnSpc>
            </a:pPr>
            <a:r>
              <a:rPr lang="en-US" altLang="fr-FR" sz="2000" dirty="0" smtClean="0"/>
              <a:t>Art </a:t>
            </a:r>
            <a:r>
              <a:rPr lang="en-US" altLang="fr-FR" sz="2000" dirty="0"/>
              <a:t>L613-25 judicial sanction </a:t>
            </a:r>
            <a:endParaRPr lang="en-US" altLang="fr-FR" sz="2000" dirty="0" smtClean="0"/>
          </a:p>
          <a:p>
            <a:pPr lvl="1">
              <a:lnSpc>
                <a:spcPct val="90000"/>
              </a:lnSpc>
            </a:pPr>
            <a:r>
              <a:rPr lang="en-US" altLang="fr-FR" sz="2000" dirty="0" smtClean="0"/>
              <a:t>Art </a:t>
            </a:r>
            <a:r>
              <a:rPr lang="en-US" altLang="fr-FR" sz="2000" dirty="0"/>
              <a:t>L614-12 Revocation of European </a:t>
            </a:r>
            <a:r>
              <a:rPr lang="en-US" altLang="fr-FR" sz="2000" dirty="0" smtClean="0"/>
              <a:t>patents</a:t>
            </a:r>
          </a:p>
          <a:p>
            <a:pPr lvl="1">
              <a:lnSpc>
                <a:spcPct val="90000"/>
              </a:lnSpc>
            </a:pPr>
            <a:r>
              <a:rPr lang="en-US" altLang="fr-FR" sz="2000" dirty="0"/>
              <a:t>Art R613-45 organization of proceedings Rule 96 The publication</a:t>
            </a:r>
            <a:endParaRPr lang="en-GB" altLang="fr-FR" sz="2000" dirty="0"/>
          </a:p>
          <a:p>
            <a:pPr lvl="1">
              <a:lnSpc>
                <a:spcPct val="90000"/>
              </a:lnSpc>
            </a:pPr>
            <a:endParaRPr lang="en-US" altLang="fr-FR" sz="2000" dirty="0"/>
          </a:p>
          <a:p>
            <a:endParaRPr lang="fr-FR" dirty="0"/>
          </a:p>
        </p:txBody>
      </p:sp>
      <p:sp>
        <p:nvSpPr>
          <p:cNvPr id="4" name="Espace réservé du contenu 3"/>
          <p:cNvSpPr>
            <a:spLocks noGrp="1"/>
          </p:cNvSpPr>
          <p:nvPr>
            <p:ph sz="half" idx="2"/>
          </p:nvPr>
        </p:nvSpPr>
        <p:spPr/>
        <p:txBody>
          <a:bodyPr/>
          <a:lstStyle/>
          <a:p>
            <a:r>
              <a:rPr lang="en-US" altLang="fr-FR" u="sng" dirty="0"/>
              <a:t>EPO (EPC)</a:t>
            </a:r>
          </a:p>
          <a:p>
            <a:endParaRPr lang="fr-FR" dirty="0" smtClean="0"/>
          </a:p>
          <a:p>
            <a:pPr lvl="1"/>
            <a:r>
              <a:rPr lang="en-US" altLang="fr-FR" dirty="0"/>
              <a:t>Art 105 </a:t>
            </a:r>
            <a:r>
              <a:rPr lang="en-US" altLang="fr-FR" dirty="0" err="1"/>
              <a:t>bis</a:t>
            </a:r>
            <a:r>
              <a:rPr lang="en-US" altLang="fr-FR" dirty="0"/>
              <a:t> Introduction of the proceedings</a:t>
            </a:r>
          </a:p>
          <a:p>
            <a:pPr lvl="1"/>
            <a:r>
              <a:rPr lang="en-US" altLang="fr-FR" dirty="0"/>
              <a:t>Rule 92, 94 The </a:t>
            </a:r>
            <a:r>
              <a:rPr lang="en-US" altLang="fr-FR" dirty="0" smtClean="0"/>
              <a:t>Request</a:t>
            </a:r>
          </a:p>
          <a:p>
            <a:pPr lvl="1"/>
            <a:r>
              <a:rPr lang="en-US" altLang="fr-FR" dirty="0"/>
              <a:t>Rule 93 precedence of </a:t>
            </a:r>
            <a:r>
              <a:rPr lang="en-US" altLang="fr-FR" dirty="0" smtClean="0"/>
              <a:t>opposition</a:t>
            </a:r>
          </a:p>
          <a:p>
            <a:pPr lvl="1"/>
            <a:r>
              <a:rPr lang="en-US" altLang="fr-FR" dirty="0"/>
              <a:t>Art 138 (2) and (3) partial revocation</a:t>
            </a:r>
          </a:p>
          <a:p>
            <a:pPr lvl="1"/>
            <a:endParaRPr lang="en-US" altLang="fr-FR" dirty="0"/>
          </a:p>
          <a:p>
            <a:pPr lvl="1"/>
            <a:endParaRPr lang="fr-FR" dirty="0"/>
          </a:p>
        </p:txBody>
      </p:sp>
      <p:sp>
        <p:nvSpPr>
          <p:cNvPr id="5" name="Espace réservé du pied de page 4"/>
          <p:cNvSpPr>
            <a:spLocks noGrp="1"/>
          </p:cNvSpPr>
          <p:nvPr>
            <p:ph type="ftr" sz="quarter" idx="11"/>
          </p:nvPr>
        </p:nvSpPr>
        <p:spPr>
          <a:xfrm>
            <a:off x="3131840" y="6165304"/>
            <a:ext cx="2895600" cy="244475"/>
          </a:xfrm>
        </p:spPr>
        <p:txBody>
          <a:bodyPr/>
          <a:lstStyle/>
          <a:p>
            <a:r>
              <a:rPr lang="en-US" altLang="fr-FR" dirty="0" smtClean="0"/>
              <a:t>AIPPI - French &amp; German Groups - Aero-Club de France </a:t>
            </a:r>
            <a:endParaRPr lang="fr-FR" altLang="fr-FR" dirty="0"/>
          </a:p>
        </p:txBody>
      </p:sp>
      <p:sp>
        <p:nvSpPr>
          <p:cNvPr id="6" name="Espace réservé du numéro de diapositive 5"/>
          <p:cNvSpPr>
            <a:spLocks noGrp="1"/>
          </p:cNvSpPr>
          <p:nvPr>
            <p:ph type="sldNum" sz="quarter" idx="12"/>
          </p:nvPr>
        </p:nvSpPr>
        <p:spPr/>
        <p:txBody>
          <a:bodyPr/>
          <a:lstStyle/>
          <a:p>
            <a:fld id="{FC6313F9-CF0B-41D3-A3D4-3CB9DB2D937F}" type="slidenum">
              <a:rPr lang="fr-FR" altLang="fr-FR" smtClean="0"/>
              <a:pPr/>
              <a:t>3</a:t>
            </a:fld>
            <a:endParaRPr lang="fr-FR" altLang="fr-FR"/>
          </a:p>
        </p:txBody>
      </p:sp>
      <p:sp>
        <p:nvSpPr>
          <p:cNvPr id="7"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25711334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fr-FR" altLang="fr-FR" sz="3200" u="sng" dirty="0" smtClean="0"/>
              <a:t>Questions to </a:t>
            </a:r>
            <a:r>
              <a:rPr lang="fr-FR" altLang="fr-FR" sz="3200" u="sng" dirty="0" err="1" smtClean="0"/>
              <a:t>be</a:t>
            </a:r>
            <a:r>
              <a:rPr lang="fr-FR" altLang="fr-FR" sz="3200" u="sng" dirty="0" smtClean="0"/>
              <a:t> </a:t>
            </a:r>
            <a:r>
              <a:rPr lang="fr-FR" altLang="fr-FR" sz="3200" u="sng" dirty="0" err="1" smtClean="0"/>
              <a:t>referred</a:t>
            </a:r>
            <a:r>
              <a:rPr lang="fr-FR" altLang="fr-FR" sz="3200" u="sng" dirty="0" smtClean="0"/>
              <a:t> to the ECJ</a:t>
            </a:r>
          </a:p>
        </p:txBody>
      </p:sp>
      <p:sp>
        <p:nvSpPr>
          <p:cNvPr id="34819" name="Rectangle 3"/>
          <p:cNvSpPr>
            <a:spLocks noGrp="1" noChangeArrowheads="1"/>
          </p:cNvSpPr>
          <p:nvPr>
            <p:ph idx="1"/>
          </p:nvPr>
        </p:nvSpPr>
        <p:spPr>
          <a:xfrm>
            <a:off x="755650" y="1341438"/>
            <a:ext cx="8208963" cy="4967287"/>
          </a:xfrm>
        </p:spPr>
        <p:txBody>
          <a:bodyPr/>
          <a:lstStyle/>
          <a:p>
            <a:pPr algn="just"/>
            <a:r>
              <a:rPr lang="fr-FR" altLang="fr-FR" sz="1600" dirty="0" smtClean="0"/>
              <a:t>The patent </a:t>
            </a:r>
            <a:r>
              <a:rPr lang="fr-FR" altLang="fr-FR" sz="1600" dirty="0" err="1" smtClean="0"/>
              <a:t>could</a:t>
            </a:r>
            <a:r>
              <a:rPr lang="fr-FR" altLang="fr-FR" sz="1600" dirty="0" smtClean="0"/>
              <a:t> </a:t>
            </a:r>
            <a:r>
              <a:rPr lang="fr-FR" altLang="fr-FR" sz="1600" dirty="0" err="1" smtClean="0"/>
              <a:t>be</a:t>
            </a:r>
            <a:r>
              <a:rPr lang="fr-FR" altLang="fr-FR" sz="1600" dirty="0" smtClean="0"/>
              <a:t> </a:t>
            </a:r>
            <a:r>
              <a:rPr lang="fr-FR" altLang="fr-FR" sz="1600" dirty="0" err="1" smtClean="0"/>
              <a:t>amended</a:t>
            </a:r>
            <a:r>
              <a:rPr lang="fr-FR" altLang="fr-FR" sz="1600" dirty="0" smtClean="0"/>
              <a:t> </a:t>
            </a:r>
            <a:r>
              <a:rPr lang="fr-FR" altLang="fr-FR" sz="1600" dirty="0" err="1" smtClean="0"/>
              <a:t>so</a:t>
            </a:r>
            <a:r>
              <a:rPr lang="fr-FR" altLang="fr-FR" sz="1600" dirty="0" smtClean="0"/>
              <a:t> as to </a:t>
            </a:r>
            <a:r>
              <a:rPr lang="fr-FR" altLang="fr-FR" sz="1600" dirty="0" err="1" smtClean="0"/>
              <a:t>include</a:t>
            </a:r>
            <a:r>
              <a:rPr lang="fr-FR" altLang="fr-FR" sz="1600" dirty="0" smtClean="0"/>
              <a:t> </a:t>
            </a:r>
            <a:r>
              <a:rPr lang="fr-FR" altLang="fr-FR" sz="1600" dirty="0" err="1" smtClean="0"/>
              <a:t>such</a:t>
            </a:r>
            <a:r>
              <a:rPr lang="fr-FR" altLang="fr-FR" sz="1600" dirty="0"/>
              <a:t> </a:t>
            </a:r>
            <a:r>
              <a:rPr lang="fr-FR" altLang="fr-FR" sz="1600" dirty="0" smtClean="0"/>
              <a:t>a </a:t>
            </a:r>
            <a:r>
              <a:rPr lang="fr-FR" altLang="fr-FR" sz="1600" dirty="0" err="1" smtClean="0"/>
              <a:t>product</a:t>
            </a:r>
            <a:r>
              <a:rPr lang="fr-FR" altLang="fr-FR" sz="1600" dirty="0" smtClean="0"/>
              <a:t> </a:t>
            </a:r>
            <a:r>
              <a:rPr lang="fr-FR" altLang="fr-FR" sz="1600" dirty="0" err="1" smtClean="0"/>
              <a:t>combination</a:t>
            </a:r>
            <a:r>
              <a:rPr lang="fr-FR" altLang="fr-FR" sz="1600" dirty="0" smtClean="0"/>
              <a:t> claim ?</a:t>
            </a:r>
          </a:p>
          <a:p>
            <a:pPr marL="0" indent="0" algn="just">
              <a:buNone/>
            </a:pPr>
            <a:endParaRPr lang="fr-FR" altLang="fr-FR" sz="1600" dirty="0" smtClean="0"/>
          </a:p>
          <a:p>
            <a:pPr algn="just"/>
            <a:r>
              <a:rPr lang="fr-FR" altLang="fr-FR" sz="1600" dirty="0" smtClean="0"/>
              <a:t>Can a patent </a:t>
            </a:r>
            <a:r>
              <a:rPr lang="fr-FR" altLang="fr-FR" sz="1600" dirty="0" err="1" smtClean="0"/>
              <a:t>that</a:t>
            </a:r>
            <a:r>
              <a:rPr lang="fr-FR" altLang="fr-FR" sz="1600" dirty="0" smtClean="0"/>
              <a:t> has been </a:t>
            </a:r>
            <a:r>
              <a:rPr lang="fr-FR" altLang="fr-FR" sz="1600" dirty="0" err="1" smtClean="0"/>
              <a:t>amended</a:t>
            </a:r>
            <a:r>
              <a:rPr lang="fr-FR" altLang="fr-FR" sz="1600" dirty="0" smtClean="0"/>
              <a:t> </a:t>
            </a:r>
            <a:r>
              <a:rPr lang="fr-FR" altLang="fr-FR" sz="1600" dirty="0" err="1" smtClean="0"/>
              <a:t>after</a:t>
            </a:r>
            <a:r>
              <a:rPr lang="fr-FR" altLang="fr-FR" sz="1600" dirty="0" smtClean="0"/>
              <a:t> the </a:t>
            </a:r>
            <a:r>
              <a:rPr lang="fr-FR" altLang="fr-FR" sz="1600" dirty="0" err="1" smtClean="0"/>
              <a:t>grant</a:t>
            </a:r>
            <a:r>
              <a:rPr lang="fr-FR" altLang="fr-FR" sz="1600" dirty="0" smtClean="0"/>
              <a:t> of the patent and </a:t>
            </a:r>
            <a:r>
              <a:rPr lang="fr-FR" altLang="fr-FR" sz="1600" dirty="0" err="1" smtClean="0"/>
              <a:t>either</a:t>
            </a:r>
            <a:r>
              <a:rPr lang="fr-FR" altLang="fr-FR" sz="1600" dirty="0" smtClean="0"/>
              <a:t> (i) </a:t>
            </a:r>
            <a:r>
              <a:rPr lang="fr-FR" altLang="fr-FR" sz="1600" dirty="0" err="1" smtClean="0"/>
              <a:t>before</a:t>
            </a:r>
            <a:r>
              <a:rPr lang="fr-FR" altLang="fr-FR" sz="1600" dirty="0" smtClean="0"/>
              <a:t> and/or (ii) </a:t>
            </a:r>
            <a:r>
              <a:rPr lang="fr-FR" altLang="fr-FR" sz="1600" dirty="0" err="1" smtClean="0"/>
              <a:t>after</a:t>
            </a:r>
            <a:r>
              <a:rPr lang="fr-FR" altLang="fr-FR" sz="1600" dirty="0" smtClean="0"/>
              <a:t> </a:t>
            </a:r>
            <a:r>
              <a:rPr lang="fr-FR" altLang="fr-FR" sz="1600" dirty="0" err="1" smtClean="0"/>
              <a:t>grant</a:t>
            </a:r>
            <a:r>
              <a:rPr lang="fr-FR" altLang="fr-FR" sz="1600" dirty="0" smtClean="0"/>
              <a:t> of the SPC </a:t>
            </a:r>
            <a:r>
              <a:rPr lang="fr-FR" altLang="fr-FR" sz="1600" dirty="0" err="1" smtClean="0"/>
              <a:t>be</a:t>
            </a:r>
            <a:r>
              <a:rPr lang="fr-FR" altLang="fr-FR" sz="1600" dirty="0" smtClean="0"/>
              <a:t> </a:t>
            </a:r>
            <a:r>
              <a:rPr lang="fr-FR" altLang="fr-FR" sz="1600" dirty="0" err="1" smtClean="0"/>
              <a:t>relied</a:t>
            </a:r>
            <a:r>
              <a:rPr lang="fr-FR" altLang="fr-FR" sz="1600" dirty="0" smtClean="0"/>
              <a:t> </a:t>
            </a:r>
            <a:r>
              <a:rPr lang="fr-FR" altLang="fr-FR" sz="1600" dirty="0" err="1" smtClean="0"/>
              <a:t>upon</a:t>
            </a:r>
            <a:r>
              <a:rPr lang="fr-FR" altLang="fr-FR" sz="1600" dirty="0" smtClean="0"/>
              <a:t> as the « basic patent in force » ?</a:t>
            </a:r>
          </a:p>
          <a:p>
            <a:pPr marL="0" indent="0" algn="just">
              <a:buNone/>
            </a:pPr>
            <a:endParaRPr lang="fr-FR" altLang="fr-FR" sz="1600" dirty="0" smtClean="0"/>
          </a:p>
          <a:p>
            <a:pPr algn="just"/>
            <a:r>
              <a:rPr lang="fr-FR" altLang="fr-FR" sz="1600" dirty="0" smtClean="0"/>
              <a:t>Is </a:t>
            </a:r>
            <a:r>
              <a:rPr lang="fr-FR" altLang="fr-FR" sz="1600" dirty="0" err="1" smtClean="0"/>
              <a:t>it</a:t>
            </a:r>
            <a:r>
              <a:rPr lang="fr-FR" altLang="fr-FR" sz="1600" dirty="0" smtClean="0"/>
              <a:t> </a:t>
            </a:r>
            <a:r>
              <a:rPr lang="fr-FR" altLang="fr-FR" sz="1600" dirty="0" err="1" smtClean="0"/>
              <a:t>necessary</a:t>
            </a:r>
            <a:r>
              <a:rPr lang="fr-FR" altLang="fr-FR" sz="1600" dirty="0" smtClean="0"/>
              <a:t> to </a:t>
            </a:r>
            <a:r>
              <a:rPr lang="fr-FR" altLang="fr-FR" sz="1600" dirty="0" err="1" smtClean="0"/>
              <a:t>consider</a:t>
            </a:r>
            <a:r>
              <a:rPr lang="fr-FR" altLang="fr-FR" sz="1600" dirty="0" smtClean="0"/>
              <a:t> </a:t>
            </a:r>
            <a:r>
              <a:rPr lang="fr-FR" altLang="fr-FR" sz="1600" dirty="0" err="1" smtClean="0"/>
              <a:t>whether</a:t>
            </a:r>
            <a:r>
              <a:rPr lang="fr-FR" altLang="fr-FR" sz="1600" dirty="0" smtClean="0"/>
              <a:t> the </a:t>
            </a:r>
            <a:r>
              <a:rPr lang="fr-FR" altLang="fr-FR" sz="1600" dirty="0" err="1" smtClean="0"/>
              <a:t>combination</a:t>
            </a:r>
            <a:r>
              <a:rPr lang="fr-FR" altLang="fr-FR" sz="1600" dirty="0" smtClean="0"/>
              <a:t> of active </a:t>
            </a:r>
            <a:r>
              <a:rPr lang="fr-FR" altLang="fr-FR" sz="1600" dirty="0" err="1" smtClean="0"/>
              <a:t>ingredients</a:t>
            </a:r>
            <a:r>
              <a:rPr lang="fr-FR" altLang="fr-FR" sz="1600" dirty="0" smtClean="0"/>
              <a:t> A and B </a:t>
            </a:r>
            <a:r>
              <a:rPr lang="fr-FR" altLang="fr-FR" sz="1600" dirty="0" err="1" smtClean="0"/>
              <a:t>is</a:t>
            </a:r>
            <a:r>
              <a:rPr lang="fr-FR" altLang="fr-FR" sz="1600" dirty="0" smtClean="0"/>
              <a:t> a distinct and </a:t>
            </a:r>
            <a:r>
              <a:rPr lang="fr-FR" altLang="fr-FR" sz="1600" dirty="0" err="1" smtClean="0"/>
              <a:t>separate</a:t>
            </a:r>
            <a:r>
              <a:rPr lang="fr-FR" altLang="fr-FR" sz="1600" dirty="0" smtClean="0"/>
              <a:t> invention </a:t>
            </a:r>
            <a:r>
              <a:rPr lang="fr-FR" altLang="fr-FR" sz="1600" dirty="0" err="1" smtClean="0"/>
              <a:t>from</a:t>
            </a:r>
            <a:r>
              <a:rPr lang="fr-FR" altLang="fr-FR" sz="1600" dirty="0" smtClean="0"/>
              <a:t> </a:t>
            </a:r>
            <a:r>
              <a:rPr lang="fr-FR" altLang="fr-FR" sz="1600" dirty="0" err="1" smtClean="0"/>
              <a:t>that</a:t>
            </a:r>
            <a:r>
              <a:rPr lang="fr-FR" altLang="fr-FR" sz="1600" dirty="0" smtClean="0"/>
              <a:t> of A </a:t>
            </a:r>
            <a:r>
              <a:rPr lang="fr-FR" altLang="fr-FR" sz="1600" dirty="0" err="1" smtClean="0"/>
              <a:t>alone</a:t>
            </a:r>
            <a:r>
              <a:rPr lang="fr-FR" altLang="fr-FR" sz="1600" dirty="0" smtClean="0"/>
              <a:t> ?</a:t>
            </a:r>
          </a:p>
          <a:p>
            <a:pPr marL="0" indent="0" algn="just">
              <a:buNone/>
            </a:pPr>
            <a:endParaRPr lang="fr-FR" altLang="fr-FR" sz="1600" dirty="0" smtClean="0"/>
          </a:p>
          <a:p>
            <a:pPr algn="just"/>
            <a:r>
              <a:rPr lang="fr-FR" altLang="fr-FR" sz="1600" dirty="0" err="1" smtClean="0"/>
              <a:t>Does</a:t>
            </a:r>
            <a:r>
              <a:rPr lang="fr-FR" altLang="fr-FR" sz="1600" dirty="0" smtClean="0"/>
              <a:t> the SPC </a:t>
            </a:r>
            <a:r>
              <a:rPr lang="fr-FR" altLang="fr-FR" sz="1600" dirty="0" err="1" smtClean="0"/>
              <a:t>regulation</a:t>
            </a:r>
            <a:r>
              <a:rPr lang="fr-FR" altLang="fr-FR" sz="1600" dirty="0" smtClean="0"/>
              <a:t> </a:t>
            </a:r>
            <a:r>
              <a:rPr lang="fr-FR" altLang="fr-FR" sz="1600" dirty="0" err="1" smtClean="0"/>
              <a:t>prevent</a:t>
            </a:r>
            <a:r>
              <a:rPr lang="fr-FR" altLang="fr-FR" sz="1600" dirty="0" smtClean="0"/>
              <a:t> the </a:t>
            </a:r>
            <a:r>
              <a:rPr lang="fr-FR" altLang="fr-FR" sz="1600" dirty="0" err="1" smtClean="0"/>
              <a:t>competent</a:t>
            </a:r>
            <a:r>
              <a:rPr lang="fr-FR" altLang="fr-FR" sz="1600" dirty="0" smtClean="0"/>
              <a:t> </a:t>
            </a:r>
            <a:r>
              <a:rPr lang="fr-FR" altLang="fr-FR" sz="1600" dirty="0" err="1" smtClean="0"/>
              <a:t>industrial</a:t>
            </a:r>
            <a:r>
              <a:rPr lang="fr-FR" altLang="fr-FR" sz="1600" dirty="0" smtClean="0"/>
              <a:t> </a:t>
            </a:r>
            <a:r>
              <a:rPr lang="fr-FR" altLang="fr-FR" sz="1600" dirty="0" err="1" smtClean="0"/>
              <a:t>property</a:t>
            </a:r>
            <a:r>
              <a:rPr lang="fr-FR" altLang="fr-FR" sz="1600" dirty="0" smtClean="0"/>
              <a:t> office to </a:t>
            </a:r>
            <a:r>
              <a:rPr lang="fr-FR" altLang="fr-FR" sz="1600" dirty="0" err="1" smtClean="0"/>
              <a:t>enable</a:t>
            </a:r>
            <a:r>
              <a:rPr lang="fr-FR" altLang="fr-FR" sz="1600" dirty="0" smtClean="0"/>
              <a:t>  </a:t>
            </a:r>
          </a:p>
          <a:p>
            <a:pPr lvl="1" algn="just"/>
            <a:r>
              <a:rPr lang="fr-FR" altLang="fr-FR" sz="1600" dirty="0" smtClean="0"/>
              <a:t>(a) suspension of the </a:t>
            </a:r>
            <a:r>
              <a:rPr lang="fr-FR" altLang="fr-FR" sz="1600" dirty="0" err="1" smtClean="0"/>
              <a:t>prosecution</a:t>
            </a:r>
            <a:r>
              <a:rPr lang="fr-FR" altLang="fr-FR" sz="1600" dirty="0" smtClean="0"/>
              <a:t> of SPC...in </a:t>
            </a:r>
            <a:r>
              <a:rPr lang="fr-FR" altLang="fr-FR" sz="1600" dirty="0" err="1" smtClean="0"/>
              <a:t>order</a:t>
            </a:r>
            <a:r>
              <a:rPr lang="fr-FR" altLang="fr-FR" sz="1600" dirty="0" smtClean="0"/>
              <a:t> to </a:t>
            </a:r>
            <a:r>
              <a:rPr lang="fr-FR" altLang="fr-FR" sz="1600" dirty="0" err="1" smtClean="0"/>
              <a:t>allow</a:t>
            </a:r>
            <a:r>
              <a:rPr lang="fr-FR" altLang="fr-FR" sz="1600" dirty="0" smtClean="0"/>
              <a:t> the </a:t>
            </a:r>
            <a:r>
              <a:rPr lang="fr-FR" altLang="fr-FR" sz="1600" dirty="0" err="1" smtClean="0"/>
              <a:t>applicant</a:t>
            </a:r>
            <a:r>
              <a:rPr lang="fr-FR" altLang="fr-FR" sz="1600" dirty="0" smtClean="0"/>
              <a:t> to </a:t>
            </a:r>
            <a:r>
              <a:rPr lang="fr-FR" altLang="fr-FR" sz="1600" dirty="0" err="1" smtClean="0"/>
              <a:t>apply</a:t>
            </a:r>
            <a:r>
              <a:rPr lang="fr-FR" altLang="fr-FR" sz="1600" dirty="0" smtClean="0"/>
              <a:t> for amendement of the patent</a:t>
            </a:r>
          </a:p>
          <a:p>
            <a:pPr lvl="1" algn="just"/>
            <a:r>
              <a:rPr lang="fr-FR" altLang="fr-FR" sz="1600" dirty="0" smtClean="0"/>
              <a:t>(b) recommencement </a:t>
            </a:r>
            <a:r>
              <a:rPr lang="fr-FR" altLang="fr-FR" sz="1600" dirty="0" err="1" smtClean="0"/>
              <a:t>at</a:t>
            </a:r>
            <a:r>
              <a:rPr lang="fr-FR" altLang="fr-FR" sz="1600" dirty="0" smtClean="0"/>
              <a:t> a </a:t>
            </a:r>
            <a:r>
              <a:rPr lang="fr-FR" altLang="fr-FR" sz="1600" dirty="0" err="1" smtClean="0"/>
              <a:t>later</a:t>
            </a:r>
            <a:r>
              <a:rPr lang="fr-FR" altLang="fr-FR" sz="1600" dirty="0" smtClean="0"/>
              <a:t> date once the amendement has been </a:t>
            </a:r>
            <a:r>
              <a:rPr lang="fr-FR" altLang="fr-FR" sz="1600" dirty="0" err="1" smtClean="0"/>
              <a:t>granted</a:t>
            </a:r>
            <a:endParaRPr lang="fr-FR" altLang="fr-FR" sz="1600" dirty="0" smtClean="0"/>
          </a:p>
          <a:p>
            <a:pPr lvl="2" algn="just"/>
            <a:r>
              <a:rPr lang="fr-FR" altLang="fr-FR" sz="1600" dirty="0" smtClean="0"/>
              <a:t>Deadline ?</a:t>
            </a:r>
          </a:p>
          <a:p>
            <a:pPr lvl="3" algn="just"/>
            <a:r>
              <a:rPr lang="fr-FR" altLang="fr-FR" sz="1600" dirty="0" smtClean="0"/>
              <a:t>6 </a:t>
            </a:r>
            <a:r>
              <a:rPr lang="fr-FR" altLang="fr-FR" sz="1600" dirty="0" err="1" smtClean="0"/>
              <a:t>months</a:t>
            </a:r>
            <a:r>
              <a:rPr lang="fr-FR" altLang="fr-FR" sz="1600" dirty="0" smtClean="0"/>
              <a:t> </a:t>
            </a:r>
            <a:r>
              <a:rPr lang="fr-FR" altLang="fr-FR" sz="1600" dirty="0" err="1" smtClean="0"/>
              <a:t>from</a:t>
            </a:r>
            <a:r>
              <a:rPr lang="fr-FR" altLang="fr-FR" sz="1600" dirty="0" smtClean="0"/>
              <a:t> the date </a:t>
            </a:r>
            <a:r>
              <a:rPr lang="fr-FR" altLang="fr-FR" sz="1600" dirty="0" err="1" smtClean="0"/>
              <a:t>which</a:t>
            </a:r>
            <a:r>
              <a:rPr lang="fr-FR" altLang="fr-FR" sz="1600" dirty="0" smtClean="0"/>
              <a:t> </a:t>
            </a:r>
            <a:r>
              <a:rPr lang="fr-FR" altLang="fr-FR" sz="1600" dirty="0" err="1" smtClean="0"/>
              <a:t>valid</a:t>
            </a:r>
            <a:r>
              <a:rPr lang="fr-FR" altLang="fr-FR" sz="1600" dirty="0" smtClean="0"/>
              <a:t> MA, or</a:t>
            </a:r>
          </a:p>
          <a:p>
            <a:pPr lvl="3" algn="just"/>
            <a:r>
              <a:rPr lang="fr-FR" altLang="fr-FR" sz="1600" dirty="0" smtClean="0"/>
              <a:t>Or 6 </a:t>
            </a:r>
            <a:r>
              <a:rPr lang="fr-FR" altLang="fr-FR" sz="1600" dirty="0" err="1" smtClean="0"/>
              <a:t>months</a:t>
            </a:r>
            <a:r>
              <a:rPr lang="fr-FR" altLang="fr-FR" sz="1600" dirty="0" smtClean="0"/>
              <a:t> of the date of </a:t>
            </a:r>
            <a:r>
              <a:rPr lang="fr-FR" altLang="fr-FR" sz="1600" dirty="0" err="1" smtClean="0"/>
              <a:t>which</a:t>
            </a:r>
            <a:r>
              <a:rPr lang="fr-FR" altLang="fr-FR" sz="1600" dirty="0" smtClean="0"/>
              <a:t> the </a:t>
            </a:r>
            <a:r>
              <a:rPr lang="fr-FR" altLang="fr-FR" sz="1600" dirty="0" err="1" smtClean="0"/>
              <a:t>request</a:t>
            </a:r>
            <a:r>
              <a:rPr lang="fr-FR" altLang="fr-FR" sz="1600" dirty="0" smtClean="0"/>
              <a:t> for </a:t>
            </a:r>
            <a:r>
              <a:rPr lang="fr-FR" altLang="fr-FR" sz="1600" dirty="0" err="1" smtClean="0"/>
              <a:t>amending</a:t>
            </a:r>
            <a:r>
              <a:rPr lang="fr-FR" altLang="fr-FR" sz="1600" dirty="0" smtClean="0"/>
              <a:t> the patent.</a:t>
            </a:r>
          </a:p>
          <a:p>
            <a:pPr algn="just"/>
            <a:endParaRPr altLang="fr-FR" sz="2400"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8DDB2298-7834-4875-9C45-0B73333A865C}" type="slidenum">
              <a:rPr lang="fr-FR"/>
              <a:pPr>
                <a:defRPr/>
              </a:pPr>
              <a:t>30</a:t>
            </a:fld>
            <a:endParaRPr lang="fr-FR"/>
          </a:p>
        </p:txBody>
      </p:sp>
      <p:sp>
        <p:nvSpPr>
          <p:cNvPr id="2" name="Espace réservé du pied de page 1"/>
          <p:cNvSpPr>
            <a:spLocks noGrp="1"/>
          </p:cNvSpPr>
          <p:nvPr>
            <p:ph type="ftr" sz="quarter" idx="11"/>
          </p:nvPr>
        </p:nvSpPr>
        <p:spPr>
          <a:xfrm>
            <a:off x="3131840" y="6237312"/>
            <a:ext cx="2895600" cy="244475"/>
          </a:xfrm>
        </p:spPr>
        <p:txBody>
          <a:bodyPr/>
          <a:lstStyle/>
          <a:p>
            <a:r>
              <a:rPr lang="en-US" altLang="fr-FR" dirty="0" smtClean="0"/>
              <a:t>AIPPI - French &amp; German Groups - Aero-Club de France </a:t>
            </a:r>
            <a:endParaRPr lang="fr-FR" altLang="fr-FR" dirty="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712352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755650" y="1341438"/>
            <a:ext cx="8208963" cy="4967287"/>
          </a:xfrm>
        </p:spPr>
        <p:txBody>
          <a:bodyPr/>
          <a:lstStyle/>
          <a:p>
            <a:endParaRPr lang="fr-FR" altLang="fr-FR" dirty="0" smtClean="0"/>
          </a:p>
          <a:p>
            <a:endParaRPr lang="fr-FR" altLang="fr-FR" dirty="0"/>
          </a:p>
          <a:p>
            <a:endParaRPr lang="fr-FR" altLang="fr-FR" dirty="0" smtClean="0"/>
          </a:p>
          <a:p>
            <a:endParaRPr lang="fr-FR" altLang="fr-FR" dirty="0"/>
          </a:p>
          <a:p>
            <a:pPr marL="0" indent="0" algn="ctr">
              <a:buNone/>
            </a:pPr>
            <a:r>
              <a:rPr lang="fr-FR" altLang="fr-FR" dirty="0" err="1" smtClean="0">
                <a:solidFill>
                  <a:schemeClr val="tx2">
                    <a:lumMod val="75000"/>
                  </a:schemeClr>
                </a:solidFill>
              </a:rPr>
              <a:t>Thank</a:t>
            </a:r>
            <a:r>
              <a:rPr lang="fr-FR" altLang="fr-FR" dirty="0" smtClean="0">
                <a:solidFill>
                  <a:schemeClr val="tx2">
                    <a:lumMod val="75000"/>
                  </a:schemeClr>
                </a:solidFill>
              </a:rPr>
              <a:t> </a:t>
            </a:r>
            <a:r>
              <a:rPr lang="fr-FR" altLang="fr-FR" dirty="0" err="1" smtClean="0">
                <a:solidFill>
                  <a:schemeClr val="tx2">
                    <a:lumMod val="75000"/>
                  </a:schemeClr>
                </a:solidFill>
              </a:rPr>
              <a:t>you</a:t>
            </a:r>
            <a:r>
              <a:rPr lang="fr-FR" altLang="fr-FR" dirty="0" smtClean="0">
                <a:solidFill>
                  <a:schemeClr val="tx2">
                    <a:lumMod val="75000"/>
                  </a:schemeClr>
                </a:solidFill>
              </a:rPr>
              <a:t> for </a:t>
            </a:r>
            <a:r>
              <a:rPr lang="fr-FR" altLang="fr-FR" dirty="0" err="1" smtClean="0">
                <a:solidFill>
                  <a:schemeClr val="tx2">
                    <a:lumMod val="75000"/>
                  </a:schemeClr>
                </a:solidFill>
              </a:rPr>
              <a:t>your</a:t>
            </a:r>
            <a:r>
              <a:rPr lang="fr-FR" altLang="fr-FR" dirty="0" smtClean="0">
                <a:solidFill>
                  <a:schemeClr val="tx2">
                    <a:lumMod val="75000"/>
                  </a:schemeClr>
                </a:solidFill>
              </a:rPr>
              <a:t> attention !</a:t>
            </a:r>
            <a:endParaRPr altLang="fr-FR" dirty="0">
              <a:solidFill>
                <a:schemeClr val="tx2">
                  <a:lumMod val="75000"/>
                </a:schemeClr>
              </a:solidFill>
            </a:endParaRPr>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34DFF711-264A-4D19-8C9C-53C110174676}" type="slidenum">
              <a:rPr lang="fr-FR"/>
              <a:pPr>
                <a:defRPr/>
              </a:pPr>
              <a:t>31</a:t>
            </a:fld>
            <a:endParaRPr lang="fr-FR"/>
          </a:p>
        </p:txBody>
      </p:sp>
      <p:sp>
        <p:nvSpPr>
          <p:cNvPr id="2" name="Espace réservé du pied de page 1"/>
          <p:cNvSpPr>
            <a:spLocks noGrp="1"/>
          </p:cNvSpPr>
          <p:nvPr>
            <p:ph type="ftr" sz="quarter" idx="11"/>
          </p:nvPr>
        </p:nvSpPr>
        <p:spPr>
          <a:xfrm>
            <a:off x="3131840" y="6093296"/>
            <a:ext cx="2895600" cy="244475"/>
          </a:xfrm>
        </p:spPr>
        <p:txBody>
          <a:bodyPr/>
          <a:lstStyle/>
          <a:p>
            <a:r>
              <a:rPr lang="en-US" altLang="fr-FR" dirty="0" smtClean="0">
                <a:solidFill>
                  <a:schemeClr val="tx2">
                    <a:lumMod val="75000"/>
                  </a:schemeClr>
                </a:solidFill>
              </a:rPr>
              <a:t>AIPPI - French &amp; German Groups - Aero-Club de France </a:t>
            </a:r>
            <a:endParaRPr lang="fr-FR" altLang="fr-FR" dirty="0">
              <a:solidFill>
                <a:schemeClr val="tx2">
                  <a:lumMod val="75000"/>
                </a:schemeClr>
              </a:solidFill>
            </a:endParaRPr>
          </a:p>
        </p:txBody>
      </p:sp>
      <p:pic>
        <p:nvPicPr>
          <p:cNvPr id="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8"/>
            <a:ext cx="2880320" cy="2023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2676154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95288" y="260350"/>
            <a:ext cx="8929687" cy="588963"/>
          </a:xfrm>
        </p:spPr>
        <p:txBody>
          <a:bodyPr>
            <a:normAutofit fontScale="90000"/>
          </a:bodyPr>
          <a:lstStyle/>
          <a:p>
            <a:r>
              <a:rPr lang="en-GB" altLang="fr-FR" sz="2200" u="sng" dirty="0" smtClean="0"/>
              <a:t>Limitation proceedings before the INPI (the French Patent Office)</a:t>
            </a:r>
            <a:br>
              <a:rPr lang="en-GB" altLang="fr-FR" sz="2200" u="sng" dirty="0" smtClean="0"/>
            </a:br>
            <a:r>
              <a:rPr lang="en-GB" altLang="fr-FR" sz="2200" u="sng" dirty="0" smtClean="0"/>
              <a:t>in accordance with  Article L.613-24 and L.613-25</a:t>
            </a:r>
            <a:endParaRPr lang="fr-FR" altLang="fr-FR" sz="2200" u="sng" dirty="0" smtClean="0"/>
          </a:p>
        </p:txBody>
      </p:sp>
      <p:sp>
        <p:nvSpPr>
          <p:cNvPr id="19459" name="Rectangle 3"/>
          <p:cNvSpPr>
            <a:spLocks noGrp="1" noChangeArrowheads="1"/>
          </p:cNvSpPr>
          <p:nvPr>
            <p:ph idx="1"/>
          </p:nvPr>
        </p:nvSpPr>
        <p:spPr>
          <a:xfrm>
            <a:off x="250825" y="1125538"/>
            <a:ext cx="8713788" cy="5256212"/>
          </a:xfrm>
        </p:spPr>
        <p:txBody>
          <a:bodyPr>
            <a:normAutofit/>
          </a:bodyPr>
          <a:lstStyle/>
          <a:p>
            <a:pPr algn="just">
              <a:lnSpc>
                <a:spcPct val="120000"/>
              </a:lnSpc>
            </a:pPr>
            <a:endParaRPr lang="en-GB" altLang="fr-FR" sz="1600" dirty="0" smtClean="0"/>
          </a:p>
          <a:p>
            <a:pPr algn="just">
              <a:lnSpc>
                <a:spcPct val="120000"/>
              </a:lnSpc>
            </a:pPr>
            <a:r>
              <a:rPr lang="en-GB" altLang="fr-FR" sz="1600" dirty="0" smtClean="0"/>
              <a:t>Application </a:t>
            </a:r>
            <a:r>
              <a:rPr lang="en-GB" altLang="fr-FR" sz="1600" dirty="0"/>
              <a:t>to French </a:t>
            </a:r>
            <a:r>
              <a:rPr lang="en-GB" altLang="fr-FR" sz="1600" dirty="0" smtClean="0"/>
              <a:t>national patents</a:t>
            </a:r>
            <a:endParaRPr altLang="fr-FR" sz="1600" dirty="0"/>
          </a:p>
          <a:p>
            <a:pPr marL="0" indent="0" algn="just">
              <a:lnSpc>
                <a:spcPct val="120000"/>
              </a:lnSpc>
              <a:buNone/>
            </a:pPr>
            <a:endParaRPr lang="en-GB" altLang="fr-FR" sz="1600" dirty="0" smtClean="0"/>
          </a:p>
          <a:p>
            <a:pPr marL="0" indent="0" algn="just">
              <a:lnSpc>
                <a:spcPct val="120000"/>
              </a:lnSpc>
              <a:buNone/>
            </a:pPr>
            <a:endParaRPr lang="en-GB" altLang="fr-FR" sz="1600" dirty="0"/>
          </a:p>
          <a:p>
            <a:pPr algn="just">
              <a:lnSpc>
                <a:spcPct val="120000"/>
              </a:lnSpc>
            </a:pPr>
            <a:r>
              <a:rPr lang="en-GB" altLang="fr-FR" sz="1600" dirty="0"/>
              <a:t>Application to the French part of European </a:t>
            </a:r>
            <a:r>
              <a:rPr lang="en-GB" altLang="fr-FR" sz="1600" dirty="0" smtClean="0"/>
              <a:t>patents</a:t>
            </a:r>
          </a:p>
          <a:p>
            <a:pPr algn="just">
              <a:lnSpc>
                <a:spcPct val="120000"/>
              </a:lnSpc>
            </a:pPr>
            <a:endParaRPr altLang="fr-FR" sz="1600" dirty="0"/>
          </a:p>
          <a:p>
            <a:pPr lvl="1" algn="just">
              <a:lnSpc>
                <a:spcPct val="120000"/>
              </a:lnSpc>
            </a:pPr>
            <a:r>
              <a:rPr altLang="fr-FR" sz="1600" dirty="0"/>
              <a:t>Article 2 (2)  European Patent Convention (EPC): </a:t>
            </a:r>
            <a:endParaRPr lang="fr-FR" altLang="fr-FR" sz="1600" dirty="0" smtClean="0"/>
          </a:p>
          <a:p>
            <a:pPr lvl="1" algn="just">
              <a:lnSpc>
                <a:spcPct val="120000"/>
              </a:lnSpc>
            </a:pPr>
            <a:endParaRPr lang="en-GB" altLang="fr-FR" sz="1600" i="1" dirty="0"/>
          </a:p>
          <a:p>
            <a:pPr marL="457200" lvl="1" indent="0" algn="just">
              <a:lnSpc>
                <a:spcPct val="120000"/>
              </a:lnSpc>
              <a:buNone/>
            </a:pPr>
            <a:r>
              <a:rPr lang="en-GB" altLang="fr-FR" sz="1600" i="1" dirty="0"/>
              <a:t>"European patents shall, in each of the Contracting States for which they are granted, have the effect of and be subject to the same conditions as a national patent granted by that State, unless this Convention provides otherwise</a:t>
            </a:r>
            <a:r>
              <a:rPr lang="en-GB" altLang="fr-FR" sz="1600" i="1" dirty="0" smtClean="0"/>
              <a:t>”</a:t>
            </a:r>
          </a:p>
          <a:p>
            <a:pPr marL="457200" lvl="1" indent="0" algn="just">
              <a:lnSpc>
                <a:spcPct val="120000"/>
              </a:lnSpc>
              <a:buNone/>
            </a:pPr>
            <a:endParaRPr lang="en-GB" altLang="fr-FR" sz="1600" dirty="0"/>
          </a:p>
          <a:p>
            <a:pPr lvl="1">
              <a:lnSpc>
                <a:spcPct val="80000"/>
              </a:lnSpc>
              <a:buFont typeface="Wingdings 2" pitchFamily="18" charset="2"/>
              <a:buNone/>
            </a:pPr>
            <a:endParaRPr lang="en-GB" altLang="fr-FR" sz="1600" dirty="0" smtClean="0"/>
          </a:p>
          <a:p>
            <a:pPr lvl="1">
              <a:lnSpc>
                <a:spcPct val="80000"/>
              </a:lnSpc>
              <a:buFont typeface="Wingdings 2" pitchFamily="18" charset="2"/>
              <a:buNone/>
            </a:pPr>
            <a:r>
              <a:rPr lang="en-GB" altLang="fr-FR" sz="1600" dirty="0"/>
              <a:t>	</a:t>
            </a:r>
            <a:r>
              <a:rPr lang="en-GB" altLang="fr-FR" sz="1600" dirty="0" smtClean="0"/>
              <a:t>	</a:t>
            </a:r>
            <a:endParaRPr lang="en-GB" altLang="fr-FR" sz="1600"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C27AB190-3443-4F88-AA9A-6A898D467DBA}" type="slidenum">
              <a:rPr lang="fr-FR"/>
              <a:pPr>
                <a:defRPr/>
              </a:pPr>
              <a:t>4</a:t>
            </a:fld>
            <a:endParaRPr lang="fr-FR"/>
          </a:p>
        </p:txBody>
      </p:sp>
      <p:sp>
        <p:nvSpPr>
          <p:cNvPr id="2" name="Espace réservé du pied de page 1"/>
          <p:cNvSpPr>
            <a:spLocks noGrp="1"/>
          </p:cNvSpPr>
          <p:nvPr>
            <p:ph type="ftr" sz="quarter" idx="11"/>
          </p:nvPr>
        </p:nvSpPr>
        <p:spPr>
          <a:xfrm>
            <a:off x="3131840" y="6309320"/>
            <a:ext cx="2895600" cy="244475"/>
          </a:xfrm>
        </p:spPr>
        <p:txBody>
          <a:bodyPr/>
          <a:lstStyle/>
          <a:p>
            <a:r>
              <a:rPr lang="en-US" altLang="fr-FR" dirty="0" smtClean="0"/>
              <a:t>AIPPI - French &amp; German Groups - Aero-Club de France </a:t>
            </a:r>
            <a:endParaRPr lang="fr-FR" altLang="fr-FR" dirty="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2932847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124744"/>
            <a:ext cx="8229600" cy="4830763"/>
          </a:xfrm>
        </p:spPr>
        <p:txBody>
          <a:bodyPr/>
          <a:lstStyle/>
          <a:p>
            <a:pPr lvl="1" algn="just">
              <a:lnSpc>
                <a:spcPct val="120000"/>
              </a:lnSpc>
            </a:pPr>
            <a:r>
              <a:rPr lang="en-GB" altLang="fr-FR" sz="1400" dirty="0"/>
              <a:t>The INPI has never expressed the slightest doubt regarding the application of this limitation proceeding to the French part of a European patent, despite any potential difficulties </a:t>
            </a:r>
          </a:p>
          <a:p>
            <a:pPr marL="457200" lvl="1" indent="0" algn="just">
              <a:lnSpc>
                <a:spcPct val="120000"/>
              </a:lnSpc>
              <a:buNone/>
            </a:pPr>
            <a:endParaRPr lang="en-GB" altLang="fr-FR" sz="1400" dirty="0"/>
          </a:p>
          <a:p>
            <a:pPr lvl="2" algn="just">
              <a:lnSpc>
                <a:spcPct val="170000"/>
              </a:lnSpc>
            </a:pPr>
            <a:r>
              <a:rPr lang="en-GB" altLang="fr-FR" sz="1400" dirty="0"/>
              <a:t>CA Paris, 1 July 2011, </a:t>
            </a:r>
            <a:r>
              <a:rPr lang="en-GB" altLang="fr-FR" sz="1400" dirty="0" err="1"/>
              <a:t>Teva</a:t>
            </a:r>
            <a:r>
              <a:rPr lang="en-GB" altLang="fr-FR" sz="1400" dirty="0"/>
              <a:t> c. INPI and Eli Lilly: </a:t>
            </a:r>
            <a:r>
              <a:rPr lang="en-GB" altLang="fr-FR" sz="1400" i="1" dirty="0"/>
              <a:t>“the reference made in Article L.614-12, to Article 105a of the Munich Convention is illustrative and does not in any way prejudice the jurisdiction of the Director of the INPI”: </a:t>
            </a:r>
          </a:p>
          <a:p>
            <a:pPr lvl="2" algn="just">
              <a:lnSpc>
                <a:spcPct val="120000"/>
              </a:lnSpc>
            </a:pPr>
            <a:r>
              <a:rPr lang="en-GB" altLang="fr-FR" sz="1400" dirty="0" err="1"/>
              <a:t>i</a:t>
            </a:r>
            <a:r>
              <a:rPr lang="en-GB" altLang="fr-FR" sz="1400" dirty="0"/>
              <a:t>. Primacy of the opposition proceedings </a:t>
            </a:r>
          </a:p>
          <a:p>
            <a:pPr marL="914400" lvl="2" indent="0" algn="just">
              <a:lnSpc>
                <a:spcPct val="120000"/>
              </a:lnSpc>
              <a:buNone/>
            </a:pPr>
            <a:endParaRPr lang="en-GB" altLang="fr-FR" sz="1400" dirty="0"/>
          </a:p>
          <a:p>
            <a:pPr marL="914400" lvl="2" indent="0" algn="just">
              <a:lnSpc>
                <a:spcPct val="120000"/>
              </a:lnSpc>
              <a:buNone/>
            </a:pPr>
            <a:r>
              <a:rPr lang="en-GB" altLang="fr-FR" sz="1400" dirty="0"/>
              <a:t>E.g.: Termination of proceedings and reimbursement of the fee R.93(2) EPC</a:t>
            </a:r>
          </a:p>
          <a:p>
            <a:pPr lvl="2" algn="just">
              <a:lnSpc>
                <a:spcPct val="120000"/>
              </a:lnSpc>
            </a:pPr>
            <a:endParaRPr lang="en-GB" altLang="fr-FR" sz="1400" dirty="0"/>
          </a:p>
          <a:p>
            <a:pPr lvl="2" algn="just">
              <a:lnSpc>
                <a:spcPct val="120000"/>
              </a:lnSpc>
            </a:pPr>
            <a:r>
              <a:rPr lang="en-GB" altLang="fr-FR" sz="1400" dirty="0"/>
              <a:t>ii. Implications of Article L.614-17 CPI, which stipulates that the authentic text in France is that of the patent drafted in the language of the proceedings before the EPO (European Patent Office)</a:t>
            </a:r>
          </a:p>
          <a:p>
            <a:pPr marL="914400" lvl="2" indent="0" algn="just">
              <a:lnSpc>
                <a:spcPct val="120000"/>
              </a:lnSpc>
              <a:buNone/>
            </a:pPr>
            <a:endParaRPr lang="en-GB" altLang="fr-FR" sz="1400" dirty="0"/>
          </a:p>
          <a:p>
            <a:pPr marL="914400" lvl="2" indent="0" algn="just">
              <a:lnSpc>
                <a:spcPct val="120000"/>
              </a:lnSpc>
              <a:buNone/>
            </a:pPr>
            <a:r>
              <a:rPr lang="en-GB" altLang="fr-FR" sz="1400" dirty="0"/>
              <a:t>Would the INPI agree to consider restricted claims, drafted in German or English?</a:t>
            </a:r>
          </a:p>
          <a:p>
            <a:endParaRPr lang="fr-FR" dirty="0"/>
          </a:p>
        </p:txBody>
      </p:sp>
      <p:sp>
        <p:nvSpPr>
          <p:cNvPr id="4" name="Espace réservé du pied de page 3"/>
          <p:cNvSpPr>
            <a:spLocks noGrp="1"/>
          </p:cNvSpPr>
          <p:nvPr>
            <p:ph type="ftr" sz="quarter" idx="11"/>
          </p:nvPr>
        </p:nvSpPr>
        <p:spPr>
          <a:xfrm>
            <a:off x="3124547" y="6093296"/>
            <a:ext cx="2895600" cy="244475"/>
          </a:xfrm>
        </p:spPr>
        <p:txBody>
          <a:bodyPr/>
          <a:lstStyle/>
          <a:p>
            <a:r>
              <a:rPr lang="en-US" altLang="fr-FR" dirty="0" smtClean="0"/>
              <a:t>AIPPI - French &amp; German Groups - Aero-Club de France </a:t>
            </a:r>
            <a:endParaRPr lang="fr-FR" altLang="fr-FR" dirty="0"/>
          </a:p>
        </p:txBody>
      </p:sp>
      <p:sp>
        <p:nvSpPr>
          <p:cNvPr id="5" name="Espace réservé du numéro de diapositive 4"/>
          <p:cNvSpPr>
            <a:spLocks noGrp="1"/>
          </p:cNvSpPr>
          <p:nvPr>
            <p:ph type="sldNum" sz="quarter" idx="12"/>
          </p:nvPr>
        </p:nvSpPr>
        <p:spPr/>
        <p:txBody>
          <a:bodyPr/>
          <a:lstStyle/>
          <a:p>
            <a:fld id="{E287167F-16B2-4B6F-99E0-183EBFE186F6}" type="slidenum">
              <a:rPr lang="fr-FR" altLang="fr-FR" smtClean="0"/>
              <a:pPr/>
              <a:t>5</a:t>
            </a:fld>
            <a:endParaRPr lang="fr-FR" altLang="fr-FR"/>
          </a:p>
        </p:txBody>
      </p:sp>
      <p:sp>
        <p:nvSpPr>
          <p:cNvPr id="7" name="Rectangle 2"/>
          <p:cNvSpPr txBox="1">
            <a:spLocks noChangeArrowheads="1"/>
          </p:cNvSpPr>
          <p:nvPr/>
        </p:nvSpPr>
        <p:spPr bwMode="auto">
          <a:xfrm>
            <a:off x="107504" y="404664"/>
            <a:ext cx="8929687" cy="588963"/>
          </a:xfrm>
          <a:prstGeom prst="rect">
            <a:avLst/>
          </a:prstGeom>
          <a:noFill/>
          <a:ln>
            <a:noFill/>
          </a:ln>
          <a:effectLst>
            <a:outerShdw dist="71842" dir="2700000" algn="ctr" rotWithShape="0">
              <a:srgbClr val="0000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rmAutofit fontScale="90000" lnSpcReduction="20000"/>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Verdana" pitchFamily="34" charset="0"/>
              </a:defRPr>
            </a:lvl2pPr>
            <a:lvl3pPr algn="ctr" rtl="0" eaLnBrk="1" fontAlgn="base" hangingPunct="1">
              <a:spcBef>
                <a:spcPct val="0"/>
              </a:spcBef>
              <a:spcAft>
                <a:spcPct val="0"/>
              </a:spcAft>
              <a:defRPr sz="4000">
                <a:solidFill>
                  <a:schemeClr val="tx2"/>
                </a:solidFill>
                <a:latin typeface="Verdana" pitchFamily="34" charset="0"/>
              </a:defRPr>
            </a:lvl3pPr>
            <a:lvl4pPr algn="ctr" rtl="0" eaLnBrk="1" fontAlgn="base" hangingPunct="1">
              <a:spcBef>
                <a:spcPct val="0"/>
              </a:spcBef>
              <a:spcAft>
                <a:spcPct val="0"/>
              </a:spcAft>
              <a:defRPr sz="4000">
                <a:solidFill>
                  <a:schemeClr val="tx2"/>
                </a:solidFill>
                <a:latin typeface="Verdana" pitchFamily="34" charset="0"/>
              </a:defRPr>
            </a:lvl4pPr>
            <a:lvl5pPr algn="ctr" rtl="0" eaLnBrk="1" fontAlgn="base" hangingPunct="1">
              <a:spcBef>
                <a:spcPct val="0"/>
              </a:spcBef>
              <a:spcAft>
                <a:spcPct val="0"/>
              </a:spcAft>
              <a:defRPr sz="4000">
                <a:solidFill>
                  <a:schemeClr val="tx2"/>
                </a:solidFill>
                <a:latin typeface="Verdana" pitchFamily="34" charset="0"/>
              </a:defRPr>
            </a:lvl5pPr>
            <a:lvl6pPr marL="457200" algn="ctr" rtl="0" eaLnBrk="1" fontAlgn="base" hangingPunct="1">
              <a:spcBef>
                <a:spcPct val="0"/>
              </a:spcBef>
              <a:spcAft>
                <a:spcPct val="0"/>
              </a:spcAft>
              <a:defRPr sz="4000">
                <a:solidFill>
                  <a:schemeClr val="tx2"/>
                </a:solidFill>
                <a:latin typeface="Verdana" pitchFamily="34" charset="0"/>
              </a:defRPr>
            </a:lvl6pPr>
            <a:lvl7pPr marL="914400" algn="ctr" rtl="0" eaLnBrk="1" fontAlgn="base" hangingPunct="1">
              <a:spcBef>
                <a:spcPct val="0"/>
              </a:spcBef>
              <a:spcAft>
                <a:spcPct val="0"/>
              </a:spcAft>
              <a:defRPr sz="4000">
                <a:solidFill>
                  <a:schemeClr val="tx2"/>
                </a:solidFill>
                <a:latin typeface="Verdana" pitchFamily="34" charset="0"/>
              </a:defRPr>
            </a:lvl7pPr>
            <a:lvl8pPr marL="1371600" algn="ctr" rtl="0" eaLnBrk="1" fontAlgn="base" hangingPunct="1">
              <a:spcBef>
                <a:spcPct val="0"/>
              </a:spcBef>
              <a:spcAft>
                <a:spcPct val="0"/>
              </a:spcAft>
              <a:defRPr sz="4000">
                <a:solidFill>
                  <a:schemeClr val="tx2"/>
                </a:solidFill>
                <a:latin typeface="Verdana" pitchFamily="34" charset="0"/>
              </a:defRPr>
            </a:lvl8pPr>
            <a:lvl9pPr marL="1828800" algn="ctr" rtl="0" eaLnBrk="1" fontAlgn="base" hangingPunct="1">
              <a:spcBef>
                <a:spcPct val="0"/>
              </a:spcBef>
              <a:spcAft>
                <a:spcPct val="0"/>
              </a:spcAft>
              <a:defRPr sz="4000">
                <a:solidFill>
                  <a:schemeClr val="tx2"/>
                </a:solidFill>
                <a:latin typeface="Verdana" pitchFamily="34" charset="0"/>
              </a:defRPr>
            </a:lvl9pPr>
          </a:lstStyle>
          <a:p>
            <a:r>
              <a:rPr lang="en-GB" altLang="fr-FR" sz="2200" u="sng" kern="0" dirty="0" smtClean="0"/>
              <a:t>Limitation proceedings before the INPI (the French Patent Office)</a:t>
            </a:r>
            <a:br>
              <a:rPr lang="en-GB" altLang="fr-FR" sz="2200" u="sng" kern="0" dirty="0" smtClean="0"/>
            </a:br>
            <a:r>
              <a:rPr lang="en-GB" altLang="fr-FR" sz="2200" u="sng" kern="0" dirty="0" smtClean="0"/>
              <a:t>in accordance with  Article L.613-24 and L.613-25</a:t>
            </a:r>
            <a:endParaRPr lang="fr-FR" altLang="fr-FR" sz="2200" u="sng" kern="0" dirty="0" smtClean="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4127178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340768"/>
            <a:ext cx="8229600" cy="4830763"/>
          </a:xfrm>
        </p:spPr>
        <p:txBody>
          <a:bodyPr/>
          <a:lstStyle/>
          <a:p>
            <a:pPr marL="914400" lvl="2" indent="0" algn="just">
              <a:lnSpc>
                <a:spcPct val="120000"/>
              </a:lnSpc>
              <a:buNone/>
            </a:pPr>
            <a:endParaRPr lang="en-GB" altLang="fr-FR" sz="1200" dirty="0"/>
          </a:p>
          <a:p>
            <a:pPr lvl="2" algn="just">
              <a:lnSpc>
                <a:spcPct val="120000"/>
              </a:lnSpc>
            </a:pPr>
            <a:r>
              <a:rPr lang="en-US" altLang="fr-FR" dirty="0"/>
              <a:t>iii. Concurrency of two national and centralized limitations.</a:t>
            </a:r>
          </a:p>
          <a:p>
            <a:pPr lvl="2" algn="just">
              <a:lnSpc>
                <a:spcPct val="120000"/>
              </a:lnSpc>
            </a:pPr>
            <a:r>
              <a:rPr lang="en-US" altLang="fr-FR" dirty="0"/>
              <a:t>iv. Checking of a current proceeding by the INPI, Article 105 (a) EPC; possibly by consulting the European Patent Register online </a:t>
            </a:r>
          </a:p>
          <a:p>
            <a:pPr lvl="2" algn="just">
              <a:lnSpc>
                <a:spcPct val="120000"/>
              </a:lnSpc>
            </a:pPr>
            <a:r>
              <a:rPr lang="en-US" altLang="fr-FR" dirty="0"/>
              <a:t>v. Conversely, no option for the EPO to check a proceeding currently before the INPI</a:t>
            </a:r>
          </a:p>
          <a:p>
            <a:pPr lvl="2" algn="just">
              <a:lnSpc>
                <a:spcPct val="120000"/>
              </a:lnSpc>
            </a:pPr>
            <a:r>
              <a:rPr lang="en-US" altLang="fr-FR" dirty="0"/>
              <a:t>vi. Appraisal of exceptions to patentability Art. 53c) EPC (dosage regimen)</a:t>
            </a:r>
          </a:p>
          <a:p>
            <a:endParaRPr lang="fr-FR" dirty="0"/>
          </a:p>
        </p:txBody>
      </p:sp>
      <p:sp>
        <p:nvSpPr>
          <p:cNvPr id="4" name="Espace réservé du pied de page 3"/>
          <p:cNvSpPr>
            <a:spLocks noGrp="1"/>
          </p:cNvSpPr>
          <p:nvPr>
            <p:ph type="ftr" sz="quarter" idx="11"/>
          </p:nvPr>
        </p:nvSpPr>
        <p:spPr>
          <a:xfrm>
            <a:off x="3131840" y="6237312"/>
            <a:ext cx="2895600" cy="244475"/>
          </a:xfrm>
        </p:spPr>
        <p:txBody>
          <a:bodyPr/>
          <a:lstStyle/>
          <a:p>
            <a:r>
              <a:rPr lang="en-US" altLang="fr-FR" dirty="0" smtClean="0"/>
              <a:t>AIPPI - French &amp; German Groups - Aero-Club de France </a:t>
            </a:r>
            <a:endParaRPr lang="fr-FR" altLang="fr-FR" dirty="0"/>
          </a:p>
        </p:txBody>
      </p:sp>
      <p:sp>
        <p:nvSpPr>
          <p:cNvPr id="5" name="Espace réservé du numéro de diapositive 4"/>
          <p:cNvSpPr>
            <a:spLocks noGrp="1"/>
          </p:cNvSpPr>
          <p:nvPr>
            <p:ph type="sldNum" sz="quarter" idx="12"/>
          </p:nvPr>
        </p:nvSpPr>
        <p:spPr/>
        <p:txBody>
          <a:bodyPr/>
          <a:lstStyle/>
          <a:p>
            <a:fld id="{E287167F-16B2-4B6F-99E0-183EBFE186F6}" type="slidenum">
              <a:rPr lang="fr-FR" altLang="fr-FR" smtClean="0"/>
              <a:pPr/>
              <a:t>6</a:t>
            </a:fld>
            <a:endParaRPr lang="fr-FR" altLang="fr-FR"/>
          </a:p>
        </p:txBody>
      </p:sp>
      <p:sp>
        <p:nvSpPr>
          <p:cNvPr id="9" name="Rectangle 2"/>
          <p:cNvSpPr txBox="1">
            <a:spLocks noGrp="1" noChangeArrowheads="1"/>
          </p:cNvSpPr>
          <p:nvPr>
            <p:ph type="title"/>
          </p:nvPr>
        </p:nvSpPr>
        <p:spPr bwMode="auto">
          <a:xfrm>
            <a:off x="467544" y="692696"/>
            <a:ext cx="8363272" cy="792162"/>
          </a:xfrm>
          <a:prstGeom prst="rect">
            <a:avLst/>
          </a:prstGeom>
          <a:noFill/>
          <a:ln>
            <a:noFill/>
          </a:ln>
          <a:effectLst>
            <a:outerShdw dist="71842" dir="2700000" algn="ctr" rotWithShape="0">
              <a:srgbClr val="0000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Verdana" pitchFamily="34" charset="0"/>
              </a:defRPr>
            </a:lvl2pPr>
            <a:lvl3pPr algn="ctr" rtl="0" eaLnBrk="1" fontAlgn="base" hangingPunct="1">
              <a:spcBef>
                <a:spcPct val="0"/>
              </a:spcBef>
              <a:spcAft>
                <a:spcPct val="0"/>
              </a:spcAft>
              <a:defRPr sz="4000">
                <a:solidFill>
                  <a:schemeClr val="tx2"/>
                </a:solidFill>
                <a:latin typeface="Verdana" pitchFamily="34" charset="0"/>
              </a:defRPr>
            </a:lvl3pPr>
            <a:lvl4pPr algn="ctr" rtl="0" eaLnBrk="1" fontAlgn="base" hangingPunct="1">
              <a:spcBef>
                <a:spcPct val="0"/>
              </a:spcBef>
              <a:spcAft>
                <a:spcPct val="0"/>
              </a:spcAft>
              <a:defRPr sz="4000">
                <a:solidFill>
                  <a:schemeClr val="tx2"/>
                </a:solidFill>
                <a:latin typeface="Verdana" pitchFamily="34" charset="0"/>
              </a:defRPr>
            </a:lvl4pPr>
            <a:lvl5pPr algn="ctr" rtl="0" eaLnBrk="1" fontAlgn="base" hangingPunct="1">
              <a:spcBef>
                <a:spcPct val="0"/>
              </a:spcBef>
              <a:spcAft>
                <a:spcPct val="0"/>
              </a:spcAft>
              <a:defRPr sz="4000">
                <a:solidFill>
                  <a:schemeClr val="tx2"/>
                </a:solidFill>
                <a:latin typeface="Verdana" pitchFamily="34" charset="0"/>
              </a:defRPr>
            </a:lvl5pPr>
            <a:lvl6pPr marL="457200" algn="ctr" rtl="0" eaLnBrk="1" fontAlgn="base" hangingPunct="1">
              <a:spcBef>
                <a:spcPct val="0"/>
              </a:spcBef>
              <a:spcAft>
                <a:spcPct val="0"/>
              </a:spcAft>
              <a:defRPr sz="4000">
                <a:solidFill>
                  <a:schemeClr val="tx2"/>
                </a:solidFill>
                <a:latin typeface="Verdana" pitchFamily="34" charset="0"/>
              </a:defRPr>
            </a:lvl6pPr>
            <a:lvl7pPr marL="914400" algn="ctr" rtl="0" eaLnBrk="1" fontAlgn="base" hangingPunct="1">
              <a:spcBef>
                <a:spcPct val="0"/>
              </a:spcBef>
              <a:spcAft>
                <a:spcPct val="0"/>
              </a:spcAft>
              <a:defRPr sz="4000">
                <a:solidFill>
                  <a:schemeClr val="tx2"/>
                </a:solidFill>
                <a:latin typeface="Verdana" pitchFamily="34" charset="0"/>
              </a:defRPr>
            </a:lvl7pPr>
            <a:lvl8pPr marL="1371600" algn="ctr" rtl="0" eaLnBrk="1" fontAlgn="base" hangingPunct="1">
              <a:spcBef>
                <a:spcPct val="0"/>
              </a:spcBef>
              <a:spcAft>
                <a:spcPct val="0"/>
              </a:spcAft>
              <a:defRPr sz="4000">
                <a:solidFill>
                  <a:schemeClr val="tx2"/>
                </a:solidFill>
                <a:latin typeface="Verdana" pitchFamily="34" charset="0"/>
              </a:defRPr>
            </a:lvl8pPr>
            <a:lvl9pPr marL="1828800" algn="ctr" rtl="0" eaLnBrk="1" fontAlgn="base" hangingPunct="1">
              <a:spcBef>
                <a:spcPct val="0"/>
              </a:spcBef>
              <a:spcAft>
                <a:spcPct val="0"/>
              </a:spcAft>
              <a:defRPr sz="4000">
                <a:solidFill>
                  <a:schemeClr val="tx2"/>
                </a:solidFill>
                <a:latin typeface="Verdana" pitchFamily="34" charset="0"/>
              </a:defRPr>
            </a:lvl9pPr>
          </a:lstStyle>
          <a:p>
            <a:r>
              <a:rPr lang="en-GB" altLang="fr-FR" sz="2200" u="sng" kern="0" dirty="0" smtClean="0"/>
              <a:t>Limitation proceedings before the INPI (the French Patent Office) in accordance with  Article L.613-24 and L.613-25</a:t>
            </a:r>
            <a:endParaRPr lang="fr-FR" altLang="fr-FR" sz="2200" u="sng" kern="0" dirty="0" smtClean="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802098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93" name="Group 89"/>
          <p:cNvGraphicFramePr>
            <a:graphicFrameLocks noGrp="1"/>
          </p:cNvGraphicFramePr>
          <p:nvPr>
            <p:ph type="tbl" idx="1"/>
            <p:extLst>
              <p:ext uri="{D42A27DB-BD31-4B8C-83A1-F6EECF244321}">
                <p14:modId xmlns:p14="http://schemas.microsoft.com/office/powerpoint/2010/main" val="1515023668"/>
              </p:ext>
            </p:extLst>
          </p:nvPr>
        </p:nvGraphicFramePr>
        <p:xfrm>
          <a:off x="539552" y="2025650"/>
          <a:ext cx="8208914" cy="3968116"/>
        </p:xfrm>
        <a:graphic>
          <a:graphicData uri="http://schemas.openxmlformats.org/drawingml/2006/table">
            <a:tbl>
              <a:tblPr/>
              <a:tblGrid>
                <a:gridCol w="1674472"/>
                <a:gridCol w="1065573"/>
                <a:gridCol w="1023654"/>
                <a:gridCol w="1110942"/>
                <a:gridCol w="1110942"/>
                <a:gridCol w="1112389"/>
                <a:gridCol w="1110942"/>
              </a:tblGrid>
              <a:tr h="228600">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endParaRPr kumimoji="0" lang="fr-FR" altLang="fr-FR"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Tx/>
                        <a:buNone/>
                        <a:tabLst/>
                      </a:pPr>
                      <a:endParaRPr kumimoji="0" lang="fr-FR" altLang="fr-FR" sz="2000" b="0" i="0" u="none" strike="noStrike" cap="none" normalizeH="0" baseline="0" dirty="0" smtClean="0">
                        <a:ln>
                          <a:noFill/>
                        </a:ln>
                        <a:solidFill>
                          <a:schemeClr val="tx1"/>
                        </a:solidFill>
                        <a:effectLst/>
                        <a:latin typeface="Arial" charset="0"/>
                      </a:endParaRP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1" i="0" u="none" strike="noStrike" cap="none" normalizeH="0" baseline="0" dirty="0" smtClean="0">
                          <a:ln>
                            <a:noFill/>
                          </a:ln>
                          <a:solidFill>
                            <a:schemeClr val="tx1"/>
                          </a:solidFill>
                          <a:effectLst/>
                          <a:latin typeface="Arial" charset="0"/>
                        </a:rPr>
                        <a:t>Type of patent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6699FF">
                            <a:gamma/>
                            <a:shade val="46275"/>
                            <a:invGamma/>
                          </a:srgbClr>
                        </a:gs>
                        <a:gs pos="50000">
                          <a:srgbClr val="6699FF"/>
                        </a:gs>
                        <a:gs pos="100000">
                          <a:srgbClr val="6699FF">
                            <a:gamma/>
                            <a:shade val="46275"/>
                            <a:invGamma/>
                          </a:srgbClr>
                        </a:gs>
                      </a:gsLst>
                      <a:lin ang="5400000" scaled="1"/>
                    </a:gradFill>
                  </a:tcPr>
                </a:tc>
                <a:tc hMerge="1">
                  <a:txBody>
                    <a:bodyPr/>
                    <a:lstStyle/>
                    <a:p>
                      <a:endParaRPr lang="fr-FR" dirty="0"/>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6699FF">
                            <a:gamma/>
                            <a:shade val="46275"/>
                            <a:invGamma/>
                          </a:srgbClr>
                        </a:gs>
                        <a:gs pos="50000">
                          <a:srgbClr val="6699FF"/>
                        </a:gs>
                        <a:gs pos="100000">
                          <a:srgbClr val="6699FF">
                            <a:gamma/>
                            <a:shade val="46275"/>
                            <a:invGamma/>
                          </a:srgbClr>
                        </a:gs>
                      </a:gsLst>
                      <a:lin ang="5400000" scaled="1"/>
                    </a:gradFill>
                  </a:tcPr>
                </a:tc>
                <a:tc gridSpan="3">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1" i="0" u="none" strike="noStrike" cap="none" normalizeH="0" baseline="0" dirty="0" smtClean="0">
                          <a:ln>
                            <a:noFill/>
                          </a:ln>
                          <a:solidFill>
                            <a:schemeClr val="tx1"/>
                          </a:solidFill>
                          <a:effectLst/>
                          <a:latin typeface="Arial" charset="0"/>
                        </a:rPr>
                        <a:t>Main </a:t>
                      </a:r>
                      <a:r>
                        <a:rPr kumimoji="0" lang="fr-FR" altLang="fr-FR" sz="2000" b="1" i="0" u="none" strike="noStrike" cap="none" normalizeH="0" baseline="0" dirty="0" err="1" smtClean="0">
                          <a:ln>
                            <a:noFill/>
                          </a:ln>
                          <a:solidFill>
                            <a:schemeClr val="tx1"/>
                          </a:solidFill>
                          <a:effectLst/>
                          <a:latin typeface="Arial" charset="0"/>
                        </a:rPr>
                        <a:t>technical</a:t>
                      </a:r>
                      <a:r>
                        <a:rPr kumimoji="0" lang="fr-FR" altLang="fr-FR" sz="2000" b="1" i="0" u="none" strike="noStrike" cap="none" normalizeH="0" baseline="0" dirty="0" smtClean="0">
                          <a:ln>
                            <a:noFill/>
                          </a:ln>
                          <a:solidFill>
                            <a:schemeClr val="tx1"/>
                          </a:solidFill>
                          <a:effectLst/>
                          <a:latin typeface="Arial" charset="0"/>
                        </a:rPr>
                        <a:t> area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6699FF">
                            <a:gamma/>
                            <a:shade val="46275"/>
                            <a:invGamma/>
                          </a:srgbClr>
                        </a:gs>
                        <a:gs pos="50000">
                          <a:srgbClr val="6699FF"/>
                        </a:gs>
                        <a:gs pos="100000">
                          <a:srgbClr val="6699FF">
                            <a:gamma/>
                            <a:shade val="46275"/>
                            <a:invGamma/>
                          </a:srgbClr>
                        </a:gs>
                      </a:gsLst>
                      <a:lin ang="5400000" scaled="1"/>
                    </a:gradFill>
                  </a:tcPr>
                </a:tc>
                <a:tc hMerge="1">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endParaRPr kumimoji="0" lang="fr-FR" altLang="fr-FR" sz="2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6699FF">
                            <a:gamma/>
                            <a:shade val="46275"/>
                            <a:invGamma/>
                          </a:srgbClr>
                        </a:gs>
                        <a:gs pos="50000">
                          <a:srgbClr val="6699FF"/>
                        </a:gs>
                        <a:gs pos="100000">
                          <a:srgbClr val="6699FF">
                            <a:gamma/>
                            <a:shade val="46275"/>
                            <a:invGamma/>
                          </a:srgbClr>
                        </a:gs>
                      </a:gsLst>
                      <a:lin ang="5400000" scaled="1"/>
                    </a:gradFill>
                  </a:tcPr>
                </a:tc>
                <a:tc hMerge="1">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endParaRPr kumimoji="0" lang="fr-FR" altLang="fr-FR" sz="2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6699FF">
                            <a:gamma/>
                            <a:shade val="46275"/>
                            <a:invGamma/>
                          </a:srgbClr>
                        </a:gs>
                        <a:gs pos="50000">
                          <a:srgbClr val="6699FF"/>
                        </a:gs>
                        <a:gs pos="100000">
                          <a:srgbClr val="6699FF">
                            <a:gamma/>
                            <a:shade val="46275"/>
                            <a:invGamma/>
                          </a:srgbClr>
                        </a:gs>
                      </a:gsLst>
                      <a:lin ang="5400000" scaled="1"/>
                    </a:gradFill>
                  </a:tcPr>
                </a:tc>
                <a:tc rowSpan="2">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1" i="0" u="none" strike="noStrike" cap="none" normalizeH="0" baseline="0" dirty="0" smtClean="0">
                          <a:ln>
                            <a:noFill/>
                          </a:ln>
                          <a:solidFill>
                            <a:schemeClr val="tx1"/>
                          </a:solidFill>
                          <a:effectLst/>
                          <a:latin typeface="Arial" charset="0"/>
                        </a:rPr>
                        <a:t>Total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6699FF">
                            <a:gamma/>
                            <a:shade val="46275"/>
                            <a:invGamma/>
                          </a:srgbClr>
                        </a:gs>
                        <a:gs pos="50000">
                          <a:srgbClr val="6699FF"/>
                        </a:gs>
                        <a:gs pos="100000">
                          <a:srgbClr val="6699FF">
                            <a:gamma/>
                            <a:shade val="46275"/>
                            <a:invGamma/>
                          </a:srgbClr>
                        </a:gs>
                      </a:gsLst>
                      <a:lin ang="5400000" scaled="1"/>
                    </a:gradFill>
                  </a:tcPr>
                </a:tc>
              </a:tr>
              <a:tr h="5016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chemeClr val="tx1"/>
                          </a:solidFill>
                          <a:effectLst/>
                          <a:latin typeface="Arial" charset="0"/>
                        </a:rPr>
                        <a:t>YEAR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EP/FR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r>
                        <a:rPr lang="fr-FR" dirty="0" smtClean="0">
                          <a:solidFill>
                            <a:srgbClr val="000000"/>
                          </a:solidFill>
                        </a:rPr>
                        <a:t>FR</a:t>
                      </a:r>
                      <a:endParaRPr lang="fr-FR" dirty="0">
                        <a:solidFill>
                          <a:srgbClr val="000000"/>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1400" b="0" i="0" u="none" strike="noStrike" cap="none" normalizeH="0" baseline="0" dirty="0" err="1" smtClean="0">
                          <a:ln>
                            <a:noFill/>
                          </a:ln>
                          <a:solidFill>
                            <a:srgbClr val="000000"/>
                          </a:solidFill>
                          <a:effectLst/>
                          <a:latin typeface="Arial" charset="0"/>
                        </a:rPr>
                        <a:t>Mecanical</a:t>
                      </a:r>
                      <a:endParaRPr kumimoji="0" lang="fr-FR" altLang="fr-FR" sz="14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1400" b="0" i="0" u="none" strike="noStrike" cap="none" normalizeH="0" baseline="0" dirty="0" err="1" smtClean="0">
                          <a:ln>
                            <a:noFill/>
                          </a:ln>
                          <a:solidFill>
                            <a:srgbClr val="000000"/>
                          </a:solidFill>
                          <a:effectLst/>
                          <a:latin typeface="Arial" charset="0"/>
                        </a:rPr>
                        <a:t>Electronic</a:t>
                      </a:r>
                      <a:endParaRPr kumimoji="0" lang="fr-FR" altLang="fr-FR" sz="14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1200" b="0" i="0" u="none" strike="noStrike" cap="none" normalizeH="0" baseline="0" dirty="0" err="1" smtClean="0">
                          <a:ln>
                            <a:noFill/>
                          </a:ln>
                          <a:solidFill>
                            <a:srgbClr val="000000"/>
                          </a:solidFill>
                          <a:effectLst/>
                          <a:latin typeface="Arial" charset="0"/>
                        </a:rPr>
                        <a:t>Chemistry</a:t>
                      </a:r>
                      <a:endParaRPr kumimoji="0" lang="fr-FR" altLang="fr-FR" sz="12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vMerge="1">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endParaRPr kumimoji="0" lang="fr-FR" altLang="fr-FR" sz="20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501650">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chemeClr val="tx1"/>
                          </a:solidFill>
                          <a:effectLst/>
                          <a:latin typeface="Arial" charset="0"/>
                        </a:rPr>
                        <a:t>2009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r>
                        <a:rPr lang="fr-FR" dirty="0" smtClean="0">
                          <a:solidFill>
                            <a:srgbClr val="000000"/>
                          </a:solidFill>
                        </a:rPr>
                        <a:t>14</a:t>
                      </a:r>
                      <a:endParaRPr lang="fr-FR" dirty="0">
                        <a:solidFill>
                          <a:srgbClr val="000000"/>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500063">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chemeClr val="tx1"/>
                          </a:solidFill>
                          <a:effectLst/>
                          <a:latin typeface="Arial" charset="0"/>
                        </a:rPr>
                        <a:t>2010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r>
                        <a:rPr lang="fr-FR" dirty="0" smtClean="0">
                          <a:solidFill>
                            <a:srgbClr val="000000"/>
                          </a:solidFill>
                        </a:rPr>
                        <a:t>14</a:t>
                      </a:r>
                      <a:endParaRPr lang="fr-FR" dirty="0">
                        <a:solidFill>
                          <a:srgbClr val="000000"/>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501650">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chemeClr val="tx1"/>
                          </a:solidFill>
                          <a:effectLst/>
                          <a:latin typeface="Arial" charset="0"/>
                        </a:rPr>
                        <a:t>2011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r>
                        <a:rPr lang="fr-FR" dirty="0" smtClean="0">
                          <a:solidFill>
                            <a:srgbClr val="000000"/>
                          </a:solidFill>
                        </a:rPr>
                        <a:t>16</a:t>
                      </a:r>
                      <a:endParaRPr lang="fr-FR" dirty="0">
                        <a:solidFill>
                          <a:srgbClr val="000000"/>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500063">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chemeClr val="tx1"/>
                          </a:solidFill>
                          <a:effectLst/>
                          <a:latin typeface="Arial" charset="0"/>
                        </a:rPr>
                        <a:t>2012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r>
                        <a:rPr lang="fr-FR" dirty="0" smtClean="0">
                          <a:solidFill>
                            <a:srgbClr val="000000"/>
                          </a:solidFill>
                        </a:rPr>
                        <a:t>4</a:t>
                      </a:r>
                      <a:endParaRPr lang="fr-FR" dirty="0">
                        <a:solidFill>
                          <a:srgbClr val="000000"/>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501650">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chemeClr val="tx1"/>
                          </a:solidFill>
                          <a:effectLst/>
                          <a:latin typeface="Arial" charset="0"/>
                        </a:rPr>
                        <a:t>2013 (</a:t>
                      </a:r>
                      <a:r>
                        <a:rPr kumimoji="0" lang="fr-FR" altLang="fr-FR" sz="2000" b="0" i="0" u="none" strike="noStrike" cap="none" normalizeH="0" baseline="0" dirty="0" err="1" smtClean="0">
                          <a:ln>
                            <a:noFill/>
                          </a:ln>
                          <a:solidFill>
                            <a:schemeClr val="tx1"/>
                          </a:solidFill>
                          <a:effectLst/>
                          <a:latin typeface="Arial" charset="0"/>
                        </a:rPr>
                        <a:t>until</a:t>
                      </a:r>
                      <a:r>
                        <a:rPr kumimoji="0" lang="fr-FR" altLang="fr-FR" sz="2000" b="0" i="0" u="none" strike="noStrike" cap="none" normalizeH="0" baseline="0" dirty="0" smtClean="0">
                          <a:ln>
                            <a:noFill/>
                          </a:ln>
                          <a:solidFill>
                            <a:schemeClr val="tx1"/>
                          </a:solidFill>
                          <a:effectLst/>
                          <a:latin typeface="Arial" charset="0"/>
                        </a:rPr>
                        <a:t> 15/10/2013)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r>
                        <a:rPr lang="fr-FR" dirty="0" smtClean="0">
                          <a:solidFill>
                            <a:srgbClr val="000000"/>
                          </a:solidFill>
                        </a:rPr>
                        <a:t>13</a:t>
                      </a:r>
                      <a:endParaRPr lang="fr-FR" dirty="0">
                        <a:solidFill>
                          <a:srgbClr val="000000"/>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bl>
          </a:graphicData>
        </a:graphic>
      </p:graphicFrame>
      <p:sp>
        <p:nvSpPr>
          <p:cNvPr id="6" name="Rectangle 2"/>
          <p:cNvSpPr txBox="1">
            <a:spLocks noChangeArrowheads="1"/>
          </p:cNvSpPr>
          <p:nvPr/>
        </p:nvSpPr>
        <p:spPr bwMode="auto">
          <a:xfrm>
            <a:off x="769469" y="908720"/>
            <a:ext cx="7543800" cy="698376"/>
          </a:xfrm>
          <a:prstGeom prst="rect">
            <a:avLst/>
          </a:prstGeom>
          <a:noFill/>
          <a:ln>
            <a:noFill/>
          </a:ln>
          <a:effectLst>
            <a:outerShdw dist="71842" dir="2700000" algn="ctr" rotWithShape="0">
              <a:srgbClr val="0000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Verdana" pitchFamily="34" charset="0"/>
              </a:defRPr>
            </a:lvl2pPr>
            <a:lvl3pPr algn="ctr" rtl="0" eaLnBrk="1" fontAlgn="base" hangingPunct="1">
              <a:spcBef>
                <a:spcPct val="0"/>
              </a:spcBef>
              <a:spcAft>
                <a:spcPct val="0"/>
              </a:spcAft>
              <a:defRPr sz="4000">
                <a:solidFill>
                  <a:schemeClr val="tx2"/>
                </a:solidFill>
                <a:latin typeface="Verdana" pitchFamily="34" charset="0"/>
              </a:defRPr>
            </a:lvl3pPr>
            <a:lvl4pPr algn="ctr" rtl="0" eaLnBrk="1" fontAlgn="base" hangingPunct="1">
              <a:spcBef>
                <a:spcPct val="0"/>
              </a:spcBef>
              <a:spcAft>
                <a:spcPct val="0"/>
              </a:spcAft>
              <a:defRPr sz="4000">
                <a:solidFill>
                  <a:schemeClr val="tx2"/>
                </a:solidFill>
                <a:latin typeface="Verdana" pitchFamily="34" charset="0"/>
              </a:defRPr>
            </a:lvl4pPr>
            <a:lvl5pPr algn="ctr" rtl="0" eaLnBrk="1" fontAlgn="base" hangingPunct="1">
              <a:spcBef>
                <a:spcPct val="0"/>
              </a:spcBef>
              <a:spcAft>
                <a:spcPct val="0"/>
              </a:spcAft>
              <a:defRPr sz="4000">
                <a:solidFill>
                  <a:schemeClr val="tx2"/>
                </a:solidFill>
                <a:latin typeface="Verdana" pitchFamily="34" charset="0"/>
              </a:defRPr>
            </a:lvl5pPr>
            <a:lvl6pPr marL="457200" algn="ctr" rtl="0" eaLnBrk="1" fontAlgn="base" hangingPunct="1">
              <a:spcBef>
                <a:spcPct val="0"/>
              </a:spcBef>
              <a:spcAft>
                <a:spcPct val="0"/>
              </a:spcAft>
              <a:defRPr sz="4000">
                <a:solidFill>
                  <a:schemeClr val="tx2"/>
                </a:solidFill>
                <a:latin typeface="Verdana" pitchFamily="34" charset="0"/>
              </a:defRPr>
            </a:lvl6pPr>
            <a:lvl7pPr marL="914400" algn="ctr" rtl="0" eaLnBrk="1" fontAlgn="base" hangingPunct="1">
              <a:spcBef>
                <a:spcPct val="0"/>
              </a:spcBef>
              <a:spcAft>
                <a:spcPct val="0"/>
              </a:spcAft>
              <a:defRPr sz="4000">
                <a:solidFill>
                  <a:schemeClr val="tx2"/>
                </a:solidFill>
                <a:latin typeface="Verdana" pitchFamily="34" charset="0"/>
              </a:defRPr>
            </a:lvl7pPr>
            <a:lvl8pPr marL="1371600" algn="ctr" rtl="0" eaLnBrk="1" fontAlgn="base" hangingPunct="1">
              <a:spcBef>
                <a:spcPct val="0"/>
              </a:spcBef>
              <a:spcAft>
                <a:spcPct val="0"/>
              </a:spcAft>
              <a:defRPr sz="4000">
                <a:solidFill>
                  <a:schemeClr val="tx2"/>
                </a:solidFill>
                <a:latin typeface="Verdana" pitchFamily="34" charset="0"/>
              </a:defRPr>
            </a:lvl8pPr>
            <a:lvl9pPr marL="1828800" algn="ctr" rtl="0" eaLnBrk="1" fontAlgn="base" hangingPunct="1">
              <a:spcBef>
                <a:spcPct val="0"/>
              </a:spcBef>
              <a:spcAft>
                <a:spcPct val="0"/>
              </a:spcAft>
              <a:defRPr sz="4000">
                <a:solidFill>
                  <a:schemeClr val="tx2"/>
                </a:solidFill>
                <a:latin typeface="Verdana" pitchFamily="34" charset="0"/>
              </a:defRPr>
            </a:lvl9pPr>
          </a:lstStyle>
          <a:p>
            <a:r>
              <a:rPr lang="en-GB" altLang="fr-FR" sz="2400" u="sng" kern="0" dirty="0" smtClean="0"/>
              <a:t>INPI statistics</a:t>
            </a:r>
          </a:p>
          <a:p>
            <a:r>
              <a:rPr lang="en-GB" altLang="fr-FR" sz="2400" kern="0" dirty="0" smtClean="0"/>
              <a:t>Request on limitations on the French part of European patents (EP/FR) or on national </a:t>
            </a:r>
            <a:r>
              <a:rPr lang="en-GB" altLang="fr-FR" sz="2400" kern="0" dirty="0"/>
              <a:t>F</a:t>
            </a:r>
            <a:r>
              <a:rPr lang="en-GB" altLang="fr-FR" sz="2400" kern="0" dirty="0" smtClean="0"/>
              <a:t>rench Patent (FR)</a:t>
            </a:r>
          </a:p>
          <a:p>
            <a:endParaRPr lang="fr-FR" altLang="fr-FR" sz="2400" kern="0" dirty="0"/>
          </a:p>
        </p:txBody>
      </p:sp>
      <p:sp>
        <p:nvSpPr>
          <p:cNvPr id="3" name="Espace réservé du pied de page 2"/>
          <p:cNvSpPr>
            <a:spLocks noGrp="1"/>
          </p:cNvSpPr>
          <p:nvPr>
            <p:ph type="ftr" sz="quarter" idx="11"/>
          </p:nvPr>
        </p:nvSpPr>
        <p:spPr>
          <a:xfrm>
            <a:off x="3093569" y="6237312"/>
            <a:ext cx="2895600" cy="244475"/>
          </a:xfrm>
        </p:spPr>
        <p:txBody>
          <a:bodyPr/>
          <a:lstStyle/>
          <a:p>
            <a:r>
              <a:rPr lang="en-US" altLang="fr-FR" dirty="0" smtClean="0"/>
              <a:t>AIPPI - French &amp; German Groups - Aero-Club de France </a:t>
            </a:r>
            <a:endParaRPr lang="fr-FR" altLang="fr-FR" dirty="0"/>
          </a:p>
        </p:txBody>
      </p:sp>
      <p:sp>
        <p:nvSpPr>
          <p:cNvPr id="5" name="Espace réservé du numéro de diapositive 4"/>
          <p:cNvSpPr>
            <a:spLocks noGrp="1"/>
          </p:cNvSpPr>
          <p:nvPr>
            <p:ph type="sldNum" sz="quarter" idx="12"/>
          </p:nvPr>
        </p:nvSpPr>
        <p:spPr/>
        <p:txBody>
          <a:bodyPr/>
          <a:lstStyle/>
          <a:p>
            <a:fld id="{34F5A9BA-CC85-46D6-9B94-38DD50A0C947}" type="slidenum">
              <a:rPr lang="fr-FR" altLang="fr-FR" smtClean="0"/>
              <a:pPr/>
              <a:t>7</a:t>
            </a:fld>
            <a:endParaRPr lang="fr-FR" altLang="fr-FR"/>
          </a:p>
        </p:txBody>
      </p:sp>
      <p:sp>
        <p:nvSpPr>
          <p:cNvPr id="7"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120504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80728"/>
            <a:ext cx="8229600" cy="792162"/>
          </a:xfrm>
        </p:spPr>
        <p:txBody>
          <a:bodyPr/>
          <a:lstStyle/>
          <a:p>
            <a:r>
              <a:rPr lang="en-GB" altLang="fr-FR" sz="2800" u="sng" dirty="0"/>
              <a:t>INPI statistics</a:t>
            </a:r>
            <a:br>
              <a:rPr lang="en-GB" altLang="fr-FR" sz="2800" u="sng" dirty="0"/>
            </a:br>
            <a:r>
              <a:rPr lang="en-GB" altLang="fr-FR" sz="2800" dirty="0"/>
              <a:t>Request on limitations on the French part of European patents (EP/FR) or on national French Patent (FR)</a:t>
            </a:r>
            <a:r>
              <a:rPr lang="en-GB" altLang="fr-FR" dirty="0"/>
              <a:t/>
            </a:r>
            <a:br>
              <a:rPr lang="en-GB" altLang="fr-FR" dirty="0"/>
            </a:br>
            <a:endParaRPr lang="fr-FR" dirty="0"/>
          </a:p>
        </p:txBody>
      </p:sp>
      <p:sp>
        <p:nvSpPr>
          <p:cNvPr id="4" name="Espace réservé du pied de page 3"/>
          <p:cNvSpPr>
            <a:spLocks noGrp="1"/>
          </p:cNvSpPr>
          <p:nvPr>
            <p:ph type="ftr" sz="quarter" idx="11"/>
          </p:nvPr>
        </p:nvSpPr>
        <p:spPr>
          <a:xfrm>
            <a:off x="3059832" y="6237312"/>
            <a:ext cx="2895600" cy="244475"/>
          </a:xfrm>
        </p:spPr>
        <p:txBody>
          <a:bodyPr/>
          <a:lstStyle/>
          <a:p>
            <a:r>
              <a:rPr lang="en-US" altLang="fr-FR" dirty="0" smtClean="0"/>
              <a:t>AIPPI - French &amp; German Groups - Aero-Club de France </a:t>
            </a:r>
            <a:endParaRPr lang="fr-FR" altLang="fr-FR" dirty="0"/>
          </a:p>
        </p:txBody>
      </p:sp>
      <p:sp>
        <p:nvSpPr>
          <p:cNvPr id="5" name="Espace réservé du numéro de diapositive 4"/>
          <p:cNvSpPr>
            <a:spLocks noGrp="1"/>
          </p:cNvSpPr>
          <p:nvPr>
            <p:ph type="sldNum" sz="quarter" idx="12"/>
          </p:nvPr>
        </p:nvSpPr>
        <p:spPr/>
        <p:txBody>
          <a:bodyPr/>
          <a:lstStyle/>
          <a:p>
            <a:fld id="{34F5A9BA-CC85-46D6-9B94-38DD50A0C947}" type="slidenum">
              <a:rPr lang="fr-FR" altLang="fr-FR" smtClean="0"/>
              <a:pPr/>
              <a:t>8</a:t>
            </a:fld>
            <a:endParaRPr lang="fr-FR" altLang="fr-FR"/>
          </a:p>
        </p:txBody>
      </p:sp>
      <p:graphicFrame>
        <p:nvGraphicFramePr>
          <p:cNvPr id="6" name="Group 89"/>
          <p:cNvGraphicFramePr>
            <a:graphicFrameLocks noGrp="1"/>
          </p:cNvGraphicFramePr>
          <p:nvPr>
            <p:ph type="tbl" idx="1"/>
            <p:extLst>
              <p:ext uri="{D42A27DB-BD31-4B8C-83A1-F6EECF244321}">
                <p14:modId xmlns:p14="http://schemas.microsoft.com/office/powerpoint/2010/main" val="979623814"/>
              </p:ext>
            </p:extLst>
          </p:nvPr>
        </p:nvGraphicFramePr>
        <p:xfrm>
          <a:off x="827584" y="2204864"/>
          <a:ext cx="7355160" cy="3968116"/>
        </p:xfrm>
        <a:graphic>
          <a:graphicData uri="http://schemas.openxmlformats.org/drawingml/2006/table">
            <a:tbl>
              <a:tblPr/>
              <a:tblGrid>
                <a:gridCol w="1674472"/>
                <a:gridCol w="1997936"/>
                <a:gridCol w="3682752"/>
              </a:tblGrid>
              <a:tr h="228600">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endParaRPr kumimoji="0" lang="fr-FR" altLang="fr-FR"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Tx/>
                        <a:buNone/>
                        <a:tabLst/>
                      </a:pPr>
                      <a:endParaRPr kumimoji="0" lang="fr-FR" altLang="fr-FR" sz="2000" b="0" i="0" u="none" strike="noStrike" cap="none" normalizeH="0" baseline="0" dirty="0" smtClean="0">
                        <a:ln>
                          <a:noFill/>
                        </a:ln>
                        <a:solidFill>
                          <a:schemeClr val="tx1"/>
                        </a:solidFill>
                        <a:effectLst/>
                        <a:latin typeface="Arial" charset="0"/>
                      </a:endParaRP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1" i="0" u="none" strike="noStrike" cap="none" normalizeH="0" baseline="0" dirty="0" smtClean="0">
                          <a:ln>
                            <a:noFill/>
                          </a:ln>
                          <a:solidFill>
                            <a:schemeClr val="tx1"/>
                          </a:solidFill>
                          <a:effectLst/>
                          <a:latin typeface="Arial" charset="0"/>
                        </a:rPr>
                        <a:t>Total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6699FF">
                            <a:gamma/>
                            <a:shade val="46275"/>
                            <a:invGamma/>
                          </a:srgbClr>
                        </a:gs>
                        <a:gs pos="50000">
                          <a:srgbClr val="6699FF"/>
                        </a:gs>
                        <a:gs pos="100000">
                          <a:srgbClr val="6699FF">
                            <a:gamma/>
                            <a:shade val="46275"/>
                            <a:invGamma/>
                          </a:srgb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1" i="0" u="none" strike="noStrike" cap="none" normalizeH="0" baseline="0" dirty="0" err="1" smtClean="0">
                          <a:ln>
                            <a:noFill/>
                          </a:ln>
                          <a:solidFill>
                            <a:schemeClr val="tx1"/>
                          </a:solidFill>
                          <a:effectLst/>
                          <a:latin typeface="Arial" charset="0"/>
                        </a:rPr>
                        <a:t>Approved</a:t>
                      </a:r>
                      <a:endParaRPr kumimoji="0" lang="fr-FR" altLang="fr-FR" sz="2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6699FF">
                            <a:gamma/>
                            <a:shade val="46275"/>
                            <a:invGamma/>
                          </a:srgbClr>
                        </a:gs>
                        <a:gs pos="50000">
                          <a:srgbClr val="6699FF"/>
                        </a:gs>
                        <a:gs pos="100000">
                          <a:srgbClr val="6699FF">
                            <a:gamma/>
                            <a:shade val="46275"/>
                            <a:invGamma/>
                          </a:srgbClr>
                        </a:gs>
                      </a:gsLst>
                      <a:lin ang="5400000" scaled="1"/>
                    </a:gradFill>
                  </a:tcPr>
                </a:tc>
              </a:tr>
              <a:tr h="5016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chemeClr val="tx1"/>
                          </a:solidFill>
                          <a:effectLst/>
                          <a:latin typeface="Arial" charset="0"/>
                        </a:rPr>
                        <a:t>YEAR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endParaRPr kumimoji="0" lang="fr-FR" altLang="fr-FR" sz="20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algn="ctr"/>
                      <a:endParaRPr lang="fr-FR" dirty="0">
                        <a:solidFill>
                          <a:srgbClr val="000000"/>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501650">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chemeClr val="tx1"/>
                          </a:solidFill>
                          <a:effectLst/>
                          <a:latin typeface="Arial" charset="0"/>
                        </a:rPr>
                        <a:t>2009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algn="ctr"/>
                      <a:r>
                        <a:rPr lang="fr-FR" dirty="0" smtClean="0">
                          <a:solidFill>
                            <a:schemeClr val="bg2">
                              <a:lumMod val="50000"/>
                            </a:schemeClr>
                          </a:solidFill>
                        </a:rPr>
                        <a:t>15</a:t>
                      </a:r>
                      <a:endParaRPr lang="fr-FR" dirty="0">
                        <a:solidFill>
                          <a:schemeClr val="bg2">
                            <a:lumMod val="50000"/>
                          </a:schemeClr>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500063">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chemeClr val="tx1"/>
                          </a:solidFill>
                          <a:effectLst/>
                          <a:latin typeface="Arial" charset="0"/>
                        </a:rPr>
                        <a:t>2010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algn="ctr"/>
                      <a:r>
                        <a:rPr lang="fr-FR" dirty="0" smtClean="0">
                          <a:solidFill>
                            <a:schemeClr val="bg2">
                              <a:lumMod val="50000"/>
                            </a:schemeClr>
                          </a:solidFill>
                        </a:rPr>
                        <a:t>20</a:t>
                      </a:r>
                      <a:endParaRPr lang="fr-FR" dirty="0">
                        <a:solidFill>
                          <a:schemeClr val="bg2">
                            <a:lumMod val="50000"/>
                          </a:schemeClr>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501650">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chemeClr val="tx1"/>
                          </a:solidFill>
                          <a:effectLst/>
                          <a:latin typeface="Arial" charset="0"/>
                        </a:rPr>
                        <a:t>2011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algn="ctr"/>
                      <a:r>
                        <a:rPr lang="fr-FR" dirty="0" smtClean="0">
                          <a:solidFill>
                            <a:schemeClr val="bg2">
                              <a:lumMod val="50000"/>
                            </a:schemeClr>
                          </a:solidFill>
                        </a:rPr>
                        <a:t>24</a:t>
                      </a:r>
                      <a:endParaRPr lang="fr-FR" dirty="0">
                        <a:solidFill>
                          <a:schemeClr val="bg2">
                            <a:lumMod val="50000"/>
                          </a:schemeClr>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500063">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chemeClr val="tx1"/>
                          </a:solidFill>
                          <a:effectLst/>
                          <a:latin typeface="Arial" charset="0"/>
                        </a:rPr>
                        <a:t>2012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algn="ctr"/>
                      <a:r>
                        <a:rPr lang="fr-FR" dirty="0" smtClean="0">
                          <a:solidFill>
                            <a:schemeClr val="bg2">
                              <a:lumMod val="50000"/>
                            </a:schemeClr>
                          </a:solidFill>
                        </a:rPr>
                        <a:t>6</a:t>
                      </a:r>
                      <a:endParaRPr lang="fr-FR" dirty="0">
                        <a:solidFill>
                          <a:schemeClr val="bg2">
                            <a:lumMod val="50000"/>
                          </a:schemeClr>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501650">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chemeClr val="tx1"/>
                          </a:solidFill>
                          <a:effectLst/>
                          <a:latin typeface="Arial" charset="0"/>
                        </a:rPr>
                        <a:t>2013 (</a:t>
                      </a:r>
                      <a:r>
                        <a:rPr kumimoji="0" lang="fr-FR" altLang="fr-FR" sz="2000" b="0" i="0" u="none" strike="noStrike" cap="none" normalizeH="0" baseline="0" dirty="0" err="1" smtClean="0">
                          <a:ln>
                            <a:noFill/>
                          </a:ln>
                          <a:solidFill>
                            <a:schemeClr val="tx1"/>
                          </a:solidFill>
                          <a:effectLst/>
                          <a:latin typeface="Arial" charset="0"/>
                        </a:rPr>
                        <a:t>until</a:t>
                      </a:r>
                      <a:r>
                        <a:rPr kumimoji="0" lang="fr-FR" altLang="fr-FR" sz="2000" b="0" i="0" u="none" strike="noStrike" cap="none" normalizeH="0" baseline="0" dirty="0" smtClean="0">
                          <a:ln>
                            <a:noFill/>
                          </a:ln>
                          <a:solidFill>
                            <a:schemeClr val="tx1"/>
                          </a:solidFill>
                          <a:effectLst/>
                          <a:latin typeface="Arial" charset="0"/>
                        </a:rPr>
                        <a:t> 15/10/2013)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lvl1pPr>
                        <a:spcBef>
                          <a:spcPct val="20000"/>
                        </a:spcBef>
                        <a:buClr>
                          <a:schemeClr val="accent2"/>
                        </a:buClr>
                        <a:defRPr sz="2800">
                          <a:solidFill>
                            <a:schemeClr val="tx1"/>
                          </a:solidFill>
                          <a:latin typeface="Arial" charset="0"/>
                        </a:defRPr>
                      </a:lvl1pPr>
                      <a:lvl2pPr>
                        <a:spcBef>
                          <a:spcPct val="20000"/>
                        </a:spcBef>
                        <a:buClr>
                          <a:schemeClr val="tx2"/>
                        </a:buClr>
                        <a:buFont typeface="Arial" charset="0"/>
                        <a:defRPr sz="2400">
                          <a:solidFill>
                            <a:schemeClr val="tx1"/>
                          </a:solidFill>
                          <a:latin typeface="Arial" charset="0"/>
                        </a:defRPr>
                      </a:lvl2pPr>
                      <a:lvl3pPr>
                        <a:spcBef>
                          <a:spcPct val="20000"/>
                        </a:spcBef>
                        <a:buClr>
                          <a:schemeClr val="tx2"/>
                        </a:buClr>
                        <a:defRPr sz="2000">
                          <a:solidFill>
                            <a:schemeClr val="tx1"/>
                          </a:solidFill>
                          <a:latin typeface="Arial" charset="0"/>
                        </a:defRPr>
                      </a:lvl3pPr>
                      <a:lvl4pPr>
                        <a:spcBef>
                          <a:spcPct val="20000"/>
                        </a:spcBef>
                        <a:buClr>
                          <a:schemeClr val="tx2"/>
                        </a:buClr>
                        <a:defRPr>
                          <a:solidFill>
                            <a:schemeClr val="tx1"/>
                          </a:solidFill>
                          <a:latin typeface="Arial" charset="0"/>
                        </a:defRPr>
                      </a:lvl4pPr>
                      <a:lvl5pPr>
                        <a:spcBef>
                          <a:spcPct val="20000"/>
                        </a:spcBef>
                        <a:buClr>
                          <a:schemeClr val="tx2"/>
                        </a:buClr>
                        <a:defRPr>
                          <a:solidFill>
                            <a:schemeClr val="tx1"/>
                          </a:solidFill>
                          <a:latin typeface="Arial" charset="0"/>
                        </a:defRPr>
                      </a:lvl5pPr>
                      <a:lvl6pPr fontAlgn="base">
                        <a:spcBef>
                          <a:spcPct val="20000"/>
                        </a:spcBef>
                        <a:spcAft>
                          <a:spcPct val="0"/>
                        </a:spcAft>
                        <a:buClr>
                          <a:schemeClr val="tx2"/>
                        </a:buClr>
                        <a:defRPr>
                          <a:solidFill>
                            <a:schemeClr val="tx1"/>
                          </a:solidFill>
                          <a:latin typeface="Arial" charset="0"/>
                        </a:defRPr>
                      </a:lvl6pPr>
                      <a:lvl7pPr fontAlgn="base">
                        <a:spcBef>
                          <a:spcPct val="20000"/>
                        </a:spcBef>
                        <a:spcAft>
                          <a:spcPct val="0"/>
                        </a:spcAft>
                        <a:buClr>
                          <a:schemeClr val="tx2"/>
                        </a:buClr>
                        <a:defRPr>
                          <a:solidFill>
                            <a:schemeClr val="tx1"/>
                          </a:solidFill>
                          <a:latin typeface="Arial" charset="0"/>
                        </a:defRPr>
                      </a:lvl7pPr>
                      <a:lvl8pPr fontAlgn="base">
                        <a:spcBef>
                          <a:spcPct val="20000"/>
                        </a:spcBef>
                        <a:spcAft>
                          <a:spcPct val="0"/>
                        </a:spcAft>
                        <a:buClr>
                          <a:schemeClr val="tx2"/>
                        </a:buClr>
                        <a:defRPr>
                          <a:solidFill>
                            <a:schemeClr val="tx1"/>
                          </a:solidFill>
                          <a:latin typeface="Arial" charset="0"/>
                        </a:defRPr>
                      </a:lvl8pPr>
                      <a:lvl9pPr fontAlgn="base">
                        <a:spcBef>
                          <a:spcPct val="20000"/>
                        </a:spcBef>
                        <a:spcAft>
                          <a:spcPct val="0"/>
                        </a:spcAft>
                        <a:buClr>
                          <a:schemeClr val="tx2"/>
                        </a:buClr>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fr-FR" altLang="fr-FR" sz="2000" b="0" i="0" u="none" strike="noStrike" cap="none" normalizeH="0" baseline="0" dirty="0" smtClean="0">
                          <a:ln>
                            <a:noFill/>
                          </a:ln>
                          <a:solidFill>
                            <a:srgbClr val="000000"/>
                          </a:solidFill>
                          <a:effectLst/>
                          <a:latin typeface="Arial" charset="0"/>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algn="ctr"/>
                      <a:r>
                        <a:rPr lang="fr-FR" dirty="0" smtClean="0">
                          <a:solidFill>
                            <a:schemeClr val="bg2">
                              <a:lumMod val="50000"/>
                            </a:schemeClr>
                          </a:solidFill>
                        </a:rPr>
                        <a:t>11</a:t>
                      </a:r>
                      <a:endParaRPr lang="fr-FR" dirty="0">
                        <a:solidFill>
                          <a:schemeClr val="bg2">
                            <a:lumMod val="50000"/>
                          </a:schemeClr>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bl>
          </a:graphicData>
        </a:graphic>
      </p:graphicFrame>
      <p:sp>
        <p:nvSpPr>
          <p:cNvPr id="7"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4267458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9512" y="764704"/>
            <a:ext cx="8675687" cy="588963"/>
          </a:xfrm>
        </p:spPr>
        <p:txBody>
          <a:bodyPr>
            <a:normAutofit/>
          </a:bodyPr>
          <a:lstStyle/>
          <a:p>
            <a:r>
              <a:rPr lang="en-GB" altLang="fr-FR" sz="2400" u="sng" dirty="0" smtClean="0"/>
              <a:t>Average duration of the ACCEPTANCE OF LIMITATION</a:t>
            </a:r>
            <a:endParaRPr lang="fr-FR" altLang="fr-FR" sz="2400" u="sng" dirty="0" smtClean="0"/>
          </a:p>
        </p:txBody>
      </p:sp>
      <p:sp>
        <p:nvSpPr>
          <p:cNvPr id="22531" name="Rectangle 3"/>
          <p:cNvSpPr>
            <a:spLocks noGrp="1" noChangeArrowheads="1"/>
          </p:cNvSpPr>
          <p:nvPr>
            <p:ph idx="1"/>
          </p:nvPr>
        </p:nvSpPr>
        <p:spPr>
          <a:xfrm>
            <a:off x="755650" y="1916113"/>
            <a:ext cx="8208963" cy="4392612"/>
          </a:xfrm>
        </p:spPr>
        <p:txBody>
          <a:bodyPr/>
          <a:lstStyle/>
          <a:p>
            <a:endParaRPr lang="en-GB" altLang="fr-FR" sz="2000" dirty="0" smtClean="0"/>
          </a:p>
          <a:p>
            <a:r>
              <a:rPr lang="en-GB" altLang="fr-FR" sz="2000" dirty="0" smtClean="0"/>
              <a:t>INPI </a:t>
            </a:r>
            <a:r>
              <a:rPr lang="en-GB" altLang="fr-FR" sz="2000" dirty="0"/>
              <a:t>approx. 3 </a:t>
            </a:r>
            <a:r>
              <a:rPr lang="en-GB" altLang="fr-FR" sz="2000" dirty="0" smtClean="0"/>
              <a:t>months</a:t>
            </a:r>
          </a:p>
          <a:p>
            <a:pPr marL="0" indent="0">
              <a:buNone/>
            </a:pPr>
            <a:endParaRPr lang="en-GB" altLang="fr-FR" sz="2000" dirty="0"/>
          </a:p>
          <a:p>
            <a:r>
              <a:rPr lang="en-GB" altLang="fr-FR" sz="2000" dirty="0"/>
              <a:t>EPO approx. 1 year</a:t>
            </a:r>
            <a:endParaRPr altLang="fr-FR" sz="2000" dirty="0"/>
          </a:p>
        </p:txBody>
      </p:sp>
      <p:sp>
        <p:nvSpPr>
          <p:cNvPr id="4" name="Espace réservé du numéro de diapositive 5"/>
          <p:cNvSpPr>
            <a:spLocks noGrp="1"/>
          </p:cNvSpPr>
          <p:nvPr>
            <p:ph type="sldNum" sz="quarter" idx="12"/>
          </p:nvPr>
        </p:nvSpPr>
        <p:spPr/>
        <p:txBody>
          <a:bodyPr>
            <a:normAutofit fontScale="85000" lnSpcReduction="20000"/>
          </a:bodyPr>
          <a:lstStyle/>
          <a:p>
            <a:pPr>
              <a:defRPr/>
            </a:pPr>
            <a:r>
              <a:rPr lang="fr-FR"/>
              <a:t>Page </a:t>
            </a:r>
            <a:fld id="{7433492C-FDFA-4ED9-9FB3-6921B5357662}" type="slidenum">
              <a:rPr lang="fr-FR"/>
              <a:pPr>
                <a:defRPr/>
              </a:pPr>
              <a:t>9</a:t>
            </a:fld>
            <a:endParaRPr lang="fr-FR"/>
          </a:p>
        </p:txBody>
      </p:sp>
      <p:sp>
        <p:nvSpPr>
          <p:cNvPr id="2" name="Espace réservé du pied de page 1"/>
          <p:cNvSpPr>
            <a:spLocks noGrp="1"/>
          </p:cNvSpPr>
          <p:nvPr>
            <p:ph type="ftr" sz="quarter" idx="11"/>
          </p:nvPr>
        </p:nvSpPr>
        <p:spPr>
          <a:xfrm>
            <a:off x="3059832" y="5877272"/>
            <a:ext cx="2895600" cy="244475"/>
          </a:xfrm>
        </p:spPr>
        <p:txBody>
          <a:bodyPr/>
          <a:lstStyle/>
          <a:p>
            <a:r>
              <a:rPr lang="en-US" altLang="fr-FR" dirty="0" smtClean="0"/>
              <a:t>AIPPI - French &amp; German Groups - Aero-Club de France </a:t>
            </a:r>
            <a:endParaRPr lang="fr-FR" altLang="fr-FR" dirty="0"/>
          </a:p>
        </p:txBody>
      </p:sp>
      <p:sp>
        <p:nvSpPr>
          <p:cNvPr id="6" name="Espace réservé du pied de page 4"/>
          <p:cNvSpPr txBox="1">
            <a:spLocks/>
          </p:cNvSpPr>
          <p:nvPr/>
        </p:nvSpPr>
        <p:spPr bwMode="auto">
          <a:xfrm>
            <a:off x="107504" y="6551163"/>
            <a:ext cx="9144000" cy="215900"/>
          </a:xfrm>
          <a:prstGeom prst="rect">
            <a:avLst/>
          </a:prstGeom>
          <a:noFill/>
          <a:ln w="9525">
            <a:noFill/>
            <a:miter lim="800000"/>
            <a:headEnd/>
            <a:tailEnd/>
          </a:ln>
          <a:effectLst/>
        </p:spPr>
        <p:txBody>
          <a:bodyPr/>
          <a:lstStyle/>
          <a:p>
            <a:pPr eaLnBrk="1" hangingPunct="1">
              <a:spcBef>
                <a:spcPct val="20000"/>
              </a:spcBef>
              <a:buClr>
                <a:schemeClr val="accent1"/>
              </a:buClr>
              <a:buSzPct val="70000"/>
              <a:buFont typeface="Wingdings" pitchFamily="2" charset="2"/>
              <a:buNone/>
              <a:defRPr/>
            </a:pPr>
            <a:r>
              <a:rPr lang="fr-FR" sz="1000" dirty="0">
                <a:solidFill>
                  <a:schemeClr val="tx2">
                    <a:lumMod val="20000"/>
                    <a:lumOff val="80000"/>
                  </a:schemeClr>
                </a:solidFill>
                <a:latin typeface="+mn-lt"/>
              </a:rPr>
              <a:t>©2013 Regimbeau</a:t>
            </a:r>
          </a:p>
        </p:txBody>
      </p:sp>
    </p:spTree>
    <p:extLst>
      <p:ext uri="{BB962C8B-B14F-4D97-AF65-F5344CB8AC3E}">
        <p14:creationId xmlns:p14="http://schemas.microsoft.com/office/powerpoint/2010/main" val="3950389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ample presentation slides">
  <a:themeElements>
    <a:clrScheme name="GD_BusPres_01_TP01136794  3">
      <a:dk1>
        <a:srgbClr val="152A83"/>
      </a:dk1>
      <a:lt1>
        <a:srgbClr val="FFFFFF"/>
      </a:lt1>
      <a:dk2>
        <a:srgbClr val="0066CC"/>
      </a:dk2>
      <a:lt2>
        <a:srgbClr val="9CD5F4"/>
      </a:lt2>
      <a:accent1>
        <a:srgbClr val="BE9932"/>
      </a:accent1>
      <a:accent2>
        <a:srgbClr val="2A99EC"/>
      </a:accent2>
      <a:accent3>
        <a:srgbClr val="AAB8E2"/>
      </a:accent3>
      <a:accent4>
        <a:srgbClr val="DADADA"/>
      </a:accent4>
      <a:accent5>
        <a:srgbClr val="DBCAAD"/>
      </a:accent5>
      <a:accent6>
        <a:srgbClr val="258AD6"/>
      </a:accent6>
      <a:hlink>
        <a:srgbClr val="70B040"/>
      </a:hlink>
      <a:folHlink>
        <a:srgbClr val="6B8ED3"/>
      </a:folHlink>
    </a:clrScheme>
    <a:fontScheme name="GD_BusPres_01_TP01136794 ">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D_BusPres_01_TP01136794  1">
        <a:dk1>
          <a:srgbClr val="000066"/>
        </a:dk1>
        <a:lt1>
          <a:srgbClr val="FFFFFF"/>
        </a:lt1>
        <a:dk2>
          <a:srgbClr val="006699"/>
        </a:dk2>
        <a:lt2>
          <a:srgbClr val="EEE378"/>
        </a:lt2>
        <a:accent1>
          <a:srgbClr val="69C828"/>
        </a:accent1>
        <a:accent2>
          <a:srgbClr val="E68B30"/>
        </a:accent2>
        <a:accent3>
          <a:srgbClr val="AAB8CA"/>
        </a:accent3>
        <a:accent4>
          <a:srgbClr val="DADADA"/>
        </a:accent4>
        <a:accent5>
          <a:srgbClr val="B9E0AC"/>
        </a:accent5>
        <a:accent6>
          <a:srgbClr val="D07D2A"/>
        </a:accent6>
        <a:hlink>
          <a:srgbClr val="0FAAE1"/>
        </a:hlink>
        <a:folHlink>
          <a:srgbClr val="547FEA"/>
        </a:folHlink>
      </a:clrScheme>
      <a:clrMap bg1="dk2" tx1="lt1" bg2="dk1" tx2="lt2" accent1="accent1" accent2="accent2" accent3="accent3" accent4="accent4" accent5="accent5" accent6="accent6" hlink="hlink" folHlink="folHlink"/>
    </a:extraClrScheme>
    <a:extraClrScheme>
      <a:clrScheme name="GD_BusPres_01_TP01136794  2">
        <a:dk1>
          <a:srgbClr val="0F4334"/>
        </a:dk1>
        <a:lt1>
          <a:srgbClr val="FFFFFF"/>
        </a:lt1>
        <a:dk2>
          <a:srgbClr val="43BD4C"/>
        </a:dk2>
        <a:lt2>
          <a:srgbClr val="F0F7BD"/>
        </a:lt2>
        <a:accent1>
          <a:srgbClr val="B2B838"/>
        </a:accent1>
        <a:accent2>
          <a:srgbClr val="E68B30"/>
        </a:accent2>
        <a:accent3>
          <a:srgbClr val="B0DBB2"/>
        </a:accent3>
        <a:accent4>
          <a:srgbClr val="DADADA"/>
        </a:accent4>
        <a:accent5>
          <a:srgbClr val="D5D8AE"/>
        </a:accent5>
        <a:accent6>
          <a:srgbClr val="D07D2A"/>
        </a:accent6>
        <a:hlink>
          <a:srgbClr val="3FB180"/>
        </a:hlink>
        <a:folHlink>
          <a:srgbClr val="3BA7E3"/>
        </a:folHlink>
      </a:clrScheme>
      <a:clrMap bg1="dk2" tx1="lt1" bg2="dk1" tx2="lt2" accent1="accent1" accent2="accent2" accent3="accent3" accent4="accent4" accent5="accent5" accent6="accent6" hlink="hlink" folHlink="folHlink"/>
    </a:extraClrScheme>
    <a:extraClrScheme>
      <a:clrScheme name="GD_BusPres_01_TP01136794  3">
        <a:dk1>
          <a:srgbClr val="152A83"/>
        </a:dk1>
        <a:lt1>
          <a:srgbClr val="FFFFFF"/>
        </a:lt1>
        <a:dk2>
          <a:srgbClr val="0066CC"/>
        </a:dk2>
        <a:lt2>
          <a:srgbClr val="9CD5F4"/>
        </a:lt2>
        <a:accent1>
          <a:srgbClr val="BE9932"/>
        </a:accent1>
        <a:accent2>
          <a:srgbClr val="2A99EC"/>
        </a:accent2>
        <a:accent3>
          <a:srgbClr val="AAB8E2"/>
        </a:accent3>
        <a:accent4>
          <a:srgbClr val="DADADA"/>
        </a:accent4>
        <a:accent5>
          <a:srgbClr val="DBCAAD"/>
        </a:accent5>
        <a:accent6>
          <a:srgbClr val="258AD6"/>
        </a:accent6>
        <a:hlink>
          <a:srgbClr val="70B040"/>
        </a:hlink>
        <a:folHlink>
          <a:srgbClr val="6B8ED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285</TotalTime>
  <Words>2166</Words>
  <Application>Microsoft Office PowerPoint</Application>
  <PresentationFormat>Affichage à l'écran (4:3)</PresentationFormat>
  <Paragraphs>437</Paragraphs>
  <Slides>31</Slides>
  <Notes>2</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Sample presentation slides</vt:lpstr>
      <vt:lpstr>Post-Grant modifications  of patent claims</vt:lpstr>
      <vt:lpstr>POST-GRANT LIMITATION OF  A FRENCH PATENT BEFORE FRENCH / EUROPEAN PATENT OFFICES</vt:lpstr>
      <vt:lpstr>THE LEGAL TEXTS</vt:lpstr>
      <vt:lpstr>Limitation proceedings before the INPI (the French Patent Office) in accordance with  Article L.613-24 and L.613-25</vt:lpstr>
      <vt:lpstr>Présentation PowerPoint</vt:lpstr>
      <vt:lpstr>Limitation proceedings before the INPI (the French Patent Office) in accordance with  Article L.613-24 and L.613-25</vt:lpstr>
      <vt:lpstr>Présentation PowerPoint</vt:lpstr>
      <vt:lpstr>INPI statistics Request on limitations on the French part of European patents (EP/FR) or on national French Patent (FR) </vt:lpstr>
      <vt:lpstr>Average duration of the ACCEPTANCE OF LIMITATION</vt:lpstr>
      <vt:lpstr>Challenge by Patentee of a decision to refuse the limitation</vt:lpstr>
      <vt:lpstr>CHALLENGE BY A THIRD PARTY OF THE ACCEPTANCE OF LIMITATION</vt:lpstr>
      <vt:lpstr>CHALLENGE BY A THIRD PARTY OF THE ACCEPTANCE OF LIMITATION</vt:lpstr>
      <vt:lpstr>WHEN CAN THE  REQUEST BE PRESENTED?</vt:lpstr>
      <vt:lpstr>LIMITATION PROCEDURE  (a few special terms and conditions required)</vt:lpstr>
      <vt:lpstr>INTERPRETATION OF THE CONCEPT OF LIMITATION</vt:lpstr>
      <vt:lpstr>Example</vt:lpstr>
      <vt:lpstr>Example</vt:lpstr>
      <vt:lpstr>Example</vt:lpstr>
      <vt:lpstr>Example</vt:lpstr>
      <vt:lpstr>Limitation based solely on the descriptive elements</vt:lpstr>
      <vt:lpstr>A few special cases that have not yet been fully decided</vt:lpstr>
      <vt:lpstr>A few special cases that have not yet been fully decided</vt:lpstr>
      <vt:lpstr>Right to intervene on behalf of third parties   (Observations)</vt:lpstr>
      <vt:lpstr>CONSEQUENCES</vt:lpstr>
      <vt:lpstr>CONSEQUENCES</vt:lpstr>
      <vt:lpstr>CONSEQUENCES</vt:lpstr>
      <vt:lpstr>EXAMPLE OF A LIMITATION ACCEPTED BY THE EPO</vt:lpstr>
      <vt:lpstr>EXAMPLE OF A LIMITATION ACCEPTED BY THE EPO</vt:lpstr>
      <vt:lpstr>EXAMPLE OF A LIMITATION ACCEPTED BY THE EPO</vt:lpstr>
      <vt:lpstr>Questions to be referred to the ECJ</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Cliquer pour ajouter un titre</dc:title>
  <dc:creator>CLERY Isabelle</dc:creator>
  <cp:lastModifiedBy>MARIE, Aurélia</cp:lastModifiedBy>
  <cp:revision>26</cp:revision>
  <cp:lastPrinted>2013-11-06T15:50:00Z</cp:lastPrinted>
  <dcterms:created xsi:type="dcterms:W3CDTF">2013-11-06T11:58:37Z</dcterms:created>
  <dcterms:modified xsi:type="dcterms:W3CDTF">2013-11-13T07:55:54Z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TC011367951036</vt:lpwstr>
  </property>
</Properties>
</file>