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40" r:id="rId1"/>
  </p:sldMasterIdLst>
  <p:notesMasterIdLst>
    <p:notesMasterId r:id="rId45"/>
  </p:notesMasterIdLst>
  <p:handoutMasterIdLst>
    <p:handoutMasterId r:id="rId46"/>
  </p:handoutMasterIdLst>
  <p:sldIdLst>
    <p:sldId id="343" r:id="rId2"/>
    <p:sldId id="375" r:id="rId3"/>
    <p:sldId id="376" r:id="rId4"/>
    <p:sldId id="377" r:id="rId5"/>
    <p:sldId id="378" r:id="rId6"/>
    <p:sldId id="379" r:id="rId7"/>
    <p:sldId id="380" r:id="rId8"/>
    <p:sldId id="381" r:id="rId9"/>
    <p:sldId id="344" r:id="rId10"/>
    <p:sldId id="346" r:id="rId11"/>
    <p:sldId id="347" r:id="rId12"/>
    <p:sldId id="349" r:id="rId13"/>
    <p:sldId id="350" r:id="rId14"/>
    <p:sldId id="351" r:id="rId15"/>
    <p:sldId id="352" r:id="rId16"/>
    <p:sldId id="353" r:id="rId17"/>
    <p:sldId id="354" r:id="rId18"/>
    <p:sldId id="355" r:id="rId19"/>
    <p:sldId id="384" r:id="rId20"/>
    <p:sldId id="356" r:id="rId21"/>
    <p:sldId id="358" r:id="rId22"/>
    <p:sldId id="359" r:id="rId23"/>
    <p:sldId id="385" r:id="rId24"/>
    <p:sldId id="360" r:id="rId25"/>
    <p:sldId id="361" r:id="rId26"/>
    <p:sldId id="362" r:id="rId27"/>
    <p:sldId id="363" r:id="rId28"/>
    <p:sldId id="364" r:id="rId29"/>
    <p:sldId id="365" r:id="rId30"/>
    <p:sldId id="382" r:id="rId31"/>
    <p:sldId id="386" r:id="rId32"/>
    <p:sldId id="387" r:id="rId33"/>
    <p:sldId id="366" r:id="rId34"/>
    <p:sldId id="367" r:id="rId35"/>
    <p:sldId id="368" r:id="rId36"/>
    <p:sldId id="369" r:id="rId37"/>
    <p:sldId id="370" r:id="rId38"/>
    <p:sldId id="371" r:id="rId39"/>
    <p:sldId id="372" r:id="rId40"/>
    <p:sldId id="373" r:id="rId41"/>
    <p:sldId id="388" r:id="rId42"/>
    <p:sldId id="389" r:id="rId43"/>
    <p:sldId id="383" r:id="rId44"/>
  </p:sldIdLst>
  <p:sldSz cx="9144000" cy="6858000" type="screen4x3"/>
  <p:notesSz cx="6669088" cy="9926638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0000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2" autoAdjust="0"/>
    <p:restoredTop sz="94705" autoAdjust="0"/>
  </p:normalViewPr>
  <p:slideViewPr>
    <p:cSldViewPr>
      <p:cViewPr>
        <p:scale>
          <a:sx n="96" d="100"/>
          <a:sy n="96" d="100"/>
        </p:scale>
        <p:origin x="-1974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2" d="100"/>
          <a:sy n="62" d="100"/>
        </p:scale>
        <p:origin x="-3312" y="-82"/>
      </p:cViewPr>
      <p:guideLst>
        <p:guide orient="horz" pos="3126"/>
        <p:guide pos="210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85" tIns="45292" rIns="90585" bIns="45292" numCol="1" anchor="t" anchorCtr="0" compatLnSpc="1">
            <a:prstTxWarp prst="textNoShape">
              <a:avLst/>
            </a:prstTxWarp>
          </a:bodyPr>
          <a:lstStyle>
            <a:lvl1pPr defTabSz="906407"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85" tIns="45292" rIns="90585" bIns="45292" numCol="1" anchor="t" anchorCtr="0" compatLnSpc="1">
            <a:prstTxWarp prst="textNoShape">
              <a:avLst/>
            </a:prstTxWarp>
          </a:bodyPr>
          <a:lstStyle>
            <a:lvl1pPr algn="r" defTabSz="906407">
              <a:defRPr sz="1200">
                <a:latin typeface="Calibri" pitchFamily="34" charset="0"/>
              </a:defRPr>
            </a:lvl1pPr>
          </a:lstStyle>
          <a:p>
            <a:fld id="{235647E5-187F-4F0D-977D-5DB5078F4045}" type="datetimeFigureOut">
              <a:rPr lang="fr-FR"/>
              <a:pPr/>
              <a:t>06/11/2013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85" tIns="45292" rIns="90585" bIns="45292" numCol="1" anchor="b" anchorCtr="0" compatLnSpc="1">
            <a:prstTxWarp prst="textNoShape">
              <a:avLst/>
            </a:prstTxWarp>
          </a:bodyPr>
          <a:lstStyle>
            <a:lvl1pPr defTabSz="906407">
              <a:defRPr sz="1200"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85" tIns="45292" rIns="90585" bIns="45292" numCol="1" anchor="b" anchorCtr="0" compatLnSpc="1">
            <a:prstTxWarp prst="textNoShape">
              <a:avLst/>
            </a:prstTxWarp>
          </a:bodyPr>
          <a:lstStyle>
            <a:lvl1pPr algn="r" defTabSz="906407">
              <a:defRPr sz="1200">
                <a:latin typeface="Calibri" pitchFamily="34" charset="0"/>
              </a:defRPr>
            </a:lvl1pPr>
          </a:lstStyle>
          <a:p>
            <a:fld id="{85AA74E9-D368-4D6F-A431-FB46CFB7E9D7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63426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fr-FR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6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5CAD3343-F8EC-4B69-9E5B-88AFA5809BC6}" type="datetimeFigureOut">
              <a:rPr lang="fr-FR"/>
              <a:pPr/>
              <a:t>06/11/2013</a:t>
            </a:fld>
            <a:endParaRPr lang="fr-FR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4075" y="744538"/>
            <a:ext cx="4960938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714876"/>
            <a:ext cx="5335588" cy="4467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Book Antiqua" pitchFamily="18" charset="0"/>
              </a:defRPr>
            </a:lvl1pPr>
          </a:lstStyle>
          <a:p>
            <a:endParaRPr lang="fr-FR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28163"/>
            <a:ext cx="2889250" cy="496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34" tIns="45718" rIns="91434" bIns="4571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Book Antiqua" pitchFamily="18" charset="0"/>
              </a:defRPr>
            </a:lvl1pPr>
          </a:lstStyle>
          <a:p>
            <a:fld id="{C36ADD70-D6C1-4883-AFA6-5664F1B6A1C5}" type="slidenum">
              <a:rPr lang="fr-FR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57397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850178-BF49-4BFD-BEAE-0F133588B4C4}" type="datetime4">
              <a:rPr lang="fr-FR"/>
              <a:pPr>
                <a:defRPr/>
              </a:pPr>
              <a:t>6 novembre 2013</a:t>
            </a:fld>
            <a:endParaRPr lang="fr-FR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0046F7-BB37-468F-903C-A6441FC68F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824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fld id="{E29681CC-F673-4B7D-8573-692FB78BB165}" type="datetime4">
              <a:rPr lang="fr-FR" smtClean="0"/>
              <a:pPr lvl="4"/>
              <a:t>6 novembre 2013</a:t>
            </a:fld>
            <a:endParaRPr lang="en-US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B6BBB-C3E7-4882-9C0F-BC35115DEE3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3249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AE44D-2CF4-48D7-86B1-63D37722725C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3919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noProof="0" smtClean="0"/>
              <a:t>Cliquez pour modifier le style du titre</a:t>
            </a:r>
            <a:endParaRPr lang="en-US" noProof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noProof="0" dirty="0" err="1" smtClean="0"/>
              <a:t>Cliquez</a:t>
            </a:r>
            <a:r>
              <a:rPr lang="en-US" noProof="0" dirty="0" smtClean="0"/>
              <a:t> pour modifier les styles du </a:t>
            </a:r>
            <a:r>
              <a:rPr lang="en-US" noProof="0" dirty="0" err="1" smtClean="0"/>
              <a:t>texte</a:t>
            </a:r>
            <a:r>
              <a:rPr lang="en-US" noProof="0" dirty="0" smtClean="0"/>
              <a:t> du masque</a:t>
            </a:r>
          </a:p>
          <a:p>
            <a:pPr lvl="1"/>
            <a:r>
              <a:rPr lang="en-US" noProof="0" dirty="0" err="1" smtClean="0"/>
              <a:t>Deuxième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2"/>
            <a:r>
              <a:rPr lang="en-US" noProof="0" dirty="0" err="1" smtClean="0"/>
              <a:t>Troisième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3"/>
            <a:r>
              <a:rPr lang="en-US" noProof="0" dirty="0" err="1" smtClean="0"/>
              <a:t>Quatrième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 smtClean="0"/>
          </a:p>
          <a:p>
            <a:pPr lvl="4"/>
            <a:r>
              <a:rPr lang="en-US" noProof="0" dirty="0" err="1" smtClean="0"/>
              <a:t>Cinquième</a:t>
            </a:r>
            <a:r>
              <a:rPr lang="en-US" noProof="0" dirty="0" smtClean="0"/>
              <a:t> </a:t>
            </a:r>
            <a:r>
              <a:rPr lang="en-US" noProof="0" dirty="0" err="1" smtClean="0"/>
              <a:t>niveau</a:t>
            </a:r>
            <a:endParaRPr lang="en-US" noProof="0" dirty="0"/>
          </a:p>
        </p:txBody>
      </p:sp>
      <p:sp>
        <p:nvSpPr>
          <p:cNvPr id="4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5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6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9F980A-FA25-4B93-9A10-C5C430C1F70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8036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9DE761-336B-4A41-B784-B9D359C2D299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760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smtClean="0"/>
              <a:t>Cliquez pour modifier les styles du texte du masque</a:t>
            </a:r>
          </a:p>
          <a:p>
            <a:pPr lvl="1"/>
            <a:r>
              <a:rPr lang="en-US" noProof="0" smtClean="0"/>
              <a:t>Deuxième niveau</a:t>
            </a:r>
          </a:p>
          <a:p>
            <a:pPr lvl="2"/>
            <a:r>
              <a:rPr lang="en-US" noProof="0" smtClean="0"/>
              <a:t>Troisième niveau</a:t>
            </a:r>
          </a:p>
          <a:p>
            <a:pPr lvl="3"/>
            <a:r>
              <a:rPr lang="en-US" noProof="0" smtClean="0"/>
              <a:t>Quatrième niveau</a:t>
            </a:r>
          </a:p>
          <a:p>
            <a:pPr lvl="4"/>
            <a:r>
              <a:rPr lang="en-US" noProof="0" smtClean="0"/>
              <a:t>Cinquième niveau</a:t>
            </a:r>
            <a:endParaRPr lang="en-US" noProof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noProof="0" dirty="0" err="1" smtClean="0"/>
              <a:t>Cliquez</a:t>
            </a:r>
            <a:r>
              <a:rPr lang="fr-FR" dirty="0" smtClean="0"/>
              <a:t>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en-US" dirty="0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 smtClean="0"/>
          </a:p>
          <a:p>
            <a:fld id="{1B548A41-87F2-47C7-A7D8-A9886679B161}" type="datetime4">
              <a:rPr lang="fr-FR" smtClean="0"/>
              <a:pPr/>
              <a:t>6 novembre 2013</a:t>
            </a:fld>
            <a:endParaRPr lang="fr-FR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56E8-FEA7-4FC9-9E17-BB83B7C54C9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3059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8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9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11EECA-E870-4F45-9D12-EA20BD6334B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5096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9C3582-2E2A-476E-BB4D-55C5DF8CEF40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229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 smtClean="0"/>
              <a:t>18 octobre 2013</a:t>
            </a:r>
            <a:endParaRPr lang="fr-FR" dirty="0"/>
          </a:p>
        </p:txBody>
      </p:sp>
      <p:sp>
        <p:nvSpPr>
          <p:cNvPr id="4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294DD-408A-4A96-AC55-E11987A2210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82479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54F1F1-0B76-4008-8C9A-26E054EA0DA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476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fr-FR" noProof="0" smtClean="0"/>
              <a:t>Cliquez sur l'icône pour ajouter une image</a:t>
            </a:r>
            <a:endParaRPr lang="en-US" noProof="0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 dirty="0"/>
          </a:p>
        </p:txBody>
      </p:sp>
      <p:sp>
        <p:nvSpPr>
          <p:cNvPr id="6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 dirty="0" smtClean="0"/>
          </a:p>
          <a:p>
            <a:endParaRPr lang="fr-FR" dirty="0"/>
          </a:p>
        </p:txBody>
      </p:sp>
      <p:sp>
        <p:nvSpPr>
          <p:cNvPr id="7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5E2A8-0320-4EC8-B083-F8A492D2BA6E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295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1027" name="Espace réservé du texte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smtClean="0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49DC13E-B492-4331-A8C0-F836AA9975E2}" type="datetime4">
              <a:rPr lang="fr-FR"/>
              <a:pPr>
                <a:defRPr/>
              </a:pPr>
              <a:t>6 novembre 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CBCBC"/>
                </a:solidFill>
                <a:latin typeface="Book Antiqua" pitchFamily="18" charset="0"/>
              </a:defRPr>
            </a:lvl1pPr>
          </a:lstStyle>
          <a:p>
            <a:endParaRPr lang="fr-FR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A305DE-811F-4835-A4CF-4CA1DC240AA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grpSp>
        <p:nvGrpSpPr>
          <p:cNvPr id="1046" name="Group 22"/>
          <p:cNvGrpSpPr>
            <a:grpSpLocks/>
          </p:cNvGrpSpPr>
          <p:nvPr userDrawn="1"/>
        </p:nvGrpSpPr>
        <p:grpSpPr bwMode="auto">
          <a:xfrm>
            <a:off x="6608763" y="25400"/>
            <a:ext cx="2738437" cy="798513"/>
            <a:chOff x="4019" y="16"/>
            <a:chExt cx="1725" cy="503"/>
          </a:xfrm>
        </p:grpSpPr>
        <p:sp>
          <p:nvSpPr>
            <p:cNvPr id="1043" name="Text Box 19"/>
            <p:cNvSpPr txBox="1">
              <a:spLocks noChangeArrowheads="1"/>
            </p:cNvSpPr>
            <p:nvPr userDrawn="1"/>
          </p:nvSpPr>
          <p:spPr bwMode="auto">
            <a:xfrm>
              <a:off x="4019" y="16"/>
              <a:ext cx="1360" cy="1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r>
                <a:rPr lang="fr-FR" sz="900">
                  <a:solidFill>
                    <a:srgbClr val="E6E6E6"/>
                  </a:solidFill>
                </a:rPr>
                <a:t>Hertslet Wolfer &amp; Heintz</a:t>
              </a:r>
            </a:p>
          </p:txBody>
        </p:sp>
        <p:sp>
          <p:nvSpPr>
            <p:cNvPr id="1044" name="Text Box 20"/>
            <p:cNvSpPr txBox="1">
              <a:spLocks noChangeArrowheads="1"/>
            </p:cNvSpPr>
            <p:nvPr userDrawn="1"/>
          </p:nvSpPr>
          <p:spPr bwMode="auto">
            <a:xfrm>
              <a:off x="4766" y="19"/>
              <a:ext cx="921" cy="3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r>
                <a:rPr lang="fr-FR" sz="3200" b="1">
                  <a:solidFill>
                    <a:srgbClr val="E6E6E6"/>
                  </a:solidFill>
                </a:rPr>
                <a:t>hw</a:t>
              </a:r>
              <a:r>
                <a:rPr lang="fr-FR" sz="2500" b="1">
                  <a:solidFill>
                    <a:srgbClr val="E6E6E6"/>
                  </a:solidFill>
                </a:rPr>
                <a:t>&amp;</a:t>
              </a:r>
              <a:r>
                <a:rPr lang="fr-FR" sz="3200" b="1">
                  <a:solidFill>
                    <a:srgbClr val="E6E6E6"/>
                  </a:solidFill>
                </a:rPr>
                <a:t>h</a:t>
              </a:r>
              <a:endParaRPr lang="fr-FR">
                <a:solidFill>
                  <a:srgbClr val="E6E6E6"/>
                </a:solidFill>
              </a:endParaRPr>
            </a:p>
          </p:txBody>
        </p:sp>
        <p:sp>
          <p:nvSpPr>
            <p:cNvPr id="1045" name="Text Box 21"/>
            <p:cNvSpPr txBox="1">
              <a:spLocks noChangeArrowheads="1"/>
            </p:cNvSpPr>
            <p:nvPr userDrawn="1"/>
          </p:nvSpPr>
          <p:spPr bwMode="auto">
            <a:xfrm>
              <a:off x="4791" y="302"/>
              <a:ext cx="953" cy="21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algn="just"/>
              <a:r>
                <a:rPr lang="fr-FR" sz="800">
                  <a:solidFill>
                    <a:srgbClr val="E6E6E6"/>
                  </a:solidFill>
                </a:rPr>
                <a:t>Avocats &amp; Rechtsanwälte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63" r:id="rId3"/>
    <p:sldLayoutId id="2147483855" r:id="rId4"/>
    <p:sldLayoutId id="2147483856" r:id="rId5"/>
    <p:sldLayoutId id="2147483857" r:id="rId6"/>
    <p:sldLayoutId id="2147483858" r:id="rId7"/>
    <p:sldLayoutId id="2147483859" r:id="rId8"/>
    <p:sldLayoutId id="2147483860" r:id="rId9"/>
    <p:sldLayoutId id="2147483861" r:id="rId10"/>
    <p:sldLayoutId id="2147483862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Lucida Sans" pitchFamily="34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9" name="Rectangle 7"/>
          <p:cNvSpPr>
            <a:spLocks noGrp="1"/>
          </p:cNvSpPr>
          <p:nvPr>
            <p:ph type="ctrTitle"/>
          </p:nvPr>
        </p:nvSpPr>
        <p:spPr bwMode="auto">
          <a:xfrm>
            <a:off x="755650" y="1844674"/>
            <a:ext cx="7843838" cy="2664446"/>
          </a:xfrm>
          <a:noFill/>
          <a:ln w="508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40" tIns="45720" rIns="91440" bIns="45720" numCol="1" anchor="ctr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sz="3600" dirty="0" smtClean="0">
                <a:effectLst/>
              </a:rPr>
              <a:t/>
            </a:r>
            <a:br>
              <a:rPr lang="en-US" sz="3600" dirty="0" smtClean="0">
                <a:effectLst/>
              </a:rPr>
            </a:br>
            <a:r>
              <a:rPr lang="en-US" sz="3600" dirty="0">
                <a:effectLst/>
              </a:rPr>
              <a:t/>
            </a:r>
            <a:br>
              <a:rPr lang="en-US" sz="3600" dirty="0">
                <a:effectLst/>
              </a:rPr>
            </a:br>
            <a:r>
              <a:rPr lang="en-US" sz="3600" dirty="0" smtClean="0">
                <a:effectLst/>
              </a:rPr>
              <a:t>Effective </a:t>
            </a:r>
            <a:r>
              <a:rPr lang="en-US" sz="3600" dirty="0">
                <a:effectLst/>
              </a:rPr>
              <a:t>use of the French and German legal procedures with regard to IP </a:t>
            </a:r>
            <a:r>
              <a:rPr lang="en-US" sz="3600" dirty="0" smtClean="0">
                <a:effectLst/>
              </a:rPr>
              <a:t>infringement</a:t>
            </a:r>
            <a:r>
              <a:rPr lang="fr-FR" sz="3600" dirty="0">
                <a:effectLst/>
              </a:rPr>
              <a:t/>
            </a:r>
            <a:br>
              <a:rPr lang="fr-FR" sz="3600" dirty="0">
                <a:effectLst/>
              </a:rPr>
            </a:br>
            <a:r>
              <a:rPr lang="fr-FR" sz="3700" cap="none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/>
            </a:r>
            <a:br>
              <a:rPr lang="fr-FR" sz="3700" cap="none" dirty="0" smtClean="0">
                <a:ln>
                  <a:noFill/>
                </a:ln>
                <a:solidFill>
                  <a:schemeClr val="accent1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</a:br>
            <a:endParaRPr lang="fr-FR" sz="3700" cap="none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59397" name="Rectangle 5"/>
          <p:cNvSpPr>
            <a:spLocks noGrp="1"/>
          </p:cNvSpPr>
          <p:nvPr>
            <p:ph type="subTitle" idx="1"/>
          </p:nvPr>
        </p:nvSpPr>
        <p:spPr>
          <a:xfrm>
            <a:off x="1403648" y="4941168"/>
            <a:ext cx="6400800" cy="1152128"/>
          </a:xfrm>
        </p:spPr>
        <p:txBody>
          <a:bodyPr/>
          <a:lstStyle/>
          <a:p>
            <a:pPr marL="136525"/>
            <a:endParaRPr lang="fr-FR" dirty="0" smtClean="0"/>
          </a:p>
          <a:p>
            <a:pPr marL="136525"/>
            <a:r>
              <a:rPr lang="fr-FR" sz="1600" dirty="0" smtClean="0"/>
              <a:t>Christophe CHAPOULLIE</a:t>
            </a:r>
          </a:p>
          <a:p>
            <a:pPr marL="136525"/>
            <a:r>
              <a:rPr lang="fr-FR" sz="1400" dirty="0" smtClean="0"/>
              <a:t>Avocat Associé</a:t>
            </a:r>
          </a:p>
          <a:p>
            <a:pPr marL="136525"/>
            <a:endParaRPr lang="fr-FR" sz="1600" dirty="0" smtClean="0"/>
          </a:p>
          <a:p>
            <a:pPr marL="136525"/>
            <a:endParaRPr lang="fr-FR" sz="1600" dirty="0" smtClean="0"/>
          </a:p>
          <a:p>
            <a:pPr marL="136525"/>
            <a:endParaRPr lang="fr-FR" dirty="0" smtClean="0"/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107504" y="332656"/>
            <a:ext cx="4680520" cy="247464"/>
          </a:xfrm>
          <a:prstGeom prst="rect">
            <a:avLst/>
          </a:prstGeom>
        </p:spPr>
        <p:txBody>
          <a:bodyPr vert="horz" lIns="45720" tIns="0" rIns="45720" bIns="0" anchor="b">
            <a:normAutofit fontScale="45000" lnSpcReduction="20000"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800" b="1" kern="1200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en-US" sz="4400" dirty="0" smtClean="0">
                <a:effectLst/>
              </a:rPr>
              <a:t>AIPPI 7</a:t>
            </a:r>
            <a:r>
              <a:rPr lang="en-US" sz="4400" baseline="30000" dirty="0" smtClean="0">
                <a:effectLst/>
              </a:rPr>
              <a:t>th</a:t>
            </a:r>
            <a:r>
              <a:rPr lang="en-US" sz="4400" dirty="0" smtClean="0">
                <a:effectLst/>
              </a:rPr>
              <a:t> and 8</a:t>
            </a:r>
            <a:r>
              <a:rPr lang="en-US" sz="4400" baseline="30000" dirty="0" smtClean="0">
                <a:effectLst/>
              </a:rPr>
              <a:t>th</a:t>
            </a:r>
            <a:r>
              <a:rPr lang="en-US" sz="4400" dirty="0" smtClean="0">
                <a:effectLst/>
              </a:rPr>
              <a:t> November 2013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6534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/>
          </p:cNvSpPr>
          <p:nvPr>
            <p:ph type="title"/>
          </p:nvPr>
        </p:nvSpPr>
        <p:spPr bwMode="auto">
          <a:xfrm>
            <a:off x="467544" y="620688"/>
            <a:ext cx="8229600" cy="850106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GB" sz="4400" u="sng" dirty="0"/>
              <a:t>1. </a:t>
            </a:r>
            <a:r>
              <a:rPr lang="en-GB" sz="4400" u="sng" dirty="0" smtClean="0"/>
              <a:t>Pre-litigation: </a:t>
            </a:r>
            <a:br>
              <a:rPr lang="en-GB" sz="4400" u="sng" dirty="0" smtClean="0"/>
            </a:br>
            <a:r>
              <a:rPr lang="en-GB" sz="4000" u="sng" dirty="0" smtClean="0"/>
              <a:t>Cease &amp; desist letter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370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  <p:sp>
        <p:nvSpPr>
          <p:cNvPr id="48131" name="Rectangle 3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96544"/>
          </a:xfrm>
        </p:spPr>
        <p:txBody>
          <a:bodyPr/>
          <a:lstStyle/>
          <a:p>
            <a:pPr marL="136525" indent="0">
              <a:buNone/>
            </a:pPr>
            <a:r>
              <a:rPr lang="en-GB" sz="2200" dirty="0" smtClean="0"/>
              <a:t>Increasingly </a:t>
            </a:r>
            <a:r>
              <a:rPr lang="en-GB" sz="2200" dirty="0"/>
              <a:t>used</a:t>
            </a:r>
            <a:endParaRPr lang="fr-FR" sz="2200" dirty="0"/>
          </a:p>
          <a:p>
            <a:pPr marL="136525" indent="0">
              <a:buNone/>
            </a:pPr>
            <a:r>
              <a:rPr lang="fr-FR" sz="2200" b="1" dirty="0" smtClean="0">
                <a:sym typeface="Wingdings"/>
              </a:rPr>
              <a:t> </a:t>
            </a:r>
            <a:r>
              <a:rPr lang="fr-FR" sz="2200" dirty="0" smtClean="0">
                <a:sym typeface="Wingdings"/>
              </a:rPr>
              <a:t>Type of </a:t>
            </a:r>
            <a:r>
              <a:rPr lang="en-US" sz="2200" dirty="0" smtClean="0"/>
              <a:t>demands</a:t>
            </a:r>
            <a:r>
              <a:rPr lang="en-US" sz="2200" dirty="0"/>
              <a:t> :</a:t>
            </a:r>
            <a:endParaRPr lang="fr-FR" sz="2200" dirty="0"/>
          </a:p>
          <a:p>
            <a:pPr lvl="1"/>
            <a:r>
              <a:rPr lang="en-US" sz="2200" dirty="0"/>
              <a:t>cessation</a:t>
            </a:r>
            <a:endParaRPr lang="fr-FR" sz="2200" dirty="0"/>
          </a:p>
          <a:p>
            <a:pPr lvl="1"/>
            <a:r>
              <a:rPr lang="fr-FR" sz="2200" dirty="0" smtClean="0"/>
              <a:t>written acknowledgement </a:t>
            </a:r>
            <a:r>
              <a:rPr lang="fr-FR" sz="2200" dirty="0"/>
              <a:t>of rights</a:t>
            </a:r>
          </a:p>
          <a:p>
            <a:pPr lvl="1"/>
            <a:r>
              <a:rPr lang="en-US" sz="2200" dirty="0"/>
              <a:t>possible compensation</a:t>
            </a:r>
            <a:endParaRPr lang="fr-FR" sz="2200" dirty="0"/>
          </a:p>
          <a:p>
            <a:pPr marL="136525" indent="0">
              <a:buNone/>
            </a:pPr>
            <a:r>
              <a:rPr lang="en-US" sz="2200" dirty="0" smtClean="0"/>
              <a:t>Effective </a:t>
            </a:r>
            <a:r>
              <a:rPr lang="en-US" sz="2200" dirty="0"/>
              <a:t>when the infringement is </a:t>
            </a:r>
            <a:r>
              <a:rPr lang="en-US" sz="2200" dirty="0" smtClean="0"/>
              <a:t>obvious</a:t>
            </a:r>
          </a:p>
          <a:p>
            <a:pPr marL="136525" indent="0">
              <a:buNone/>
            </a:pPr>
            <a:endParaRPr lang="fr-FR" sz="2200" b="1" dirty="0" smtClean="0">
              <a:sym typeface="Wingdings"/>
            </a:endParaRPr>
          </a:p>
          <a:p>
            <a:pPr marL="136525" indent="0">
              <a:buNone/>
            </a:pPr>
            <a:r>
              <a:rPr lang="fr-FR" sz="2200" b="1" dirty="0" smtClean="0">
                <a:sym typeface="Wingdings"/>
              </a:rPr>
              <a:t></a:t>
            </a:r>
            <a:r>
              <a:rPr lang="fr-FR" sz="2200" dirty="0" smtClean="0"/>
              <a:t> </a:t>
            </a:r>
            <a:r>
              <a:rPr lang="en-US" sz="2200" dirty="0"/>
              <a:t>Limit : </a:t>
            </a:r>
            <a:r>
              <a:rPr lang="en-US" sz="2200" dirty="0" smtClean="0"/>
              <a:t>seldom obtained: </a:t>
            </a:r>
            <a:endParaRPr lang="fr-FR" sz="2200" dirty="0"/>
          </a:p>
          <a:p>
            <a:pPr lvl="1"/>
            <a:r>
              <a:rPr lang="en-US" sz="2200" dirty="0"/>
              <a:t>more than the cease of the infringement acts</a:t>
            </a:r>
            <a:endParaRPr lang="fr-FR" sz="2200" dirty="0"/>
          </a:p>
          <a:p>
            <a:pPr lvl="1"/>
            <a:r>
              <a:rPr lang="en-US" sz="2200" dirty="0" smtClean="0"/>
              <a:t>Written commitment from the infringer</a:t>
            </a:r>
          </a:p>
          <a:p>
            <a:pPr marL="136525" indent="0">
              <a:buNone/>
            </a:pPr>
            <a:endParaRPr lang="en-GB" sz="2200" dirty="0" smtClean="0"/>
          </a:p>
          <a:p>
            <a:pPr marL="136525" indent="0">
              <a:buNone/>
            </a:pPr>
            <a:r>
              <a:rPr lang="en-GB" sz="2200" dirty="0" smtClean="0"/>
              <a:t>Not </a:t>
            </a:r>
            <a:r>
              <a:rPr lang="en-GB" sz="2200" dirty="0"/>
              <a:t>to comply with the cease &amp; desist letter does not have direct </a:t>
            </a:r>
            <a:r>
              <a:rPr lang="en-GB" sz="2200" dirty="0" smtClean="0"/>
              <a:t>consequence before the </a:t>
            </a:r>
            <a:r>
              <a:rPr lang="en-GB" sz="2200" dirty="0"/>
              <a:t>judge </a:t>
            </a:r>
            <a:r>
              <a:rPr lang="en-GB" sz="2200" dirty="0" smtClean="0"/>
              <a:t> </a:t>
            </a:r>
            <a:endParaRPr lang="fr-FR" sz="2200" dirty="0"/>
          </a:p>
          <a:p>
            <a:pPr algn="just">
              <a:buFont typeface="Wingdings 2" pitchFamily="18" charset="2"/>
              <a:buNone/>
            </a:pPr>
            <a:endParaRPr lang="fr-FR" sz="2200" dirty="0" smtClean="0"/>
          </a:p>
        </p:txBody>
      </p:sp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364A593-B65C-4631-8A90-A2BF1A171880}" type="slidenum">
              <a:rPr lang="fr-FR"/>
              <a:pPr>
                <a:defRPr/>
              </a:pPr>
              <a:t>10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1925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18864"/>
            <a:ext cx="8229600" cy="1143000"/>
          </a:xfrm>
        </p:spPr>
        <p:txBody>
          <a:bodyPr/>
          <a:lstStyle/>
          <a:p>
            <a:r>
              <a:rPr lang="fr-FR" dirty="0" smtClean="0"/>
              <a:t>Germany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08525"/>
          </a:xfrm>
        </p:spPr>
        <p:txBody>
          <a:bodyPr/>
          <a:lstStyle/>
          <a:p>
            <a:r>
              <a:rPr lang="en-US" sz="2400" dirty="0" smtClean="0"/>
              <a:t>Necessary </a:t>
            </a:r>
            <a:r>
              <a:rPr lang="en-US" sz="2400" dirty="0" smtClean="0"/>
              <a:t>step before introducing a litigation (exception only in case of emergency).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infringer is asked to give an undertaking to cease enforced by penalty for each case of breach of the undertaking</a:t>
            </a:r>
            <a:r>
              <a:rPr lang="en-US" sz="2400" dirty="0" smtClean="0"/>
              <a:t>.</a:t>
            </a:r>
          </a:p>
          <a:p>
            <a:endParaRPr lang="en-US" sz="2400" dirty="0" smtClean="0"/>
          </a:p>
          <a:p>
            <a:r>
              <a:rPr lang="en-US" sz="2400" dirty="0" smtClean="0"/>
              <a:t>Not </a:t>
            </a:r>
            <a:r>
              <a:rPr lang="en-US" sz="2400" dirty="0" smtClean="0"/>
              <a:t>to comply with a Cease &amp; desist letter puts you at risk of an </a:t>
            </a:r>
            <a:r>
              <a:rPr lang="en-US" sz="2400" i="1" dirty="0" err="1" smtClean="0"/>
              <a:t>exparte</a:t>
            </a:r>
            <a:r>
              <a:rPr lang="en-US" sz="2400" dirty="0" smtClean="0"/>
              <a:t> injunction, which can be obtained in few days. </a:t>
            </a:r>
            <a:endParaRPr lang="en-US" sz="2400" dirty="0" smtClean="0"/>
          </a:p>
          <a:p>
            <a:endParaRPr lang="en-US" sz="2400" dirty="0" smtClean="0"/>
          </a:p>
          <a:p>
            <a:r>
              <a:rPr lang="en-US" sz="2400" dirty="0" smtClean="0"/>
              <a:t>The </a:t>
            </a:r>
            <a:r>
              <a:rPr lang="en-US" sz="2400" dirty="0" smtClean="0"/>
              <a:t>whole procedure is often based on this demand for a Cease &amp; desist letter. </a:t>
            </a:r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7848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CAA7CB-27A6-4CF2-BBC4-DB2E2EBF645A}" type="slidenum">
              <a:rPr lang="fr-FR"/>
              <a:pPr>
                <a:defRPr/>
              </a:pPr>
              <a:t>12</a:t>
            </a:fld>
            <a:endParaRPr lang="fr-FR"/>
          </a:p>
        </p:txBody>
      </p:sp>
      <p:sp>
        <p:nvSpPr>
          <p:cNvPr id="62478" name="Text Box 14"/>
          <p:cNvSpPr txBox="1">
            <a:spLocks noChangeArrowheads="1"/>
          </p:cNvSpPr>
          <p:nvPr/>
        </p:nvSpPr>
        <p:spPr bwMode="auto">
          <a:xfrm>
            <a:off x="585688" y="1401214"/>
            <a:ext cx="7561263" cy="56938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Book Antiqua" pitchFamily="18" charset="0"/>
              </a:defRPr>
            </a:lvl1pPr>
            <a:lvl2pPr marL="534988">
              <a:defRPr>
                <a:solidFill>
                  <a:schemeClr val="tx1"/>
                </a:solidFill>
                <a:latin typeface="Book Antiqua" pitchFamily="18" charset="0"/>
              </a:defRPr>
            </a:lvl2pPr>
            <a:lvl3pPr>
              <a:defRPr>
                <a:solidFill>
                  <a:schemeClr val="tx1"/>
                </a:solidFill>
                <a:latin typeface="Book Antiqua" pitchFamily="18" charset="0"/>
              </a:defRPr>
            </a:lvl3pPr>
            <a:lvl4pPr>
              <a:defRPr>
                <a:solidFill>
                  <a:schemeClr val="tx1"/>
                </a:solidFill>
                <a:latin typeface="Book Antiqua" pitchFamily="18" charset="0"/>
              </a:defRPr>
            </a:lvl4pPr>
            <a:lvl5pPr>
              <a:defRPr>
                <a:solidFill>
                  <a:schemeClr val="tx1"/>
                </a:solidFill>
                <a:latin typeface="Book Antiqua" pitchFamily="18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Book Antiqua" pitchFamily="18" charset="0"/>
              </a:defRPr>
            </a:lvl9pPr>
          </a:lstStyle>
          <a:p>
            <a:r>
              <a:rPr lang="en-US" sz="2800" b="1" u="sng" dirty="0" smtClean="0">
                <a:solidFill>
                  <a:schemeClr val="accent1"/>
                </a:solidFill>
              </a:rPr>
              <a:t>A – Evidence : pre-requisite</a:t>
            </a:r>
          </a:p>
          <a:p>
            <a:endParaRPr lang="en-US" sz="2800" dirty="0" smtClean="0"/>
          </a:p>
          <a:p>
            <a:r>
              <a:rPr lang="en-US" sz="2800" dirty="0" smtClean="0"/>
              <a:t>Essential </a:t>
            </a:r>
            <a:r>
              <a:rPr lang="en-US" sz="2800" dirty="0"/>
              <a:t>requirement of all </a:t>
            </a:r>
            <a:r>
              <a:rPr lang="en-US" sz="2800" dirty="0" smtClean="0"/>
              <a:t>proceedings</a:t>
            </a:r>
          </a:p>
          <a:p>
            <a:endParaRPr lang="fr-FR" sz="2800" dirty="0"/>
          </a:p>
          <a:p>
            <a:r>
              <a:rPr lang="en-US" sz="2800" b="1" dirty="0"/>
              <a:t>Principle</a:t>
            </a:r>
            <a:r>
              <a:rPr lang="en-US" sz="2800" dirty="0"/>
              <a:t>: freedom of evidence, by any </a:t>
            </a:r>
            <a:r>
              <a:rPr lang="en-US" sz="2800" dirty="0" smtClean="0"/>
              <a:t>means</a:t>
            </a:r>
          </a:p>
          <a:p>
            <a:endParaRPr lang="fr-FR" sz="2800" dirty="0"/>
          </a:p>
          <a:p>
            <a:r>
              <a:rPr lang="en-US" sz="2800" dirty="0"/>
              <a:t>In </a:t>
            </a:r>
            <a:r>
              <a:rPr lang="en-US" sz="2800" dirty="0" smtClean="0"/>
              <a:t>practice:</a:t>
            </a:r>
          </a:p>
          <a:p>
            <a:endParaRPr lang="en-US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search </a:t>
            </a:r>
            <a:r>
              <a:rPr lang="en-US" sz="2800" dirty="0"/>
              <a:t>of written </a:t>
            </a:r>
            <a:r>
              <a:rPr lang="en-US" sz="2800" dirty="0" smtClean="0"/>
              <a:t>evidence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2800" dirty="0" smtClean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smtClean="0"/>
              <a:t>oral statements are not trustworthy</a:t>
            </a:r>
            <a:endParaRPr lang="fr-FR" sz="2800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GB" sz="2800" b="1" dirty="0" smtClean="0"/>
          </a:p>
          <a:p>
            <a:r>
              <a:rPr lang="en-GB" sz="2800" b="1" dirty="0"/>
              <a:t> </a:t>
            </a:r>
            <a:endParaRPr lang="fr-FR" sz="2800" dirty="0"/>
          </a:p>
        </p:txBody>
      </p:sp>
      <p:sp>
        <p:nvSpPr>
          <p:cNvPr id="6" name="Rectangle 2"/>
          <p:cNvSpPr txBox="1">
            <a:spLocks/>
          </p:cNvSpPr>
          <p:nvPr/>
        </p:nvSpPr>
        <p:spPr bwMode="auto">
          <a:xfrm>
            <a:off x="251520" y="269776"/>
            <a:ext cx="8229600" cy="1143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 fontScale="97500" lnSpcReduction="10000"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100" b="1" kern="120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100" b="1">
                <a:solidFill>
                  <a:schemeClr val="tx1"/>
                </a:solidFill>
                <a:latin typeface="Lucida Sans" pitchFamily="34" charset="0"/>
              </a:defRPr>
            </a:lvl9pPr>
          </a:lstStyle>
          <a:p>
            <a:r>
              <a:rPr lang="fr-FR" sz="4000" u="sng" dirty="0" smtClean="0"/>
              <a:t>2. Litigation</a:t>
            </a:r>
            <a:r>
              <a:rPr lang="fr-FR" sz="4000" dirty="0" smtClean="0"/>
              <a:t/>
            </a:r>
            <a:br>
              <a:rPr lang="fr-FR" sz="4000" dirty="0" smtClean="0"/>
            </a:br>
            <a:endParaRPr lang="fr-FR" sz="3700" dirty="0" smtClean="0">
              <a:ln>
                <a:noFill/>
              </a:ln>
              <a:solidFill>
                <a:schemeClr val="accent1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191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251520" y="836712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US" sz="4400" dirty="0" smtClean="0"/>
              <a:t> </a:t>
            </a:r>
            <a:r>
              <a:rPr lang="fr-FR" sz="4400" dirty="0" smtClean="0"/>
              <a:t/>
            </a:r>
            <a:br>
              <a:rPr lang="fr-FR" sz="4400" dirty="0" smtClean="0"/>
            </a:br>
            <a:r>
              <a:rPr lang="en-US" sz="2700" u="sng" dirty="0" smtClean="0"/>
              <a:t>1) Bailiff’s purchase report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fr-FR" dirty="0"/>
          </a:p>
        </p:txBody>
      </p:sp>
      <p:sp>
        <p:nvSpPr>
          <p:cNvPr id="68611" name="Rectangle 3"/>
          <p:cNvSpPr>
            <a:spLocks noGrp="1"/>
          </p:cNvSpPr>
          <p:nvPr>
            <p:ph idx="1"/>
          </p:nvPr>
        </p:nvSpPr>
        <p:spPr>
          <a:xfrm>
            <a:off x="395536" y="1340768"/>
            <a:ext cx="8229600" cy="5256584"/>
          </a:xfrm>
        </p:spPr>
        <p:txBody>
          <a:bodyPr/>
          <a:lstStyle/>
          <a:p>
            <a:pPr lvl="1"/>
            <a:r>
              <a:rPr lang="en-US" sz="2200" dirty="0" smtClean="0"/>
              <a:t>without </a:t>
            </a:r>
            <a:r>
              <a:rPr lang="en-US" sz="2200" dirty="0"/>
              <a:t>any judicial proceedings </a:t>
            </a:r>
            <a:endParaRPr lang="fr-FR" sz="2200" dirty="0"/>
          </a:p>
          <a:p>
            <a:pPr lvl="1"/>
            <a:r>
              <a:rPr lang="en-US" sz="2200" dirty="0"/>
              <a:t>by a </a:t>
            </a:r>
            <a:r>
              <a:rPr lang="en-US" sz="2200" dirty="0" smtClean="0"/>
              <a:t>bailiff </a:t>
            </a:r>
            <a:endParaRPr lang="fr-FR" sz="2200" dirty="0"/>
          </a:p>
          <a:p>
            <a:pPr marL="136525" indent="0">
              <a:buNone/>
            </a:pPr>
            <a:r>
              <a:rPr lang="en-US" sz="2200" u="sng" dirty="0"/>
              <a:t>Advantages</a:t>
            </a:r>
            <a:endParaRPr lang="fr-FR" sz="2200" dirty="0"/>
          </a:p>
          <a:p>
            <a:pPr lvl="1"/>
            <a:r>
              <a:rPr lang="fr-FR" sz="2200" dirty="0"/>
              <a:t>flexible and quick</a:t>
            </a:r>
          </a:p>
          <a:p>
            <a:pPr lvl="1"/>
            <a:r>
              <a:rPr lang="fr-FR" sz="2200" dirty="0"/>
              <a:t>no </a:t>
            </a:r>
            <a:r>
              <a:rPr lang="fr-FR" sz="2200" dirty="0" smtClean="0"/>
              <a:t>validity </a:t>
            </a:r>
            <a:r>
              <a:rPr lang="en-US" sz="2200" dirty="0" smtClean="0"/>
              <a:t>time-limit</a:t>
            </a:r>
            <a:r>
              <a:rPr lang="fr-FR" sz="2200" dirty="0" smtClean="0"/>
              <a:t>  </a:t>
            </a:r>
            <a:endParaRPr lang="fr-FR" sz="2200" dirty="0"/>
          </a:p>
          <a:p>
            <a:pPr marL="136525" indent="0">
              <a:buNone/>
            </a:pPr>
            <a:r>
              <a:rPr lang="en-US" sz="2200" u="sng" dirty="0" smtClean="0"/>
              <a:t>Inconveniences </a:t>
            </a:r>
            <a:endParaRPr lang="fr-FR" sz="2200" dirty="0"/>
          </a:p>
          <a:p>
            <a:pPr lvl="1"/>
            <a:r>
              <a:rPr lang="en-US" sz="2200" dirty="0"/>
              <a:t>the bailiff can only witness, without any </a:t>
            </a:r>
            <a:r>
              <a:rPr lang="en-US" sz="2200" dirty="0" smtClean="0"/>
              <a:t>intervention,  </a:t>
            </a:r>
            <a:endParaRPr lang="fr-FR" sz="2200" dirty="0"/>
          </a:p>
          <a:p>
            <a:pPr lvl="1"/>
            <a:r>
              <a:rPr lang="en-GB" sz="2200" dirty="0"/>
              <a:t>the bailiff cannot </a:t>
            </a:r>
            <a:r>
              <a:rPr lang="en-GB" sz="2200" dirty="0" smtClean="0"/>
              <a:t>enter private properties(company</a:t>
            </a:r>
            <a:r>
              <a:rPr lang="en-GB" sz="2200" dirty="0"/>
              <a:t>, </a:t>
            </a:r>
            <a:r>
              <a:rPr lang="en-GB" sz="2200" dirty="0" smtClean="0"/>
              <a:t>store),</a:t>
            </a:r>
            <a:endParaRPr lang="fr-FR" sz="2200" dirty="0"/>
          </a:p>
          <a:p>
            <a:pPr lvl="1"/>
            <a:r>
              <a:rPr lang="en-US" sz="2200" dirty="0"/>
              <a:t>only with regard to the acts of infringement (</a:t>
            </a:r>
            <a:r>
              <a:rPr lang="en-US" sz="2200" dirty="0" err="1"/>
              <a:t>ie</a:t>
            </a:r>
            <a:r>
              <a:rPr lang="en-US" sz="2200" dirty="0"/>
              <a:t> but not with regard to the extent/origin of counterfeited goods</a:t>
            </a:r>
            <a:r>
              <a:rPr lang="en-US" sz="2200" dirty="0" smtClean="0"/>
              <a:t>). </a:t>
            </a:r>
            <a:endParaRPr lang="en-US" sz="2200" dirty="0" smtClean="0"/>
          </a:p>
          <a:p>
            <a:pPr lvl="1"/>
            <a:endParaRPr lang="fr-FR" sz="2200" dirty="0"/>
          </a:p>
          <a:p>
            <a:pPr marL="136525" indent="0">
              <a:buNone/>
            </a:pPr>
            <a:r>
              <a:rPr lang="en-US" sz="2200" dirty="0" smtClean="0"/>
              <a:t>Has </a:t>
            </a:r>
            <a:r>
              <a:rPr lang="en-US" sz="2200" dirty="0"/>
              <a:t>become almost essential before requesting </a:t>
            </a:r>
            <a:r>
              <a:rPr lang="en-US" sz="2200" dirty="0" smtClean="0"/>
              <a:t>seizure </a:t>
            </a:r>
            <a:r>
              <a:rPr lang="en-US" sz="2200" dirty="0"/>
              <a:t>for counterfeiting </a:t>
            </a:r>
            <a:endParaRPr lang="fr-FR" sz="2200" dirty="0"/>
          </a:p>
          <a:p>
            <a:pPr marL="266700" indent="-266700" algn="just">
              <a:buFont typeface="Wingdings 2" pitchFamily="18" charset="2"/>
              <a:buNone/>
            </a:pPr>
            <a:endParaRPr lang="fr-FR" sz="2200" dirty="0" smtClean="0"/>
          </a:p>
        </p:txBody>
      </p:sp>
      <p:sp>
        <p:nvSpPr>
          <p:cNvPr id="5" name="Espace réservé du numéro de diapositive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9124B1-DD71-406D-9F21-DBA537F23792}" type="slidenum">
              <a:rPr lang="fr-FR"/>
              <a:pPr>
                <a:defRPr/>
              </a:pPr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858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83568" y="764704"/>
            <a:ext cx="8003232" cy="5544021"/>
          </a:xfrm>
        </p:spPr>
        <p:txBody>
          <a:bodyPr/>
          <a:lstStyle/>
          <a:p>
            <a:r>
              <a:rPr lang="en-US" b="1" u="sng" dirty="0" smtClean="0">
                <a:solidFill>
                  <a:schemeClr val="accent1"/>
                </a:solidFill>
              </a:rPr>
              <a:t>Germany:</a:t>
            </a:r>
            <a:r>
              <a:rPr lang="en-US" dirty="0" smtClean="0"/>
              <a:t> </a:t>
            </a:r>
            <a:endParaRPr lang="en-US" dirty="0" smtClean="0"/>
          </a:p>
          <a:p>
            <a:endParaRPr lang="en-US" dirty="0" smtClean="0"/>
          </a:p>
          <a:p>
            <a:r>
              <a:rPr lang="en-US" sz="2000" dirty="0" smtClean="0"/>
              <a:t>- </a:t>
            </a:r>
            <a:r>
              <a:rPr lang="en-US" sz="2000" dirty="0" smtClean="0"/>
              <a:t>No purchase report by bailiff, who don’t have such attribution</a:t>
            </a:r>
          </a:p>
          <a:p>
            <a:endParaRPr lang="en-US" sz="2000" dirty="0" smtClean="0"/>
          </a:p>
          <a:p>
            <a:r>
              <a:rPr lang="en-US" sz="2000" dirty="0" smtClean="0"/>
              <a:t>- A test purchase test can be done by any third party or even by the rights holder. </a:t>
            </a:r>
          </a:p>
          <a:p>
            <a:endParaRPr lang="en-US" sz="2000" dirty="0" smtClean="0"/>
          </a:p>
          <a:p>
            <a:r>
              <a:rPr lang="en-US" sz="2000" dirty="0" smtClean="0"/>
              <a:t>- The prove of this test purchase can be made by written statement or/and testimony; the product can be brought before court as a proof.</a:t>
            </a:r>
          </a:p>
          <a:p>
            <a:endParaRPr lang="en-US" sz="2000" dirty="0" smtClean="0"/>
          </a:p>
          <a:p>
            <a:r>
              <a:rPr lang="en-US" sz="2000" dirty="0" smtClean="0"/>
              <a:t>- The court where the product has been delivered will have territorial jurisdiction. </a:t>
            </a:r>
          </a:p>
          <a:p>
            <a:endParaRPr lang="en-US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285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92088"/>
          </a:xfrm>
        </p:spPr>
        <p:txBody>
          <a:bodyPr>
            <a:noAutofit/>
          </a:bodyPr>
          <a:lstStyle/>
          <a:p>
            <a:pPr algn="l"/>
            <a:r>
              <a:rPr lang="en-US" sz="3200" u="sng" dirty="0" smtClean="0"/>
              <a:t/>
            </a:r>
            <a:br>
              <a:rPr lang="en-US" sz="3200" u="sng" dirty="0" smtClean="0"/>
            </a:br>
            <a:r>
              <a:rPr lang="en-US" sz="2400" u="sng" dirty="0" smtClean="0"/>
              <a:t>2) Bailiff’s report on the internet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772816"/>
            <a:ext cx="8229600" cy="4608512"/>
          </a:xfrm>
        </p:spPr>
        <p:txBody>
          <a:bodyPr/>
          <a:lstStyle/>
          <a:p>
            <a:pPr lvl="1"/>
            <a:r>
              <a:rPr lang="en-US" sz="2200" dirty="0" smtClean="0"/>
              <a:t>without </a:t>
            </a:r>
            <a:r>
              <a:rPr lang="en-US" sz="2200" dirty="0"/>
              <a:t>any judicial </a:t>
            </a:r>
            <a:r>
              <a:rPr lang="en-US" sz="2200" dirty="0" smtClean="0"/>
              <a:t>proceeding,</a:t>
            </a:r>
            <a:endParaRPr lang="fr-FR" sz="2200" dirty="0"/>
          </a:p>
          <a:p>
            <a:pPr lvl="1"/>
            <a:r>
              <a:rPr lang="en-US" sz="2200" dirty="0"/>
              <a:t>by a </a:t>
            </a:r>
            <a:r>
              <a:rPr lang="en-US" sz="2200" dirty="0" smtClean="0"/>
              <a:t>bailiff.</a:t>
            </a:r>
          </a:p>
          <a:p>
            <a:pPr lvl="1"/>
            <a:endParaRPr lang="fr-FR" sz="2200" dirty="0"/>
          </a:p>
          <a:p>
            <a:pPr marL="136525" indent="0">
              <a:buNone/>
            </a:pPr>
            <a:r>
              <a:rPr lang="en-GB" sz="2200" dirty="0"/>
              <a:t>E</a:t>
            </a:r>
            <a:r>
              <a:rPr lang="en-GB" sz="2200" dirty="0" smtClean="0"/>
              <a:t>ssential </a:t>
            </a:r>
            <a:r>
              <a:rPr lang="en-GB" sz="2200" dirty="0"/>
              <a:t>to prove facts on the internet </a:t>
            </a:r>
            <a:endParaRPr lang="en-GB" sz="2200" dirty="0" smtClean="0"/>
          </a:p>
          <a:p>
            <a:pPr marL="136525" indent="0">
              <a:buNone/>
            </a:pPr>
            <a:endParaRPr lang="fr-FR" sz="2200" dirty="0"/>
          </a:p>
          <a:p>
            <a:pPr marL="136525" indent="0">
              <a:buNone/>
            </a:pPr>
            <a:r>
              <a:rPr lang="fr-FR" sz="2200" dirty="0"/>
              <a:t>M</a:t>
            </a:r>
            <a:r>
              <a:rPr lang="fr-FR" sz="2200" dirty="0" smtClean="0"/>
              <a:t>ere </a:t>
            </a:r>
            <a:r>
              <a:rPr lang="en-US" sz="2200" dirty="0" smtClean="0"/>
              <a:t>paper</a:t>
            </a:r>
            <a:r>
              <a:rPr lang="fr-FR" sz="2200" dirty="0" smtClean="0"/>
              <a:t> </a:t>
            </a:r>
            <a:r>
              <a:rPr lang="en-US" sz="2200" dirty="0" smtClean="0"/>
              <a:t>prints</a:t>
            </a:r>
            <a:r>
              <a:rPr lang="fr-FR" sz="2200" dirty="0" smtClean="0"/>
              <a:t> not </a:t>
            </a:r>
            <a:r>
              <a:rPr lang="fr-FR" sz="2200" dirty="0"/>
              <a:t>admissible </a:t>
            </a:r>
            <a:endParaRPr lang="fr-FR" sz="2200" dirty="0" smtClean="0"/>
          </a:p>
          <a:p>
            <a:pPr marL="136525" indent="0">
              <a:buNone/>
            </a:pPr>
            <a:endParaRPr lang="fr-FR" sz="2200" dirty="0" smtClean="0"/>
          </a:p>
          <a:p>
            <a:r>
              <a:rPr lang="en-US" sz="2200" u="sng" dirty="0" smtClean="0"/>
              <a:t>Advantage</a:t>
            </a:r>
            <a:endParaRPr lang="en-US" sz="2200" u="sng" dirty="0" smtClean="0"/>
          </a:p>
          <a:p>
            <a:pPr marL="722312" lvl="2" indent="0">
              <a:buNone/>
            </a:pPr>
            <a:r>
              <a:rPr lang="en-GB" dirty="0" smtClean="0"/>
              <a:t>justify </a:t>
            </a:r>
            <a:r>
              <a:rPr lang="en-GB" dirty="0"/>
              <a:t>territorial jurisdiction</a:t>
            </a:r>
            <a:endParaRPr lang="fr-FR" dirty="0"/>
          </a:p>
          <a:p>
            <a:pPr marL="722312" lvl="2" indent="0">
              <a:buNone/>
            </a:pPr>
            <a:r>
              <a:rPr lang="en-GB" dirty="0"/>
              <a:t>report in Paris </a:t>
            </a:r>
            <a:r>
              <a:rPr lang="en-US" dirty="0">
                <a:sym typeface="Wingdings"/>
              </a:rPr>
              <a:t></a:t>
            </a:r>
            <a:r>
              <a:rPr lang="en-GB" dirty="0"/>
              <a:t> Paris’ Court</a:t>
            </a:r>
            <a:endParaRPr lang="fr-FR" dirty="0"/>
          </a:p>
          <a:p>
            <a:r>
              <a:rPr lang="en-GB" sz="2200" b="1" dirty="0"/>
              <a:t> </a:t>
            </a:r>
            <a:r>
              <a:rPr lang="en-GB" sz="2200" u="sng" dirty="0" smtClean="0"/>
              <a:t>Inconvenient</a:t>
            </a:r>
            <a:endParaRPr lang="fr-FR" sz="2200" dirty="0"/>
          </a:p>
          <a:p>
            <a:pPr marL="722312" lvl="2" indent="0">
              <a:buNone/>
            </a:pPr>
            <a:r>
              <a:rPr lang="en-GB" dirty="0" smtClean="0"/>
              <a:t>Formalism </a:t>
            </a:r>
            <a:r>
              <a:rPr lang="en-GB" dirty="0"/>
              <a:t>must be followed by the bailiff </a:t>
            </a:r>
            <a:endParaRPr lang="fr-FR" dirty="0"/>
          </a:p>
          <a:p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6105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301608" cy="1008112"/>
          </a:xfrm>
        </p:spPr>
        <p:txBody>
          <a:bodyPr>
            <a:noAutofit/>
          </a:bodyPr>
          <a:lstStyle/>
          <a:p>
            <a:pPr algn="l"/>
            <a:r>
              <a:rPr lang="en-GB" sz="2400" dirty="0" smtClean="0"/>
              <a:t>3) Seizure </a:t>
            </a:r>
            <a:r>
              <a:rPr lang="en-GB" sz="2400" dirty="0"/>
              <a:t>for </a:t>
            </a:r>
            <a:r>
              <a:rPr lang="en-GB" sz="2400" dirty="0" smtClean="0"/>
              <a:t>counterfeiting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980728"/>
            <a:ext cx="8640960" cy="5327997"/>
          </a:xfrm>
        </p:spPr>
        <p:txBody>
          <a:bodyPr>
            <a:normAutofit lnSpcReduction="10000"/>
          </a:bodyPr>
          <a:lstStyle/>
          <a:p>
            <a:pPr marL="136525" indent="0">
              <a:buNone/>
            </a:pPr>
            <a:r>
              <a:rPr lang="en-GB" sz="2200" dirty="0" smtClean="0"/>
              <a:t>Specific </a:t>
            </a:r>
            <a:r>
              <a:rPr lang="en-GB" sz="2200" dirty="0"/>
              <a:t>procedure, only for IP</a:t>
            </a:r>
            <a:endParaRPr lang="fr-FR" sz="2200" dirty="0"/>
          </a:p>
          <a:p>
            <a:pPr marL="136525" indent="0">
              <a:buNone/>
            </a:pPr>
            <a:r>
              <a:rPr lang="en-GB" sz="2200" dirty="0"/>
              <a:t>Same procedure since the Act of October 29</a:t>
            </a:r>
            <a:r>
              <a:rPr lang="en-GB" sz="2200" baseline="30000" dirty="0"/>
              <a:t>th</a:t>
            </a:r>
            <a:r>
              <a:rPr lang="en-GB" sz="2200" dirty="0"/>
              <a:t>, 2007 for all IP rights </a:t>
            </a:r>
            <a:endParaRPr lang="fr-FR" sz="2200" dirty="0"/>
          </a:p>
          <a:p>
            <a:pPr marL="136525" indent="0">
              <a:buNone/>
            </a:pPr>
            <a:r>
              <a:rPr lang="en-GB" sz="2200" b="1" dirty="0"/>
              <a:t>Granted on application, ex parte </a:t>
            </a:r>
            <a:r>
              <a:rPr lang="en-GB" sz="2200" b="1" dirty="0" smtClean="0"/>
              <a:t>proceedings</a:t>
            </a:r>
            <a:endParaRPr lang="fr-FR" sz="2200" dirty="0"/>
          </a:p>
          <a:p>
            <a:pPr marL="136525" indent="0">
              <a:buNone/>
            </a:pPr>
            <a:r>
              <a:rPr lang="en-GB" sz="2200" dirty="0"/>
              <a:t>Right owners may obtain the authorization to </a:t>
            </a:r>
            <a:r>
              <a:rPr lang="en-GB" sz="2200" dirty="0" smtClean="0"/>
              <a:t>mandate from </a:t>
            </a:r>
            <a:r>
              <a:rPr lang="en-GB" sz="2200" dirty="0"/>
              <a:t>the President of the </a:t>
            </a:r>
            <a:r>
              <a:rPr lang="en-GB" sz="2200" dirty="0" smtClean="0"/>
              <a:t>District Court :</a:t>
            </a:r>
            <a:endParaRPr lang="fr-FR" sz="2200" dirty="0"/>
          </a:p>
          <a:p>
            <a:pPr lvl="1">
              <a:buFont typeface="Book Antiqua" pitchFamily="18" charset="0"/>
              <a:buChar char="►"/>
            </a:pPr>
            <a:r>
              <a:rPr lang="en-GB" sz="2200" dirty="0"/>
              <a:t>a bailiff, eventually assisted by </a:t>
            </a:r>
            <a:r>
              <a:rPr lang="en-GB" sz="2200" dirty="0" smtClean="0"/>
              <a:t>experts </a:t>
            </a:r>
            <a:r>
              <a:rPr lang="en-GB" sz="2200" dirty="0"/>
              <a:t>(no lawyer), computer engineer, locksmith and law enforcement authorities </a:t>
            </a:r>
            <a:r>
              <a:rPr lang="en-GB" sz="2200" dirty="0" smtClean="0"/>
              <a:t>:</a:t>
            </a:r>
            <a:endParaRPr lang="fr-FR" sz="2200" dirty="0"/>
          </a:p>
          <a:p>
            <a:pPr lvl="2"/>
            <a:r>
              <a:rPr lang="en-US" dirty="0" smtClean="0"/>
              <a:t>With</a:t>
            </a:r>
            <a:r>
              <a:rPr lang="fr-FR" dirty="0" smtClean="0"/>
              <a:t> no </a:t>
            </a:r>
            <a:r>
              <a:rPr lang="en-US" dirty="0" smtClean="0"/>
              <a:t>previous</a:t>
            </a:r>
            <a:r>
              <a:rPr lang="fr-FR" dirty="0" smtClean="0"/>
              <a:t> warning,</a:t>
            </a:r>
            <a:endParaRPr lang="fr-FR" dirty="0"/>
          </a:p>
          <a:p>
            <a:pPr lvl="2"/>
            <a:r>
              <a:rPr lang="fr-FR" dirty="0"/>
              <a:t>o</a:t>
            </a:r>
            <a:r>
              <a:rPr lang="fr-FR" dirty="0" smtClean="0"/>
              <a:t>n </a:t>
            </a:r>
            <a:r>
              <a:rPr lang="en-US" dirty="0" smtClean="0"/>
              <a:t>private premises,</a:t>
            </a:r>
            <a:r>
              <a:rPr lang="fr-FR" dirty="0"/>
              <a:t> </a:t>
            </a:r>
          </a:p>
          <a:p>
            <a:pPr lvl="2"/>
            <a:r>
              <a:rPr lang="fr-FR" dirty="0"/>
              <a:t>to </a:t>
            </a:r>
            <a:r>
              <a:rPr lang="en-US" dirty="0" smtClean="0"/>
              <a:t>obtain evidence concerning</a:t>
            </a:r>
            <a:r>
              <a:rPr lang="fr-FR" dirty="0" smtClean="0"/>
              <a:t>:</a:t>
            </a:r>
            <a:endParaRPr lang="fr-FR" dirty="0"/>
          </a:p>
          <a:p>
            <a:pPr lvl="3"/>
            <a:r>
              <a:rPr lang="en-US" sz="2200" dirty="0" smtClean="0"/>
              <a:t>acts </a:t>
            </a:r>
            <a:r>
              <a:rPr lang="en-US" sz="2200" dirty="0"/>
              <a:t>of infringement</a:t>
            </a:r>
            <a:endParaRPr lang="fr-FR" sz="2200" dirty="0"/>
          </a:p>
          <a:p>
            <a:pPr lvl="3"/>
            <a:r>
              <a:rPr lang="en-US" sz="2200" dirty="0"/>
              <a:t>origin</a:t>
            </a:r>
            <a:endParaRPr lang="fr-FR" sz="2200" dirty="0"/>
          </a:p>
          <a:p>
            <a:pPr lvl="3"/>
            <a:r>
              <a:rPr lang="en-US" sz="2200" dirty="0" smtClean="0"/>
              <a:t>extent of the infringement</a:t>
            </a:r>
          </a:p>
          <a:p>
            <a:endParaRPr lang="fr-FR" sz="21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4173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55576" y="620688"/>
            <a:ext cx="8013576" cy="5976664"/>
          </a:xfrm>
        </p:spPr>
        <p:txBody>
          <a:bodyPr>
            <a:normAutofit fontScale="32500" lnSpcReduction="20000"/>
          </a:bodyPr>
          <a:lstStyle/>
          <a:p>
            <a:pPr marL="136525" indent="0">
              <a:buNone/>
            </a:pPr>
            <a:r>
              <a:rPr lang="en-US" sz="7400" dirty="0" smtClean="0"/>
              <a:t>To </a:t>
            </a:r>
            <a:r>
              <a:rPr lang="en-US" sz="7400" dirty="0"/>
              <a:t>grant the </a:t>
            </a:r>
            <a:r>
              <a:rPr lang="en-US" sz="7400" dirty="0" smtClean="0"/>
              <a:t>authorization, Judges </a:t>
            </a:r>
            <a:r>
              <a:rPr lang="en-US" sz="7400" dirty="0"/>
              <a:t>require evidence of the alleged infringing </a:t>
            </a:r>
            <a:r>
              <a:rPr lang="en-US" sz="7400" dirty="0" smtClean="0"/>
              <a:t>acts (</a:t>
            </a:r>
            <a:r>
              <a:rPr lang="en-US" sz="7400" dirty="0" err="1" smtClean="0"/>
              <a:t>ie</a:t>
            </a:r>
            <a:r>
              <a:rPr lang="en-US" sz="7400" dirty="0" smtClean="0"/>
              <a:t> : bailiff report).</a:t>
            </a:r>
          </a:p>
          <a:p>
            <a:pPr marL="136525" indent="0">
              <a:buNone/>
            </a:pPr>
            <a:endParaRPr lang="en-US" sz="7400" dirty="0" smtClean="0"/>
          </a:p>
          <a:p>
            <a:pPr marL="136525" indent="0">
              <a:buNone/>
            </a:pPr>
            <a:r>
              <a:rPr lang="en-US" sz="7400" b="1" dirty="0" smtClean="0"/>
              <a:t>Exception </a:t>
            </a:r>
            <a:r>
              <a:rPr lang="en-US" sz="7400" dirty="0" smtClean="0"/>
              <a:t>: commercial </a:t>
            </a:r>
            <a:r>
              <a:rPr lang="en-US" sz="7400" dirty="0"/>
              <a:t>fairs and </a:t>
            </a:r>
            <a:r>
              <a:rPr lang="en-US" sz="7400" dirty="0" smtClean="0"/>
              <a:t>exhibitions, due to the short time to proceed.</a:t>
            </a:r>
          </a:p>
          <a:p>
            <a:pPr marL="136525" indent="0">
              <a:buNone/>
            </a:pPr>
            <a:endParaRPr lang="fr-FR" sz="7400" dirty="0"/>
          </a:p>
          <a:p>
            <a:pPr marL="136525" indent="0">
              <a:buNone/>
            </a:pPr>
            <a:r>
              <a:rPr lang="fr-FR" sz="7400" b="1" u="sng" dirty="0" smtClean="0">
                <a:sym typeface="Wingdings"/>
              </a:rPr>
              <a:t></a:t>
            </a:r>
            <a:r>
              <a:rPr lang="fr-FR" sz="7400" u="sng" dirty="0" smtClean="0"/>
              <a:t> </a:t>
            </a:r>
            <a:r>
              <a:rPr lang="fr-FR" sz="7400" u="sng" dirty="0"/>
              <a:t>the </a:t>
            </a:r>
            <a:r>
              <a:rPr lang="en-US" sz="7400" u="sng" dirty="0" smtClean="0"/>
              <a:t>most efficient evidence proceeding</a:t>
            </a:r>
            <a:endParaRPr lang="en-US" sz="7400" dirty="0" smtClean="0"/>
          </a:p>
          <a:p>
            <a:pPr lvl="1"/>
            <a:endParaRPr lang="en-US" sz="7400" dirty="0" smtClean="0"/>
          </a:p>
          <a:p>
            <a:pPr lvl="1"/>
            <a:r>
              <a:rPr lang="en-US" sz="7400" dirty="0" smtClean="0"/>
              <a:t>Possibility to search evidence at the infringer’s premises</a:t>
            </a:r>
            <a:r>
              <a:rPr lang="en-US" sz="7400" dirty="0" smtClean="0"/>
              <a:t>,</a:t>
            </a:r>
          </a:p>
          <a:p>
            <a:pPr lvl="1"/>
            <a:endParaRPr lang="en-US" sz="7400" dirty="0" smtClean="0"/>
          </a:p>
          <a:p>
            <a:pPr lvl="1"/>
            <a:r>
              <a:rPr lang="en-US" sz="7400" dirty="0" smtClean="0"/>
              <a:t>the </a:t>
            </a:r>
            <a:r>
              <a:rPr lang="en-US" sz="7400" dirty="0"/>
              <a:t>distrainee cannot oppose to </a:t>
            </a:r>
            <a:r>
              <a:rPr lang="en-US" sz="7400" dirty="0" smtClean="0"/>
              <a:t>seizure</a:t>
            </a:r>
            <a:r>
              <a:rPr lang="en-US" sz="7400" dirty="0" smtClean="0"/>
              <a:t>,</a:t>
            </a:r>
          </a:p>
          <a:p>
            <a:pPr lvl="1"/>
            <a:endParaRPr lang="fr-FR" sz="7400" dirty="0"/>
          </a:p>
          <a:p>
            <a:pPr lvl="1"/>
            <a:r>
              <a:rPr lang="en-US" sz="7400" dirty="0"/>
              <a:t>all evidence may be seized (invoices, purchase order </a:t>
            </a:r>
            <a:r>
              <a:rPr lang="en-US" sz="7400" dirty="0" smtClean="0"/>
              <a:t>…),</a:t>
            </a:r>
          </a:p>
          <a:p>
            <a:pPr lvl="1"/>
            <a:endParaRPr lang="fr-FR" sz="7400" dirty="0"/>
          </a:p>
          <a:p>
            <a:pPr lvl="1"/>
            <a:r>
              <a:rPr lang="en-US" sz="7400" dirty="0"/>
              <a:t>taking </a:t>
            </a:r>
            <a:r>
              <a:rPr lang="en-US" sz="7400" dirty="0" smtClean="0"/>
              <a:t>samples.</a:t>
            </a:r>
            <a:endParaRPr lang="fr-FR" sz="7400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7757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548680"/>
            <a:ext cx="8229600" cy="6309320"/>
          </a:xfrm>
        </p:spPr>
        <p:txBody>
          <a:bodyPr>
            <a:noAutofit/>
          </a:bodyPr>
          <a:lstStyle/>
          <a:p>
            <a:pPr marL="136525" indent="0">
              <a:buNone/>
            </a:pPr>
            <a:r>
              <a:rPr lang="en-GB" sz="2400" dirty="0"/>
              <a:t>Usually detailed descriptive </a:t>
            </a:r>
            <a:r>
              <a:rPr lang="en-GB" sz="2400" dirty="0" smtClean="0"/>
              <a:t>records, </a:t>
            </a:r>
            <a:r>
              <a:rPr lang="en-GB" sz="2400" dirty="0"/>
              <a:t>but </a:t>
            </a:r>
            <a:r>
              <a:rPr lang="en-GB" sz="2400" b="1" dirty="0"/>
              <a:t>physical seizure </a:t>
            </a:r>
            <a:r>
              <a:rPr lang="en-GB" sz="2400" dirty="0"/>
              <a:t>may be implemented </a:t>
            </a:r>
            <a:r>
              <a:rPr lang="en-GB" sz="2400" dirty="0" smtClean="0"/>
              <a:t>as well</a:t>
            </a:r>
          </a:p>
          <a:p>
            <a:pPr marL="136525" indent="0">
              <a:buNone/>
            </a:pPr>
            <a:endParaRPr lang="en-GB" sz="2400" dirty="0"/>
          </a:p>
          <a:p>
            <a:pPr marL="136525" indent="0">
              <a:buNone/>
            </a:pPr>
            <a:r>
              <a:rPr lang="fr-FR" sz="2400" b="1" u="sng" dirty="0" smtClean="0"/>
              <a:t>requirements </a:t>
            </a:r>
            <a:r>
              <a:rPr lang="fr-FR" sz="2400" b="1" u="sng" dirty="0"/>
              <a:t>of physical </a:t>
            </a:r>
            <a:r>
              <a:rPr lang="fr-FR" sz="2400" b="1" u="sng" dirty="0" smtClean="0"/>
              <a:t>seizure</a:t>
            </a:r>
            <a:r>
              <a:rPr lang="fr-FR" sz="2400" dirty="0" smtClean="0"/>
              <a:t>:</a:t>
            </a:r>
          </a:p>
          <a:p>
            <a:pPr marL="136525" indent="0">
              <a:buNone/>
            </a:pPr>
            <a:endParaRPr lang="fr-FR" sz="2400" dirty="0" smtClean="0"/>
          </a:p>
          <a:p>
            <a:pPr lvl="1"/>
            <a:r>
              <a:rPr lang="en-US" dirty="0" smtClean="0"/>
              <a:t>obvious </a:t>
            </a:r>
            <a:r>
              <a:rPr lang="en-US" dirty="0"/>
              <a:t>infringing </a:t>
            </a:r>
            <a:r>
              <a:rPr lang="en-US" dirty="0" smtClean="0"/>
              <a:t>character,</a:t>
            </a:r>
            <a:endParaRPr lang="fr-FR" dirty="0"/>
          </a:p>
          <a:p>
            <a:pPr lvl="1"/>
            <a:r>
              <a:rPr lang="fr-FR" dirty="0"/>
              <a:t>products are likely to </a:t>
            </a:r>
            <a:r>
              <a:rPr lang="fr-FR" dirty="0" smtClean="0"/>
              <a:t>disappear</a:t>
            </a:r>
            <a:r>
              <a:rPr lang="fr-FR" dirty="0"/>
              <a:t>.</a:t>
            </a:r>
          </a:p>
          <a:p>
            <a:pPr marL="136525" indent="0">
              <a:buNone/>
            </a:pPr>
            <a:endParaRPr lang="en-GB" sz="2400" b="1" u="sng" dirty="0" smtClean="0"/>
          </a:p>
          <a:p>
            <a:pPr marL="136525" indent="0">
              <a:buNone/>
            </a:pPr>
            <a:r>
              <a:rPr lang="en-GB" sz="2400" b="1" u="sng" dirty="0" smtClean="0"/>
              <a:t>Inconvenient</a:t>
            </a:r>
            <a:r>
              <a:rPr lang="en-GB" sz="2400" dirty="0"/>
              <a:t> : </a:t>
            </a:r>
            <a:r>
              <a:rPr lang="en-GB" sz="2400" dirty="0" smtClean="0"/>
              <a:t>the </a:t>
            </a:r>
            <a:r>
              <a:rPr lang="en-GB" sz="2400" dirty="0"/>
              <a:t>judge may require </a:t>
            </a:r>
            <a:r>
              <a:rPr lang="en-GB" sz="2400" dirty="0" smtClean="0"/>
              <a:t>:</a:t>
            </a:r>
          </a:p>
          <a:p>
            <a:pPr lvl="1">
              <a:buFont typeface="Wingdings" pitchFamily="2" charset="2"/>
              <a:buChar char="ð"/>
            </a:pPr>
            <a:endParaRPr lang="fr-FR" dirty="0"/>
          </a:p>
          <a:p>
            <a:pPr lvl="2"/>
            <a:r>
              <a:rPr lang="en-US" sz="2400" dirty="0"/>
              <a:t>payment of the distrainee’s stocks </a:t>
            </a:r>
            <a:endParaRPr lang="fr-FR" sz="2400" dirty="0"/>
          </a:p>
          <a:p>
            <a:pPr marL="1133475" lvl="4" indent="0">
              <a:buNone/>
            </a:pPr>
            <a:r>
              <a:rPr lang="fr-FR" sz="2400" dirty="0"/>
              <a:t>(which may seem </a:t>
            </a:r>
            <a:r>
              <a:rPr lang="fr-FR" sz="2400" dirty="0" err="1"/>
              <a:t>ironic</a:t>
            </a:r>
            <a:r>
              <a:rPr lang="fr-FR" sz="2400" dirty="0" smtClean="0"/>
              <a:t>),</a:t>
            </a:r>
          </a:p>
          <a:p>
            <a:pPr marL="1133475" lvl="4" indent="0">
              <a:buNone/>
            </a:pPr>
            <a:endParaRPr lang="fr-FR" sz="2400" dirty="0" smtClean="0"/>
          </a:p>
          <a:p>
            <a:pPr lvl="2"/>
            <a:r>
              <a:rPr lang="en-US" sz="2400" dirty="0" smtClean="0"/>
              <a:t>payment </a:t>
            </a:r>
            <a:r>
              <a:rPr lang="en-US" sz="2400" dirty="0"/>
              <a:t>of financial </a:t>
            </a:r>
            <a:r>
              <a:rPr lang="en-US" sz="2400" dirty="0" smtClean="0"/>
              <a:t>guarantees</a:t>
            </a:r>
            <a:endParaRPr lang="en-US" sz="2400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167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29600" cy="1143000"/>
          </a:xfrm>
        </p:spPr>
        <p:txBody>
          <a:bodyPr/>
          <a:lstStyle/>
          <a:p>
            <a:pPr lvl="2"/>
            <a:r>
              <a:rPr lang="fr-FR" sz="2800" dirty="0" smtClean="0">
                <a:solidFill>
                  <a:schemeClr val="accent1"/>
                </a:solidFill>
              </a:rPr>
              <a:t>Counterparts</a:t>
            </a:r>
            <a:r>
              <a:rPr lang="fr-FR" sz="2000" dirty="0">
                <a:solidFill>
                  <a:srgbClr val="FF0000"/>
                </a:solidFill>
              </a:rPr>
              <a:t/>
            </a:r>
            <a:br>
              <a:rPr lang="fr-FR" sz="2000" dirty="0">
                <a:solidFill>
                  <a:srgbClr val="FF0000"/>
                </a:solidFill>
              </a:rPr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sz="2400" dirty="0" smtClean="0"/>
              <a:t>Formal </a:t>
            </a:r>
            <a:r>
              <a:rPr lang="en-US" sz="2400" dirty="0"/>
              <a:t>proceedings should be introduced within:</a:t>
            </a:r>
          </a:p>
          <a:p>
            <a:pPr marL="585788" lvl="1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20 </a:t>
            </a:r>
            <a:r>
              <a:rPr lang="en-US" dirty="0"/>
              <a:t>working days</a:t>
            </a:r>
          </a:p>
          <a:p>
            <a:pPr lvl="1"/>
            <a:r>
              <a:rPr lang="en-US" dirty="0"/>
              <a:t> 30 </a:t>
            </a:r>
            <a:r>
              <a:rPr lang="en-US" dirty="0" smtClean="0"/>
              <a:t>days</a:t>
            </a:r>
          </a:p>
          <a:p>
            <a:pPr marL="585788" lvl="1" indent="0">
              <a:buNone/>
            </a:pPr>
            <a:endParaRPr lang="en-US" dirty="0"/>
          </a:p>
          <a:p>
            <a:pPr marL="0" lvl="1" indent="0">
              <a:buNone/>
            </a:pPr>
            <a:r>
              <a:rPr lang="en-US" dirty="0" smtClean="0"/>
              <a:t>otherwise </a:t>
            </a:r>
            <a:r>
              <a:rPr lang="en-US" dirty="0"/>
              <a:t>automatic nullity of the seizure for counterfeiting will </a:t>
            </a:r>
            <a:r>
              <a:rPr lang="en-US" dirty="0" smtClean="0"/>
              <a:t>occur. </a:t>
            </a:r>
            <a:endParaRPr lang="en-US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19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113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708525"/>
          </a:xfrm>
        </p:spPr>
        <p:txBody>
          <a:bodyPr/>
          <a:lstStyle/>
          <a:p>
            <a:pPr marL="1588" indent="0">
              <a:buNone/>
            </a:pPr>
            <a:r>
              <a:rPr lang="en-US" sz="2400" dirty="0"/>
              <a:t>Two </a:t>
            </a:r>
            <a:r>
              <a:rPr lang="en-US" sz="2400" dirty="0" smtClean="0"/>
              <a:t>different </a:t>
            </a:r>
            <a:r>
              <a:rPr lang="en-US" sz="2400" dirty="0"/>
              <a:t>kinds of IP infringements</a:t>
            </a:r>
            <a:r>
              <a:rPr lang="en-US" sz="2400" dirty="0" smtClean="0"/>
              <a:t>:</a:t>
            </a:r>
          </a:p>
          <a:p>
            <a:pPr marL="136525" indent="0">
              <a:buNone/>
            </a:pPr>
            <a:endParaRPr lang="fr-FR" sz="1200" dirty="0"/>
          </a:p>
          <a:p>
            <a:pPr lvl="1"/>
            <a:r>
              <a:rPr lang="en-US" dirty="0"/>
              <a:t> Counterfeits: obvious infringement (“Brand protection”): Criminal </a:t>
            </a:r>
            <a:r>
              <a:rPr lang="en-US" dirty="0" smtClean="0"/>
              <a:t>proceeding</a:t>
            </a:r>
          </a:p>
          <a:p>
            <a:pPr lvl="1"/>
            <a:endParaRPr lang="fr-FR" dirty="0"/>
          </a:p>
          <a:p>
            <a:pPr lvl="1"/>
            <a:r>
              <a:rPr lang="en-US" dirty="0"/>
              <a:t>Infringement : questionable infringement : Civil Litigation</a:t>
            </a:r>
            <a:endParaRPr lang="fr-FR" dirty="0"/>
          </a:p>
          <a:p>
            <a:r>
              <a:rPr lang="en-US" sz="2400" dirty="0"/>
              <a:t> </a:t>
            </a:r>
            <a:endParaRPr lang="fr-FR" sz="2400" dirty="0"/>
          </a:p>
          <a:p>
            <a:pPr marL="0" indent="0"/>
            <a:r>
              <a:rPr lang="en-US" sz="2400" b="1" dirty="0"/>
              <a:t>Two parts </a:t>
            </a:r>
            <a:r>
              <a:rPr lang="en-US" sz="2400" dirty="0" smtClean="0"/>
              <a:t>(disproportionate):</a:t>
            </a:r>
          </a:p>
          <a:p>
            <a:pPr marL="0" indent="0"/>
            <a:endParaRPr lang="en-US" sz="1200" dirty="0" smtClean="0"/>
          </a:p>
          <a:p>
            <a:pPr marL="457200" indent="0">
              <a:buNone/>
            </a:pPr>
            <a:r>
              <a:rPr lang="en-US" sz="2400" dirty="0" smtClean="0"/>
              <a:t>	1 - </a:t>
            </a:r>
            <a:r>
              <a:rPr lang="en-US" sz="2400" b="1" dirty="0" smtClean="0"/>
              <a:t>Criminal </a:t>
            </a:r>
            <a:r>
              <a:rPr lang="en-US" sz="2400" b="1" dirty="0"/>
              <a:t>proceeding </a:t>
            </a:r>
            <a:endParaRPr lang="fr-FR" sz="2400" b="1" dirty="0"/>
          </a:p>
          <a:p>
            <a:pPr marL="457200" lvl="1" indent="0">
              <a:buNone/>
            </a:pPr>
            <a:r>
              <a:rPr lang="en-US" dirty="0" smtClean="0"/>
              <a:t>	2 - </a:t>
            </a:r>
            <a:r>
              <a:rPr lang="en-US" b="1" dirty="0" smtClean="0"/>
              <a:t>Civil </a:t>
            </a:r>
            <a:r>
              <a:rPr lang="en-US" b="1" dirty="0"/>
              <a:t>proceeding</a:t>
            </a:r>
            <a:endParaRPr lang="fr-FR" b="1" dirty="0"/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336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fr-FR" sz="2800" u="sng" dirty="0" smtClean="0"/>
              <a:t>B - Litigation </a:t>
            </a:r>
            <a:r>
              <a:rPr lang="fr-FR" sz="2800" u="sng" dirty="0" err="1" smtClean="0"/>
              <a:t>principles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967957"/>
          </a:xfrm>
        </p:spPr>
        <p:txBody>
          <a:bodyPr/>
          <a:lstStyle/>
          <a:p>
            <a:pPr marL="136525" indent="0">
              <a:buNone/>
            </a:pPr>
            <a:r>
              <a:rPr lang="en-GB" sz="2400" b="1" u="sng" dirty="0" smtClean="0"/>
              <a:t>1. Jurisdiction </a:t>
            </a:r>
            <a:r>
              <a:rPr lang="en-GB" sz="2400" b="1" u="sng" dirty="0"/>
              <a:t>over the matter </a:t>
            </a:r>
            <a:endParaRPr lang="fr-FR" sz="2400" dirty="0"/>
          </a:p>
          <a:p>
            <a:pPr marL="136525" indent="0">
              <a:buNone/>
            </a:pPr>
            <a:r>
              <a:rPr lang="en-GB" sz="2400" b="1" dirty="0"/>
              <a:t> </a:t>
            </a:r>
            <a:endParaRPr lang="en-GB" sz="2400" b="1" dirty="0" smtClean="0"/>
          </a:p>
          <a:p>
            <a:pPr marL="136525" indent="0">
              <a:buNone/>
            </a:pPr>
            <a:r>
              <a:rPr lang="fr-FR" sz="2400" b="1" u="sng" dirty="0" smtClean="0">
                <a:sym typeface="Wingdings"/>
              </a:rPr>
              <a:t></a:t>
            </a:r>
            <a:r>
              <a:rPr lang="en-US" sz="2400" b="1" u="sng" dirty="0"/>
              <a:t>Exclusively : </a:t>
            </a:r>
            <a:r>
              <a:rPr lang="en-US" sz="2400" dirty="0" smtClean="0"/>
              <a:t>10 District Courts </a:t>
            </a:r>
            <a:r>
              <a:rPr lang="en-US" sz="2400" dirty="0"/>
              <a:t>of First Instance</a:t>
            </a:r>
            <a:endParaRPr lang="fr-FR" sz="2400" dirty="0"/>
          </a:p>
          <a:p>
            <a:pPr marL="136525" indent="0">
              <a:buNone/>
            </a:pPr>
            <a:r>
              <a:rPr lang="en-US" sz="1600" dirty="0"/>
              <a:t>	</a:t>
            </a:r>
            <a:endParaRPr lang="fr-FR" sz="1600" dirty="0" smtClean="0"/>
          </a:p>
          <a:p>
            <a:pPr marL="136525" indent="0">
              <a:buNone/>
            </a:pPr>
            <a:r>
              <a:rPr lang="en-US" sz="2400" b="1" dirty="0" smtClean="0"/>
              <a:t>Paris:</a:t>
            </a:r>
            <a:r>
              <a:rPr lang="en-US" sz="2400" dirty="0" smtClean="0"/>
              <a:t> Patents, CTM and Community designs. </a:t>
            </a:r>
          </a:p>
          <a:p>
            <a:pPr marL="136525" indent="0">
              <a:buNone/>
            </a:pPr>
            <a:endParaRPr lang="en-US" sz="1400" dirty="0" smtClean="0"/>
          </a:p>
          <a:p>
            <a:pPr marL="136525" indent="0">
              <a:buNone/>
            </a:pPr>
            <a:r>
              <a:rPr lang="en-US" sz="2400" dirty="0" smtClean="0"/>
              <a:t>Exclusive </a:t>
            </a:r>
            <a:r>
              <a:rPr lang="en-US" sz="2400" dirty="0"/>
              <a:t>jurisdiction as well as related actions regarding unfair competition and parasitism </a:t>
            </a:r>
            <a:r>
              <a:rPr lang="en-US" sz="2400" dirty="0" smtClean="0"/>
              <a:t>acts.</a:t>
            </a:r>
          </a:p>
          <a:p>
            <a:pPr marL="136525" indent="0">
              <a:buNone/>
            </a:pPr>
            <a:endParaRPr lang="en-US" sz="2400" dirty="0"/>
          </a:p>
          <a:p>
            <a:pPr marL="136525" indent="0">
              <a:buNone/>
            </a:pPr>
            <a:r>
              <a:rPr lang="en-GB" sz="2400" b="1" u="sng" dirty="0" smtClean="0"/>
              <a:t>Relatively </a:t>
            </a:r>
            <a:r>
              <a:rPr lang="en-GB" sz="2400" b="1" u="sng" dirty="0"/>
              <a:t>new </a:t>
            </a:r>
            <a:r>
              <a:rPr lang="en-GB" sz="2400" dirty="0"/>
              <a:t>: before 2007, </a:t>
            </a:r>
            <a:r>
              <a:rPr lang="en-GB" sz="2400" dirty="0" smtClean="0"/>
              <a:t>Commercial </a:t>
            </a:r>
            <a:r>
              <a:rPr lang="en-GB" sz="2400" dirty="0"/>
              <a:t>C</a:t>
            </a:r>
            <a:r>
              <a:rPr lang="en-GB" sz="2400" dirty="0" smtClean="0"/>
              <a:t>ourts were competent for </a:t>
            </a:r>
            <a:r>
              <a:rPr lang="en-GB" sz="2400" dirty="0"/>
              <a:t>designs and copyrights</a:t>
            </a:r>
            <a:r>
              <a:rPr lang="en-GB" sz="2400" dirty="0" smtClean="0"/>
              <a:t>.</a:t>
            </a:r>
          </a:p>
          <a:p>
            <a:pPr marL="136525" indent="0">
              <a:buNone/>
            </a:pPr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70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GB" sz="2400" b="1" u="sng" dirty="0" smtClean="0"/>
              <a:t>Advantage</a:t>
            </a:r>
            <a:r>
              <a:rPr lang="en-GB" sz="2400" dirty="0" smtClean="0"/>
              <a:t> : </a:t>
            </a:r>
          </a:p>
          <a:p>
            <a:pPr marL="804863" lvl="4" indent="0">
              <a:buNone/>
            </a:pPr>
            <a:endParaRPr lang="en-GB" sz="2400" dirty="0" smtClean="0"/>
          </a:p>
          <a:p>
            <a:pPr marL="804863" lvl="4" indent="0">
              <a:buNone/>
            </a:pPr>
            <a:r>
              <a:rPr lang="en-GB" sz="2400" dirty="0" smtClean="0"/>
              <a:t>Specialization of Courts</a:t>
            </a:r>
            <a:endParaRPr lang="fr-FR" sz="2400" dirty="0" smtClean="0"/>
          </a:p>
          <a:p>
            <a:pPr marL="136525" indent="0">
              <a:buNone/>
            </a:pPr>
            <a:endParaRPr lang="en-GB" sz="2400" b="1" u="sng" dirty="0" smtClean="0"/>
          </a:p>
          <a:p>
            <a:pPr marL="136525" indent="0">
              <a:buNone/>
            </a:pPr>
            <a:r>
              <a:rPr lang="en-GB" sz="2400" b="1" u="sng" dirty="0" smtClean="0"/>
              <a:t>Caution :</a:t>
            </a:r>
          </a:p>
          <a:p>
            <a:pPr marL="800100" lvl="1" indent="-342900"/>
            <a:r>
              <a:rPr lang="en-GB" dirty="0" smtClean="0"/>
              <a:t>Length of courts’ procedures when the action is not brought in Paris,</a:t>
            </a:r>
          </a:p>
          <a:p>
            <a:pPr marL="800100" lvl="1" indent="-342900"/>
            <a:endParaRPr lang="fr-FR" dirty="0" smtClean="0"/>
          </a:p>
          <a:p>
            <a:pPr marL="800100" lvl="1" indent="-342900"/>
            <a:r>
              <a:rPr lang="en-GB" dirty="0" smtClean="0"/>
              <a:t>for instance, Lyon (2 to 4 years …) or Lille (2 years).</a:t>
            </a:r>
            <a:endParaRPr lang="fr-FR" dirty="0" smtClean="0"/>
          </a:p>
          <a:p>
            <a:endParaRPr lang="fr-FR" sz="2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414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u="sng" dirty="0" smtClean="0"/>
              <a:t>2, Adversarial </a:t>
            </a:r>
            <a:r>
              <a:rPr lang="en-GB" sz="3100" u="sng" dirty="0"/>
              <a:t>principle</a:t>
            </a: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2060848"/>
            <a:ext cx="8229600" cy="3816424"/>
          </a:xfrm>
        </p:spPr>
        <p:txBody>
          <a:bodyPr>
            <a:normAutofit/>
          </a:bodyPr>
          <a:lstStyle/>
          <a:p>
            <a:pPr marL="136525" indent="0">
              <a:buNone/>
            </a:pPr>
            <a:r>
              <a:rPr lang="en-GB" sz="2400" b="1" u="sng" dirty="0" smtClean="0"/>
              <a:t>a. Principle</a:t>
            </a:r>
            <a:r>
              <a:rPr lang="en-GB" sz="2400" dirty="0"/>
              <a:t> : </a:t>
            </a:r>
            <a:endParaRPr lang="en-GB" sz="2400" dirty="0" smtClean="0"/>
          </a:p>
          <a:p>
            <a:pPr marL="136525" indent="0">
              <a:buNone/>
            </a:pPr>
            <a:endParaRPr lang="en-GB" sz="2400" dirty="0" smtClean="0"/>
          </a:p>
          <a:p>
            <a:pPr marL="136525" indent="0">
              <a:buNone/>
            </a:pPr>
            <a:r>
              <a:rPr lang="en-GB" sz="2400" dirty="0" smtClean="0"/>
              <a:t>No </a:t>
            </a:r>
            <a:r>
              <a:rPr lang="en-GB" sz="2400" i="1" dirty="0" smtClean="0"/>
              <a:t>ex</a:t>
            </a:r>
            <a:r>
              <a:rPr lang="en-GB" sz="2400" dirty="0" smtClean="0"/>
              <a:t> </a:t>
            </a:r>
            <a:r>
              <a:rPr lang="en-GB" sz="2400" i="1" dirty="0" smtClean="0"/>
              <a:t>parte</a:t>
            </a:r>
            <a:r>
              <a:rPr lang="en-GB" sz="2400" dirty="0" smtClean="0"/>
              <a:t> procedure </a:t>
            </a:r>
            <a:r>
              <a:rPr lang="en-GB" sz="2400" dirty="0"/>
              <a:t>in </a:t>
            </a:r>
            <a:r>
              <a:rPr lang="en-GB" sz="2400" dirty="0" smtClean="0"/>
              <a:t>France.</a:t>
            </a:r>
          </a:p>
          <a:p>
            <a:pPr marL="136525" indent="0">
              <a:buNone/>
            </a:pPr>
            <a:endParaRPr lang="fr-FR" sz="2400" dirty="0"/>
          </a:p>
          <a:p>
            <a:pPr marL="136525" indent="0">
              <a:buNone/>
            </a:pPr>
            <a:r>
              <a:rPr lang="en-GB" sz="2400" dirty="0"/>
              <a:t>Judges are reluctant to render a binding decision based on the claims made by a sole </a:t>
            </a:r>
            <a:r>
              <a:rPr lang="en-GB" sz="2400" dirty="0" smtClean="0"/>
              <a:t>party, </a:t>
            </a:r>
            <a:r>
              <a:rPr lang="en-GB" sz="2400" dirty="0"/>
              <a:t>without the defendant’s hearing. </a:t>
            </a:r>
            <a:endParaRPr lang="fr-FR" sz="2400" dirty="0"/>
          </a:p>
          <a:p>
            <a:pPr marL="136525" indent="0">
              <a:buNone/>
            </a:pPr>
            <a:r>
              <a:rPr lang="en-GB" sz="1800" b="1" dirty="0"/>
              <a:t> </a:t>
            </a:r>
            <a:endParaRPr lang="en-GB" sz="1100" b="1" dirty="0" smtClean="0"/>
          </a:p>
          <a:p>
            <a:pPr marL="136525" indent="0">
              <a:buNone/>
            </a:pPr>
            <a:r>
              <a:rPr lang="en-GB" b="1" dirty="0"/>
              <a:t> 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4871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764704"/>
            <a:ext cx="8229600" cy="5544021"/>
          </a:xfrm>
        </p:spPr>
        <p:txBody>
          <a:bodyPr/>
          <a:lstStyle/>
          <a:p>
            <a:pPr marL="136525" indent="0">
              <a:buNone/>
            </a:pPr>
            <a:r>
              <a:rPr lang="en-GB" sz="2000" b="1" u="sng" dirty="0"/>
              <a:t>b. Exception</a:t>
            </a:r>
            <a:r>
              <a:rPr lang="en-GB" sz="2000" dirty="0"/>
              <a:t> : </a:t>
            </a:r>
          </a:p>
          <a:p>
            <a:pPr marL="136525" indent="0">
              <a:buNone/>
            </a:pPr>
            <a:endParaRPr lang="en-GB" sz="2000" dirty="0"/>
          </a:p>
          <a:p>
            <a:pPr marL="136525" indent="0">
              <a:buNone/>
            </a:pPr>
            <a:r>
              <a:rPr lang="en-GB" sz="2400" dirty="0"/>
              <a:t>Theoretically, since the Act of 2007, measures for the cease of the infringing acts could be ordered </a:t>
            </a:r>
            <a:r>
              <a:rPr lang="en-GB" sz="2400" i="1" dirty="0"/>
              <a:t>ex </a:t>
            </a:r>
            <a:r>
              <a:rPr lang="en-GB" sz="2400" i="1" dirty="0" smtClean="0"/>
              <a:t>parte.</a:t>
            </a:r>
            <a:endParaRPr lang="en-GB" sz="2400" i="1" dirty="0"/>
          </a:p>
          <a:p>
            <a:pPr marL="136525" indent="0">
              <a:buNone/>
            </a:pPr>
            <a:endParaRPr lang="en-GB" sz="2400" dirty="0"/>
          </a:p>
          <a:p>
            <a:pPr marL="136525" indent="0">
              <a:buNone/>
            </a:pPr>
            <a:r>
              <a:rPr lang="en-GB" sz="2400" dirty="0"/>
              <a:t>Limited to obvious and very serious acts in order to prevent their </a:t>
            </a:r>
            <a:r>
              <a:rPr lang="en-GB" sz="2400" dirty="0" smtClean="0"/>
              <a:t>extension.</a:t>
            </a:r>
            <a:endParaRPr lang="en-GB" sz="2400" dirty="0"/>
          </a:p>
          <a:p>
            <a:pPr marL="136525" indent="0">
              <a:buNone/>
            </a:pPr>
            <a:r>
              <a:rPr lang="en-GB" sz="2400" b="1" dirty="0"/>
              <a:t> </a:t>
            </a:r>
          </a:p>
          <a:p>
            <a:pPr marL="136525" indent="0">
              <a:buNone/>
            </a:pPr>
            <a:r>
              <a:rPr lang="en-GB" sz="2400" dirty="0"/>
              <a:t>This possibility has been implemented to fight against organized crime networks. </a:t>
            </a:r>
            <a:endParaRPr lang="en-GB" sz="2400" dirty="0" smtClean="0"/>
          </a:p>
          <a:p>
            <a:pPr marL="136525" indent="0">
              <a:buNone/>
            </a:pPr>
            <a:endParaRPr lang="en-GB" sz="2400" dirty="0"/>
          </a:p>
          <a:p>
            <a:pPr marL="136525" indent="0">
              <a:buNone/>
            </a:pPr>
            <a:r>
              <a:rPr lang="en-GB" sz="2400" dirty="0" smtClean="0"/>
              <a:t>But </a:t>
            </a:r>
            <a:r>
              <a:rPr lang="en-GB" sz="2400" dirty="0"/>
              <a:t>criminal proceedings are more adapted for </a:t>
            </a:r>
            <a:r>
              <a:rPr lang="en-GB" sz="2400" dirty="0" smtClean="0"/>
              <a:t>these cases.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61024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8525"/>
          </a:xfrm>
        </p:spPr>
        <p:txBody>
          <a:bodyPr/>
          <a:lstStyle/>
          <a:p>
            <a:endParaRPr lang="fr-FR" sz="2400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24</a:t>
            </a:fld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611560" y="980728"/>
            <a:ext cx="756084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6525" indent="0">
              <a:buNone/>
            </a:pPr>
            <a:r>
              <a:rPr lang="en-GB" sz="2400" b="1" u="sng" dirty="0">
                <a:latin typeface="+mn-lt"/>
              </a:rPr>
              <a:t>Difficulties :</a:t>
            </a:r>
          </a:p>
          <a:p>
            <a:pPr marL="136525" indent="0">
              <a:buNone/>
            </a:pPr>
            <a:endParaRPr lang="fr-FR" sz="2400" dirty="0">
              <a:latin typeface="+mn-lt"/>
            </a:endParaRPr>
          </a:p>
          <a:p>
            <a:r>
              <a:rPr lang="en-US" sz="2400" dirty="0">
                <a:latin typeface="+mn-lt"/>
              </a:rPr>
              <a:t>Provide the necessary upstream evidence before the judge regarding the gravity and the importance of the facts at stake and that “</a:t>
            </a:r>
            <a:r>
              <a:rPr lang="en-US" sz="2400" i="1" dirty="0">
                <a:latin typeface="+mn-lt"/>
              </a:rPr>
              <a:t>any delay would cause irreparable harm to the applicant</a:t>
            </a:r>
            <a:r>
              <a:rPr lang="en-US" sz="2400" dirty="0" smtClean="0">
                <a:latin typeface="+mn-lt"/>
              </a:rPr>
              <a:t>”.</a:t>
            </a:r>
            <a:endParaRPr lang="en-US" sz="2400" dirty="0">
              <a:latin typeface="+mn-lt"/>
            </a:endParaRPr>
          </a:p>
          <a:p>
            <a:endParaRPr lang="fr-FR" sz="2400" dirty="0">
              <a:latin typeface="+mn-lt"/>
            </a:endParaRPr>
          </a:p>
          <a:p>
            <a:r>
              <a:rPr lang="en-GB" sz="2400" dirty="0">
                <a:latin typeface="+mn-lt"/>
              </a:rPr>
              <a:t>Judge reluctant to grant such measures without adversarial </a:t>
            </a:r>
            <a:r>
              <a:rPr lang="en-GB" sz="2400" dirty="0" smtClean="0">
                <a:latin typeface="+mn-lt"/>
              </a:rPr>
              <a:t>debate.</a:t>
            </a:r>
          </a:p>
          <a:p>
            <a:endParaRPr lang="en-GB" sz="2400" dirty="0">
              <a:latin typeface="+mn-lt"/>
            </a:endParaRPr>
          </a:p>
          <a:p>
            <a:r>
              <a:rPr lang="fr-FR" sz="2400" dirty="0">
                <a:latin typeface="+mn-lt"/>
              </a:rPr>
              <a:t>In practice rarely </a:t>
            </a:r>
            <a:r>
              <a:rPr lang="fr-FR" sz="2400" dirty="0" smtClean="0">
                <a:latin typeface="+mn-lt"/>
              </a:rPr>
              <a:t>applied.</a:t>
            </a:r>
            <a:endParaRPr lang="fr-FR" sz="24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746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1"/>
          <p:cNvSpPr>
            <a:spLocks noGrp="1"/>
          </p:cNvSpPr>
          <p:nvPr>
            <p:ph type="title"/>
          </p:nvPr>
        </p:nvSpPr>
        <p:spPr>
          <a:xfrm>
            <a:off x="539552" y="692696"/>
            <a:ext cx="8229600" cy="864096"/>
          </a:xfrm>
        </p:spPr>
        <p:txBody>
          <a:bodyPr>
            <a:normAutofit fontScale="90000"/>
          </a:bodyPr>
          <a:lstStyle/>
          <a:p>
            <a:pPr algn="l"/>
            <a:r>
              <a:rPr lang="en-GB" sz="3100" u="sng" dirty="0" smtClean="0"/>
              <a:t/>
            </a:r>
            <a:br>
              <a:rPr lang="en-GB" sz="3100" u="sng" dirty="0" smtClean="0"/>
            </a:br>
            <a:r>
              <a:rPr lang="en-GB" sz="3100" u="sng" dirty="0"/>
              <a:t/>
            </a:r>
            <a:br>
              <a:rPr lang="en-GB" sz="3100" u="sng" dirty="0"/>
            </a:br>
            <a:r>
              <a:rPr lang="en-GB" sz="3100" u="sng" dirty="0" smtClean="0"/>
              <a:t>3. </a:t>
            </a:r>
            <a:r>
              <a:rPr lang="en-US" sz="3100" u="sng" dirty="0"/>
              <a:t>Litigation’s goals (from the right holders’ point of view)</a:t>
            </a:r>
            <a:r>
              <a:rPr lang="fr-FR" sz="3100" dirty="0"/>
              <a:t/>
            </a:r>
            <a:br>
              <a:rPr lang="fr-FR" sz="3100" dirty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00808"/>
            <a:ext cx="8229600" cy="5400005"/>
          </a:xfrm>
        </p:spPr>
        <p:txBody>
          <a:bodyPr/>
          <a:lstStyle/>
          <a:p>
            <a:pPr lvl="1"/>
            <a:r>
              <a:rPr lang="en-GB" sz="2200" dirty="0" smtClean="0"/>
              <a:t>Cease </a:t>
            </a:r>
            <a:r>
              <a:rPr lang="en-GB" sz="2200" dirty="0"/>
              <a:t>of the infringing acts, under financial penalties, eventually withdrawal of the </a:t>
            </a:r>
            <a:r>
              <a:rPr lang="en-GB" sz="2200" dirty="0" smtClean="0"/>
              <a:t>market</a:t>
            </a:r>
            <a:r>
              <a:rPr lang="en-GB" sz="2200" dirty="0" smtClean="0"/>
              <a:t>,</a:t>
            </a:r>
          </a:p>
          <a:p>
            <a:pPr lvl="1"/>
            <a:endParaRPr lang="fr-FR" sz="2200" dirty="0"/>
          </a:p>
          <a:p>
            <a:pPr lvl="1"/>
            <a:r>
              <a:rPr lang="en-US" sz="2200" dirty="0"/>
              <a:t>compensation </a:t>
            </a:r>
            <a:r>
              <a:rPr lang="en-US" sz="2200" dirty="0" smtClean="0"/>
              <a:t>for </a:t>
            </a:r>
            <a:r>
              <a:rPr lang="en-US" sz="2200" dirty="0"/>
              <a:t>the damages </a:t>
            </a:r>
            <a:r>
              <a:rPr lang="en-US" sz="2200" dirty="0" smtClean="0"/>
              <a:t>suffered</a:t>
            </a:r>
            <a:r>
              <a:rPr lang="en-US" sz="2200" dirty="0" smtClean="0"/>
              <a:t>,</a:t>
            </a:r>
          </a:p>
          <a:p>
            <a:pPr lvl="1"/>
            <a:endParaRPr lang="fr-FR" sz="2200" dirty="0"/>
          </a:p>
          <a:p>
            <a:pPr lvl="1"/>
            <a:r>
              <a:rPr lang="en-GB" sz="2200" dirty="0"/>
              <a:t>publication of the decision (in particular if the infringement has been advertised</a:t>
            </a:r>
            <a:r>
              <a:rPr lang="en-GB" sz="2200" dirty="0" smtClean="0"/>
              <a:t>),</a:t>
            </a:r>
          </a:p>
          <a:p>
            <a:pPr lvl="1"/>
            <a:endParaRPr lang="fr-FR" sz="2200" dirty="0"/>
          </a:p>
          <a:p>
            <a:pPr lvl="1"/>
            <a:r>
              <a:rPr lang="en-US" sz="2200" dirty="0" smtClean="0"/>
              <a:t>fees reimbursement. </a:t>
            </a:r>
            <a:endParaRPr lang="fr-FR" sz="2200" dirty="0"/>
          </a:p>
          <a:p>
            <a:pPr marL="136525" indent="0">
              <a:buNone/>
            </a:pPr>
            <a:r>
              <a:rPr lang="fr-FR" sz="1400" b="1" dirty="0"/>
              <a:t> </a:t>
            </a:r>
            <a:endParaRPr lang="fr-FR" sz="1400" dirty="0"/>
          </a:p>
          <a:p>
            <a:r>
              <a:rPr lang="en-US" sz="2200" dirty="0" smtClean="0"/>
              <a:t>Most of them have evolved since the Act </a:t>
            </a:r>
            <a:r>
              <a:rPr lang="en-US" sz="2200" dirty="0"/>
              <a:t>of October 29</a:t>
            </a:r>
            <a:r>
              <a:rPr lang="en-US" sz="2200" baseline="30000" dirty="0"/>
              <a:t>th</a:t>
            </a:r>
            <a:r>
              <a:rPr lang="en-US" sz="2200" dirty="0"/>
              <a:t>, 2007 </a:t>
            </a:r>
            <a:r>
              <a:rPr lang="en-US" sz="2200" dirty="0" smtClean="0"/>
              <a:t>which </a:t>
            </a:r>
            <a:r>
              <a:rPr lang="en-US" sz="2200" dirty="0"/>
              <a:t>implemented the Directive of </a:t>
            </a:r>
            <a:r>
              <a:rPr lang="en-US" sz="2200" dirty="0" smtClean="0"/>
              <a:t>April.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001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692696"/>
            <a:ext cx="8291264" cy="5616029"/>
          </a:xfrm>
        </p:spPr>
        <p:txBody>
          <a:bodyPr/>
          <a:lstStyle/>
          <a:p>
            <a:pPr marL="136525" indent="0">
              <a:buNone/>
            </a:pPr>
            <a:r>
              <a:rPr lang="en-US" sz="2400" b="1" u="sng" dirty="0" smtClean="0">
                <a:sym typeface="Wingdings"/>
              </a:rPr>
              <a:t> </a:t>
            </a:r>
            <a:r>
              <a:rPr lang="en-US" sz="2400" b="1" u="sng" dirty="0" smtClean="0"/>
              <a:t>Choice </a:t>
            </a:r>
            <a:r>
              <a:rPr lang="en-US" sz="2400" b="1" u="sng" dirty="0"/>
              <a:t>of the procedure, according </a:t>
            </a:r>
            <a:r>
              <a:rPr lang="en-US" sz="2400" b="1" u="sng" dirty="0" smtClean="0"/>
              <a:t>to:</a:t>
            </a:r>
            <a:endParaRPr lang="fr-FR" sz="2400" dirty="0"/>
          </a:p>
          <a:p>
            <a:pPr marL="136525" indent="0">
              <a:buNone/>
            </a:pPr>
            <a:r>
              <a:rPr lang="en-GB" sz="2400" b="1" dirty="0"/>
              <a:t> </a:t>
            </a:r>
            <a:endParaRPr lang="fr-FR" sz="2400" dirty="0"/>
          </a:p>
          <a:p>
            <a:pPr lvl="1"/>
            <a:r>
              <a:rPr lang="en-GB" dirty="0" smtClean="0"/>
              <a:t>t</a:t>
            </a:r>
            <a:r>
              <a:rPr lang="en-US" dirty="0"/>
              <a:t>he seriousness of the </a:t>
            </a:r>
            <a:r>
              <a:rPr lang="en-US" dirty="0" smtClean="0"/>
              <a:t>infringement</a:t>
            </a:r>
            <a:r>
              <a:rPr lang="en-US" dirty="0" smtClean="0"/>
              <a:t>,</a:t>
            </a:r>
          </a:p>
          <a:p>
            <a:pPr lvl="1"/>
            <a:endParaRPr lang="fr-FR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“strength” of the right at </a:t>
            </a:r>
            <a:r>
              <a:rPr lang="en-US" dirty="0" smtClean="0"/>
              <a:t>stake, </a:t>
            </a:r>
            <a:endParaRPr lang="en-US" dirty="0" smtClean="0"/>
          </a:p>
          <a:p>
            <a:pPr lvl="1"/>
            <a:endParaRPr lang="fr-FR" dirty="0"/>
          </a:p>
          <a:p>
            <a:pPr lvl="1"/>
            <a:r>
              <a:rPr lang="en-US" dirty="0" smtClean="0"/>
              <a:t>the </a:t>
            </a:r>
            <a:r>
              <a:rPr lang="en-US" dirty="0"/>
              <a:t>quantitative importance/the number of products </a:t>
            </a:r>
            <a:r>
              <a:rPr lang="en-US" dirty="0" smtClean="0"/>
              <a:t>involved</a:t>
            </a:r>
            <a:r>
              <a:rPr lang="en-US" dirty="0" smtClean="0"/>
              <a:t>,</a:t>
            </a:r>
          </a:p>
          <a:p>
            <a:pPr lvl="1"/>
            <a:endParaRPr lang="fr-FR" dirty="0"/>
          </a:p>
          <a:p>
            <a:pPr marL="800100" lvl="1" indent="-342900"/>
            <a:r>
              <a:rPr lang="en-GB" dirty="0" smtClean="0"/>
              <a:t>the emergency</a:t>
            </a:r>
            <a:r>
              <a:rPr lang="en-GB" dirty="0" smtClean="0"/>
              <a:t>,</a:t>
            </a:r>
          </a:p>
          <a:p>
            <a:pPr marL="800100" lvl="1" indent="-342900"/>
            <a:endParaRPr lang="en-GB" dirty="0" smtClean="0"/>
          </a:p>
          <a:p>
            <a:pPr marL="800100" lvl="1" indent="-342900"/>
            <a:r>
              <a:rPr lang="en-GB" dirty="0" smtClean="0"/>
              <a:t>the fact that the litigious products have already been on the market for a long time.</a:t>
            </a: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713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850106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u="sng" dirty="0" smtClean="0"/>
              <a:t>B. Different kinds of proceeding</a:t>
            </a: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1973"/>
          </a:xfrm>
        </p:spPr>
        <p:txBody>
          <a:bodyPr>
            <a:noAutofit/>
          </a:bodyPr>
          <a:lstStyle/>
          <a:p>
            <a:pPr marL="136525" indent="0">
              <a:buNone/>
            </a:pPr>
            <a:r>
              <a:rPr lang="en-GB" sz="1800" b="1" u="sng" dirty="0" smtClean="0"/>
              <a:t>1. Injunction proceedings </a:t>
            </a:r>
          </a:p>
          <a:p>
            <a:pPr marL="136525" indent="0">
              <a:buNone/>
            </a:pPr>
            <a:r>
              <a:rPr lang="en-GB" sz="1800" dirty="0" smtClean="0"/>
              <a:t>Oral procedure : Statements can be added</a:t>
            </a:r>
          </a:p>
          <a:p>
            <a:pPr marL="136525" indent="0">
              <a:buNone/>
            </a:pPr>
            <a:r>
              <a:rPr lang="en-US" sz="1800" dirty="0" smtClean="0"/>
              <a:t>Adversarial principle</a:t>
            </a:r>
          </a:p>
          <a:p>
            <a:pPr marL="136525" indent="0">
              <a:buNone/>
            </a:pPr>
            <a:endParaRPr lang="fr-FR" sz="1800" dirty="0"/>
          </a:p>
          <a:p>
            <a:pPr marL="136525" indent="0">
              <a:buNone/>
            </a:pPr>
            <a:r>
              <a:rPr lang="en-US" sz="1800" b="1" u="sng" dirty="0" smtClean="0"/>
              <a:t>Demands</a:t>
            </a:r>
            <a:r>
              <a:rPr lang="fr-FR" sz="1800" b="1" u="sng" dirty="0"/>
              <a:t> :</a:t>
            </a:r>
          </a:p>
          <a:p>
            <a:pPr lvl="1"/>
            <a:r>
              <a:rPr lang="en-US" sz="1800" dirty="0"/>
              <a:t>Cessation of the acts, with financial </a:t>
            </a:r>
            <a:r>
              <a:rPr lang="en-US" sz="1800" dirty="0" smtClean="0"/>
              <a:t>penalties,</a:t>
            </a:r>
            <a:endParaRPr lang="fr-FR" sz="1800" dirty="0"/>
          </a:p>
          <a:p>
            <a:pPr lvl="1"/>
            <a:r>
              <a:rPr lang="en-US" sz="1800" dirty="0"/>
              <a:t>Withdrawal </a:t>
            </a:r>
            <a:r>
              <a:rPr lang="en-US" sz="1800" dirty="0" smtClean="0"/>
              <a:t>(serious </a:t>
            </a:r>
            <a:r>
              <a:rPr lang="en-US" sz="1800" dirty="0"/>
              <a:t>cases</a:t>
            </a:r>
            <a:r>
              <a:rPr lang="en-US" sz="1800" dirty="0" smtClean="0"/>
              <a:t>),</a:t>
            </a:r>
            <a:endParaRPr lang="fr-FR" sz="1800" dirty="0"/>
          </a:p>
          <a:p>
            <a:pPr lvl="1"/>
            <a:r>
              <a:rPr lang="en-GB" sz="1800" dirty="0"/>
              <a:t>Damages : relatively new (Act of </a:t>
            </a:r>
            <a:r>
              <a:rPr lang="en-GB" sz="1800" dirty="0" smtClean="0"/>
              <a:t>2007).</a:t>
            </a:r>
            <a:endParaRPr lang="fr-FR" sz="1800" dirty="0"/>
          </a:p>
          <a:p>
            <a:pPr marL="136525" indent="0">
              <a:buNone/>
            </a:pPr>
            <a:endParaRPr lang="en-US" sz="1800" b="1" u="sng" dirty="0" smtClean="0"/>
          </a:p>
          <a:p>
            <a:pPr marL="136525" indent="0">
              <a:buNone/>
            </a:pPr>
            <a:r>
              <a:rPr lang="en-US" sz="1800" b="1" u="sng" dirty="0" smtClean="0"/>
              <a:t>Duration</a:t>
            </a:r>
            <a:endParaRPr lang="fr-FR" sz="1800" dirty="0"/>
          </a:p>
          <a:p>
            <a:pPr lvl="1"/>
            <a:r>
              <a:rPr lang="en-US" sz="1800" dirty="0"/>
              <a:t>3 weeks to 2 </a:t>
            </a:r>
            <a:r>
              <a:rPr lang="en-US" sz="1800" dirty="0" smtClean="0"/>
              <a:t>months,</a:t>
            </a:r>
            <a:endParaRPr lang="fr-FR" sz="1800" dirty="0"/>
          </a:p>
          <a:p>
            <a:pPr lvl="1"/>
            <a:r>
              <a:rPr lang="en-US" sz="1800" dirty="0" smtClean="0"/>
              <a:t>Serious</a:t>
            </a:r>
            <a:r>
              <a:rPr lang="fr-FR" sz="1800" dirty="0" smtClean="0"/>
              <a:t> </a:t>
            </a:r>
            <a:r>
              <a:rPr lang="fr-FR" sz="1800" dirty="0"/>
              <a:t>emergency : “Référé d’Heure à Heure</a:t>
            </a:r>
            <a:r>
              <a:rPr lang="fr-FR" sz="1800" dirty="0" smtClean="0"/>
              <a:t>”.</a:t>
            </a:r>
            <a:endParaRPr lang="fr-FR" sz="1800" dirty="0"/>
          </a:p>
          <a:p>
            <a:pPr marL="136525" indent="0">
              <a:buNone/>
            </a:pPr>
            <a:endParaRPr lang="en-GB" sz="2000" dirty="0" smtClean="0"/>
          </a:p>
          <a:p>
            <a:pPr marL="136525" indent="0">
              <a:buNone/>
            </a:pPr>
            <a:r>
              <a:rPr lang="en-GB" sz="2000" b="1" u="sng" dirty="0" smtClean="0"/>
              <a:t>Advantage</a:t>
            </a:r>
          </a:p>
          <a:p>
            <a:pPr marL="136525" indent="0">
              <a:buNone/>
            </a:pPr>
            <a:r>
              <a:rPr lang="en-GB" sz="1900" dirty="0" smtClean="0"/>
              <a:t>Decision </a:t>
            </a:r>
            <a:r>
              <a:rPr lang="en-GB" sz="1900" dirty="0"/>
              <a:t>immediately enforceable notwithstanding </a:t>
            </a:r>
            <a:r>
              <a:rPr lang="en-GB" sz="1900" dirty="0" smtClean="0"/>
              <a:t>appeal.</a:t>
            </a:r>
            <a:endParaRPr lang="fr-FR" sz="1900" dirty="0"/>
          </a:p>
          <a:p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92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sz="2400" b="1" u="sng" dirty="0" smtClean="0"/>
              <a:t>Limits :</a:t>
            </a:r>
          </a:p>
          <a:p>
            <a:pPr marL="136525" indent="0">
              <a:buNone/>
            </a:pPr>
            <a:endParaRPr lang="fr-FR" sz="2400" dirty="0" smtClean="0"/>
          </a:p>
          <a:p>
            <a:pPr lvl="1"/>
            <a:r>
              <a:rPr lang="en-US" dirty="0"/>
              <a:t>J</a:t>
            </a:r>
            <a:r>
              <a:rPr lang="en-US" dirty="0" smtClean="0"/>
              <a:t>urisdiction over the evidence : if a serious legal difficulty arises the Judge will reject the claim.</a:t>
            </a:r>
          </a:p>
          <a:p>
            <a:pPr lvl="1"/>
            <a:endParaRPr lang="fr-FR" dirty="0" smtClean="0"/>
          </a:p>
          <a:p>
            <a:pPr lvl="1"/>
            <a:r>
              <a:rPr lang="fr-FR" dirty="0" smtClean="0"/>
              <a:t>One </a:t>
            </a:r>
            <a:r>
              <a:rPr lang="en-US" dirty="0" smtClean="0"/>
              <a:t>formal brief.</a:t>
            </a:r>
          </a:p>
          <a:p>
            <a:pPr lvl="1"/>
            <a:endParaRPr lang="fr-FR" dirty="0" smtClean="0"/>
          </a:p>
          <a:p>
            <a:pPr lvl="1"/>
            <a:r>
              <a:rPr lang="en-US" dirty="0" smtClean="0"/>
              <a:t>Proceeding does not allow validating seizure for counterfeiting.</a:t>
            </a:r>
            <a:endParaRPr lang="fr-FR" dirty="0" smtClean="0"/>
          </a:p>
          <a:p>
            <a:pPr marL="136525" indent="0">
              <a:buNone/>
            </a:pPr>
            <a:r>
              <a:rPr lang="en-GB" sz="2400" b="1" dirty="0" smtClean="0"/>
              <a:t> 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0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70609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 smtClean="0"/>
              <a:t>2. Plenary proceedings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5328592"/>
          </a:xfrm>
        </p:spPr>
        <p:txBody>
          <a:bodyPr>
            <a:noAutofit/>
          </a:bodyPr>
          <a:lstStyle/>
          <a:p>
            <a:pPr marL="136525" indent="0">
              <a:buNone/>
            </a:pPr>
            <a:r>
              <a:rPr lang="en-GB" sz="2400" b="1" u="sng" dirty="0" smtClean="0"/>
              <a:t>Duration</a:t>
            </a:r>
            <a:r>
              <a:rPr lang="en-GB" sz="2400" b="1" u="sng" dirty="0"/>
              <a:t>: </a:t>
            </a:r>
            <a:r>
              <a:rPr lang="en-GB" sz="2400" dirty="0"/>
              <a:t>15 to 18 months (Paris)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 smtClean="0"/>
              <a:t>Written procedure:</a:t>
            </a:r>
            <a:endParaRPr lang="fr-FR" sz="2400" dirty="0"/>
          </a:p>
          <a:p>
            <a:pPr lvl="1"/>
            <a:r>
              <a:rPr lang="en-US" dirty="0"/>
              <a:t>all arguments must </a:t>
            </a:r>
            <a:r>
              <a:rPr lang="en-US" dirty="0" smtClean="0"/>
              <a:t>be brought </a:t>
            </a:r>
            <a:r>
              <a:rPr lang="en-US" dirty="0"/>
              <a:t>to the </a:t>
            </a:r>
            <a:r>
              <a:rPr lang="en-US" dirty="0" smtClean="0"/>
              <a:t>other </a:t>
            </a:r>
            <a:r>
              <a:rPr lang="en-US" dirty="0"/>
              <a:t>parties in </a:t>
            </a:r>
            <a:r>
              <a:rPr lang="en-US" dirty="0" smtClean="0"/>
              <a:t>writing,</a:t>
            </a:r>
            <a:endParaRPr lang="fr-FR" dirty="0"/>
          </a:p>
          <a:p>
            <a:pPr lvl="1"/>
            <a:r>
              <a:rPr lang="en-US" dirty="0"/>
              <a:t>no </a:t>
            </a:r>
            <a:r>
              <a:rPr lang="en-US" dirty="0" smtClean="0"/>
              <a:t>testimony,</a:t>
            </a:r>
            <a:endParaRPr lang="fr-FR" dirty="0"/>
          </a:p>
          <a:p>
            <a:pPr lvl="1"/>
            <a:r>
              <a:rPr lang="en-US" dirty="0"/>
              <a:t>no expert’s </a:t>
            </a:r>
            <a:r>
              <a:rPr lang="en-US" dirty="0" smtClean="0"/>
              <a:t>hearings.</a:t>
            </a:r>
          </a:p>
          <a:p>
            <a:pPr marL="585788" lvl="1" indent="0">
              <a:buNone/>
            </a:pPr>
            <a:endParaRPr lang="en-US" dirty="0" smtClean="0"/>
          </a:p>
          <a:p>
            <a:pPr marL="585788" lvl="1" indent="0">
              <a:buNone/>
            </a:pPr>
            <a:r>
              <a:rPr lang="en-US" dirty="0" smtClean="0"/>
              <a:t>The judges:</a:t>
            </a:r>
          </a:p>
          <a:p>
            <a:pPr lvl="1"/>
            <a:r>
              <a:rPr lang="en-US" dirty="0"/>
              <a:t>do not request the </a:t>
            </a:r>
            <a:r>
              <a:rPr lang="en-US" dirty="0" smtClean="0"/>
              <a:t>evidence </a:t>
            </a:r>
            <a:r>
              <a:rPr lang="en-US" dirty="0"/>
              <a:t>before the main </a:t>
            </a:r>
            <a:r>
              <a:rPr lang="en-US" dirty="0" smtClean="0"/>
              <a:t>hearing,</a:t>
            </a:r>
            <a:endParaRPr lang="en-US" dirty="0"/>
          </a:p>
          <a:p>
            <a:pPr lvl="1"/>
            <a:r>
              <a:rPr lang="en-US" dirty="0"/>
              <a:t>rarely acknowledge the content of the brief before the main </a:t>
            </a:r>
            <a:r>
              <a:rPr lang="en-US" dirty="0" smtClean="0"/>
              <a:t>hearing,</a:t>
            </a:r>
            <a:endParaRPr lang="en-US" dirty="0"/>
          </a:p>
          <a:p>
            <a:pPr lvl="1"/>
            <a:r>
              <a:rPr lang="en-US" dirty="0" smtClean="0"/>
              <a:t>are </a:t>
            </a:r>
            <a:r>
              <a:rPr lang="en-US" dirty="0"/>
              <a:t>not necessarily interventionists during the </a:t>
            </a:r>
            <a:r>
              <a:rPr lang="en-US" dirty="0" smtClean="0"/>
              <a:t>debates.</a:t>
            </a:r>
            <a:endParaRPr lang="en-US" dirty="0"/>
          </a:p>
          <a:p>
            <a:pPr marL="585788" lvl="1" indent="0">
              <a:buNone/>
            </a:pPr>
            <a:endParaRPr lang="en-US" dirty="0"/>
          </a:p>
          <a:p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29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85751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836712"/>
            <a:ext cx="8229600" cy="706090"/>
          </a:xfrm>
        </p:spPr>
        <p:txBody>
          <a:bodyPr>
            <a:noAutofit/>
          </a:bodyPr>
          <a:lstStyle/>
          <a:p>
            <a:pPr lvl="0"/>
            <a:r>
              <a:rPr lang="en-US" sz="4000" u="sng" dirty="0" smtClean="0"/>
              <a:t>I. Criminal </a:t>
            </a:r>
            <a:r>
              <a:rPr lang="en-US" sz="4000" u="sng" dirty="0"/>
              <a:t>proceeding</a:t>
            </a:r>
            <a:r>
              <a:rPr lang="fr-FR" sz="4000" dirty="0"/>
              <a:t/>
            </a:r>
            <a:br>
              <a:rPr lang="fr-FR" sz="4000" dirty="0"/>
            </a:b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772817"/>
            <a:ext cx="8229600" cy="2952328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Advantages: </a:t>
            </a:r>
            <a:r>
              <a:rPr lang="en-US" sz="2400" dirty="0"/>
              <a:t> </a:t>
            </a:r>
            <a:endParaRPr lang="en-US" sz="2400" dirty="0" smtClean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Police </a:t>
            </a:r>
            <a:r>
              <a:rPr lang="en-US" sz="2400" dirty="0"/>
              <a:t>authorities and Customs watch any possible infringement.</a:t>
            </a:r>
            <a:endParaRPr lang="fr-FR" sz="2400" dirty="0"/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2400" dirty="0" smtClean="0"/>
              <a:t>Particularly</a:t>
            </a:r>
            <a:r>
              <a:rPr lang="en-US" sz="2400" dirty="0"/>
              <a:t>, the rights holders can request customs services to watch and to hold all potential infringements of their IP rights coming from abroad </a:t>
            </a:r>
            <a:r>
              <a:rPr lang="en-US" sz="2400" dirty="0" smtClean="0"/>
              <a:t>(Airports</a:t>
            </a:r>
            <a:r>
              <a:rPr lang="en-US" sz="2400" dirty="0"/>
              <a:t>, harbors, </a:t>
            </a:r>
            <a:r>
              <a:rPr lang="en-US" sz="2400" dirty="0" smtClean="0"/>
              <a:t>premises…).</a:t>
            </a:r>
          </a:p>
          <a:p>
            <a:pPr marL="0" indent="0">
              <a:buNone/>
            </a:pPr>
            <a:endParaRPr lang="fr-FR" sz="9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653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472607"/>
          </a:xfrm>
        </p:spPr>
        <p:txBody>
          <a:bodyPr/>
          <a:lstStyle/>
          <a:p>
            <a:pPr marL="0" lvl="1" indent="0">
              <a:buNone/>
            </a:pPr>
            <a:r>
              <a:rPr lang="en-US" sz="2800" b="1" u="sng" dirty="0" smtClean="0">
                <a:solidFill>
                  <a:schemeClr val="accent1"/>
                </a:solidFill>
              </a:rPr>
              <a:t>Germany</a:t>
            </a:r>
            <a:endParaRPr lang="en-US" sz="2800" b="1" u="sng" dirty="0"/>
          </a:p>
          <a:p>
            <a:pPr marL="0" lvl="1" indent="0">
              <a:buNone/>
            </a:pPr>
            <a:endParaRPr lang="en-US" sz="2800" dirty="0"/>
          </a:p>
          <a:p>
            <a:pPr marL="457200" lvl="1" indent="-457200"/>
            <a:r>
              <a:rPr lang="en-US" dirty="0" smtClean="0"/>
              <a:t>The written elements of evidence must be attached to the complaint : the judge have them at their disposal since the </a:t>
            </a:r>
            <a:r>
              <a:rPr lang="en-US" dirty="0"/>
              <a:t>beginning of the </a:t>
            </a:r>
            <a:r>
              <a:rPr lang="en-US" dirty="0" smtClean="0"/>
              <a:t>proceeding.</a:t>
            </a:r>
          </a:p>
          <a:p>
            <a:pPr marL="457200" lvl="1" indent="-457200"/>
            <a:endParaRPr lang="en-US" dirty="0"/>
          </a:p>
          <a:p>
            <a:pPr marL="457200" lvl="1" indent="-457200"/>
            <a:r>
              <a:rPr lang="en-US" dirty="0" smtClean="0"/>
              <a:t>In plenary proceedings, judges often </a:t>
            </a:r>
            <a:r>
              <a:rPr lang="en-US" dirty="0"/>
              <a:t>incite the parties to find a settlement </a:t>
            </a:r>
            <a:r>
              <a:rPr lang="en-US" dirty="0" smtClean="0"/>
              <a:t>agreement.</a:t>
            </a:r>
          </a:p>
          <a:p>
            <a:pPr marL="457200" lvl="1" indent="-457200"/>
            <a:endParaRPr lang="en-US" dirty="0"/>
          </a:p>
          <a:p>
            <a:pPr marL="457200" lvl="1" indent="-457200"/>
            <a:r>
              <a:rPr lang="en-US" dirty="0" smtClean="0"/>
              <a:t>Injunction proceedings are frequently used, plenary proceedings rather rare in these matters. </a:t>
            </a:r>
            <a:endParaRPr lang="en-US" dirty="0"/>
          </a:p>
          <a:p>
            <a:endParaRPr lang="en-US" sz="6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5482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611560" y="764704"/>
            <a:ext cx="8085584" cy="6336704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Debates </a:t>
            </a:r>
            <a:r>
              <a:rPr lang="en-US" sz="2400" b="1" u="sng" dirty="0"/>
              <a:t>are conducted as </a:t>
            </a:r>
            <a:r>
              <a:rPr lang="en-US" sz="2400" b="1" u="sng" dirty="0" smtClean="0"/>
              <a:t>follows</a:t>
            </a:r>
            <a:r>
              <a:rPr lang="en-US" sz="2400" b="1" u="sng" dirty="0"/>
              <a:t> :</a:t>
            </a:r>
            <a:endParaRPr lang="fr-FR" sz="2400" b="1" u="sng" dirty="0"/>
          </a:p>
          <a:p>
            <a:pPr marL="663575" lvl="1" indent="-342900"/>
            <a:r>
              <a:rPr lang="en-US" dirty="0" smtClean="0"/>
              <a:t>procedure’s </a:t>
            </a:r>
            <a:r>
              <a:rPr lang="en-US" dirty="0" smtClean="0"/>
              <a:t>validity,</a:t>
            </a:r>
          </a:p>
          <a:p>
            <a:pPr marL="663575" lvl="1" indent="-342900"/>
            <a:endParaRPr lang="en-US" dirty="0" smtClean="0"/>
          </a:p>
          <a:p>
            <a:pPr marL="663575" lvl="1" indent="-342900"/>
            <a:r>
              <a:rPr lang="en-GB" dirty="0"/>
              <a:t>IP’s right validity, which </a:t>
            </a:r>
            <a:r>
              <a:rPr lang="en-GB" dirty="0" smtClean="0"/>
              <a:t>is</a:t>
            </a:r>
          </a:p>
          <a:p>
            <a:pPr marL="663575" lvl="1" indent="-342900"/>
            <a:endParaRPr lang="fr-FR" dirty="0"/>
          </a:p>
          <a:p>
            <a:pPr lvl="2"/>
            <a:r>
              <a:rPr lang="en-US" sz="2400" dirty="0" smtClean="0"/>
              <a:t>very </a:t>
            </a:r>
            <a:r>
              <a:rPr lang="en-US" sz="2400" dirty="0"/>
              <a:t>often </a:t>
            </a:r>
            <a:r>
              <a:rPr lang="en-US" sz="2400" dirty="0" smtClean="0"/>
              <a:t>contested,</a:t>
            </a:r>
            <a:endParaRPr lang="fr-FR" sz="2400" dirty="0"/>
          </a:p>
          <a:p>
            <a:pPr lvl="2"/>
            <a:r>
              <a:rPr lang="en-US" sz="2400" dirty="0"/>
              <a:t>almost automatically contested for </a:t>
            </a:r>
            <a:r>
              <a:rPr lang="en-US" sz="2400" dirty="0" smtClean="0"/>
              <a:t>patents.</a:t>
            </a:r>
          </a:p>
          <a:p>
            <a:pPr lvl="2"/>
            <a:endParaRPr lang="fr-FR" sz="2400" dirty="0"/>
          </a:p>
          <a:p>
            <a:pPr marL="663575" lvl="1" indent="-342900"/>
            <a:r>
              <a:rPr lang="en-US" dirty="0"/>
              <a:t>infringing </a:t>
            </a:r>
            <a:r>
              <a:rPr lang="en-US" dirty="0" smtClean="0"/>
              <a:t>acts,</a:t>
            </a:r>
          </a:p>
          <a:p>
            <a:pPr marL="663575" lvl="1" indent="-342900"/>
            <a:endParaRPr lang="fr-FR" dirty="0"/>
          </a:p>
          <a:p>
            <a:pPr marL="663575" lvl="1" indent="-342900"/>
            <a:r>
              <a:rPr lang="fr-FR" dirty="0"/>
              <a:t> </a:t>
            </a:r>
            <a:r>
              <a:rPr lang="en-US" dirty="0"/>
              <a:t>unfair </a:t>
            </a:r>
            <a:r>
              <a:rPr lang="en-US" dirty="0" smtClean="0"/>
              <a:t>competition</a:t>
            </a:r>
            <a:r>
              <a:rPr lang="en-US" dirty="0" smtClean="0"/>
              <a:t>,</a:t>
            </a:r>
          </a:p>
          <a:p>
            <a:pPr marL="663575" lvl="1" indent="-342900"/>
            <a:endParaRPr lang="en-US" dirty="0" smtClean="0"/>
          </a:p>
          <a:p>
            <a:pPr marL="663575" lvl="1" indent="-342900"/>
            <a:r>
              <a:rPr lang="fr-FR" dirty="0"/>
              <a:t> damages </a:t>
            </a:r>
            <a:r>
              <a:rPr lang="en-US" dirty="0" smtClean="0"/>
              <a:t>evaluation.</a:t>
            </a:r>
            <a:endParaRPr lang="en-US" dirty="0"/>
          </a:p>
          <a:p>
            <a:endParaRPr lang="fr-FR" sz="32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69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/>
              <a:t>Germany </a:t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23528" y="836713"/>
            <a:ext cx="8579296" cy="6021288"/>
          </a:xfrm>
        </p:spPr>
        <p:txBody>
          <a:bodyPr/>
          <a:lstStyle/>
          <a:p>
            <a:pPr marL="136525" indent="0">
              <a:buNone/>
            </a:pPr>
            <a:r>
              <a:rPr lang="fr-FR" sz="2400" b="1" u="sng" dirty="0" smtClean="0"/>
              <a:t>Important difference</a:t>
            </a:r>
            <a:r>
              <a:rPr lang="fr-FR" sz="2400" dirty="0" smtClean="0"/>
              <a:t>:</a:t>
            </a:r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fr-FR" sz="2400" dirty="0" smtClean="0"/>
              <a:t>The validity of the IP right for lack of protectability (esp. distinctiveness) cannot be submitted to the same Court (this can </a:t>
            </a:r>
            <a:r>
              <a:rPr lang="fr-FR" sz="2400" dirty="0" err="1" smtClean="0"/>
              <a:t>only</a:t>
            </a:r>
            <a:r>
              <a:rPr lang="fr-FR" sz="2400" dirty="0" smtClean="0"/>
              <a:t> be made before the German and Trade mark Office – DPMA). </a:t>
            </a:r>
            <a:endParaRPr lang="fr-FR" sz="2400" dirty="0" smtClean="0"/>
          </a:p>
          <a:p>
            <a:pPr marL="136525" indent="0">
              <a:buNone/>
            </a:pPr>
            <a:r>
              <a:rPr lang="fr-FR" sz="2400" dirty="0" err="1" smtClean="0"/>
              <a:t>Only</a:t>
            </a:r>
            <a:r>
              <a:rPr lang="fr-FR" sz="2400" dirty="0" smtClean="0"/>
              <a:t> </a:t>
            </a:r>
            <a:r>
              <a:rPr lang="fr-FR" sz="2400" dirty="0" smtClean="0"/>
              <a:t>« relative » grounds of invalidity (priority, cancellation for non use …). </a:t>
            </a:r>
            <a:endParaRPr lang="fr-FR" sz="2400" dirty="0" smtClean="0"/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fr-FR" sz="2400" dirty="0" smtClean="0"/>
              <a:t>If </a:t>
            </a:r>
            <a:r>
              <a:rPr lang="fr-FR" sz="2400" dirty="0" smtClean="0"/>
              <a:t>the defendant contests the validity of the IP right before the Office, the court can suspend the proceeding in order to avoid contrary decisions. </a:t>
            </a:r>
            <a:endParaRPr lang="fr-FR" sz="2400" dirty="0" smtClean="0"/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fr-FR" sz="2400" dirty="0" err="1" smtClean="0"/>
              <a:t>Unfair</a:t>
            </a:r>
            <a:r>
              <a:rPr lang="fr-FR" sz="2400" dirty="0" smtClean="0"/>
              <a:t> </a:t>
            </a:r>
            <a:r>
              <a:rPr lang="fr-FR" sz="2400" dirty="0" smtClean="0"/>
              <a:t>competition rules are subsidiary.  </a:t>
            </a: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874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196752"/>
            <a:ext cx="8229600" cy="4708525"/>
          </a:xfrm>
        </p:spPr>
        <p:txBody>
          <a:bodyPr/>
          <a:lstStyle/>
          <a:p>
            <a:pPr marL="136525" indent="0">
              <a:buNone/>
            </a:pPr>
            <a:r>
              <a:rPr lang="en-US" b="1" u="sng" dirty="0" smtClean="0"/>
              <a:t>Paris</a:t>
            </a:r>
            <a:r>
              <a:rPr lang="en-US" dirty="0" smtClean="0"/>
              <a:t> : the number of briefs exchanged between the parties is theoretically limited.</a:t>
            </a:r>
          </a:p>
          <a:p>
            <a:pPr marL="136525" indent="0">
              <a:buNone/>
            </a:pPr>
            <a:endParaRPr lang="en-US" dirty="0" smtClean="0"/>
          </a:p>
          <a:p>
            <a:pPr marL="136525" indent="0">
              <a:buNone/>
            </a:pPr>
            <a:r>
              <a:rPr lang="en-US" dirty="0" smtClean="0"/>
              <a:t>But in</a:t>
            </a:r>
            <a:r>
              <a:rPr lang="en-GB" dirty="0" smtClean="0"/>
              <a:t> practice, judges take into account the case’s difficulties.</a:t>
            </a:r>
          </a:p>
          <a:p>
            <a:pPr marL="136525" indent="0">
              <a:buNone/>
            </a:pPr>
            <a:endParaRPr lang="fr-FR" sz="1800" dirty="0" smtClean="0"/>
          </a:p>
          <a:p>
            <a:pPr marL="136525" indent="0">
              <a:buNone/>
            </a:pPr>
            <a:r>
              <a:rPr lang="en-GB" dirty="0" smtClean="0"/>
              <a:t>Provisional execution of the judgment, at least with regard to prohibitive measures, unless some doubts remain.</a:t>
            </a:r>
            <a:endParaRPr lang="fr-FR" dirty="0" smtClean="0"/>
          </a:p>
          <a:p>
            <a:pPr marL="136525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5559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fr-FR" sz="3600" u="sng" dirty="0" smtClean="0"/>
              <a:t/>
            </a:r>
            <a:br>
              <a:rPr lang="fr-FR" sz="3600" u="sng" dirty="0" smtClean="0"/>
            </a:br>
            <a:r>
              <a:rPr lang="fr-FR" sz="3600" u="sng" dirty="0" smtClean="0"/>
              <a:t>3. Emergency </a:t>
            </a:r>
            <a:r>
              <a:rPr lang="fr-FR" sz="3600" u="sng" dirty="0"/>
              <a:t>formal procedure : </a:t>
            </a:r>
            <a:r>
              <a:rPr lang="fr-FR" sz="3600" u="sng" dirty="0" smtClean="0"/>
              <a:t>procédure </a:t>
            </a:r>
            <a:r>
              <a:rPr lang="fr-FR" sz="3600" u="sng" dirty="0"/>
              <a:t>“à jour fixe”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fr-FR" sz="2400" b="1" u="sng" dirty="0" smtClean="0"/>
              <a:t>Requirements</a:t>
            </a:r>
            <a:r>
              <a:rPr lang="fr-FR" sz="2400" b="1" dirty="0"/>
              <a:t> :</a:t>
            </a:r>
            <a:endParaRPr lang="fr-FR" sz="2400" dirty="0"/>
          </a:p>
          <a:p>
            <a:pPr lvl="1"/>
            <a:r>
              <a:rPr lang="en-US" dirty="0"/>
              <a:t>serious </a:t>
            </a:r>
            <a:r>
              <a:rPr lang="en-US" dirty="0" smtClean="0"/>
              <a:t>emergency,</a:t>
            </a:r>
            <a:endParaRPr lang="fr-FR" dirty="0"/>
          </a:p>
          <a:p>
            <a:pPr lvl="1"/>
            <a:r>
              <a:rPr lang="en-US" dirty="0"/>
              <a:t>number of products </a:t>
            </a:r>
            <a:r>
              <a:rPr lang="en-US" dirty="0" smtClean="0"/>
              <a:t>involved,</a:t>
            </a:r>
            <a:endParaRPr lang="fr-FR" dirty="0"/>
          </a:p>
          <a:p>
            <a:pPr lvl="1"/>
            <a:r>
              <a:rPr lang="en-GB" dirty="0" smtClean="0"/>
              <a:t>Judge’s authorization must first </a:t>
            </a:r>
            <a:r>
              <a:rPr lang="en-GB" dirty="0"/>
              <a:t>be obtained </a:t>
            </a:r>
            <a:r>
              <a:rPr lang="en-GB" dirty="0" smtClean="0"/>
              <a:t>on </a:t>
            </a:r>
            <a:r>
              <a:rPr lang="en-GB" dirty="0"/>
              <a:t>ex-parte </a:t>
            </a:r>
            <a:r>
              <a:rPr lang="en-GB" dirty="0" smtClean="0"/>
              <a:t>request.</a:t>
            </a:r>
            <a:endParaRPr lang="fr-FR" dirty="0"/>
          </a:p>
          <a:p>
            <a:pPr marL="136525" indent="0">
              <a:buNone/>
            </a:pPr>
            <a:endParaRPr lang="fr-FR" sz="2400" b="1" u="sng" dirty="0" smtClean="0"/>
          </a:p>
          <a:p>
            <a:pPr marL="136525" indent="0">
              <a:buNone/>
            </a:pPr>
            <a:r>
              <a:rPr lang="en-US" sz="2400" b="1" u="sng" dirty="0" smtClean="0"/>
              <a:t>Advantages</a:t>
            </a:r>
            <a:r>
              <a:rPr lang="fr-FR" sz="2400" b="1" u="sng" dirty="0" smtClean="0"/>
              <a:t>:</a:t>
            </a:r>
            <a:endParaRPr lang="fr-FR" sz="2400" dirty="0"/>
          </a:p>
          <a:p>
            <a:pPr lvl="1"/>
            <a:r>
              <a:rPr lang="en-US" dirty="0"/>
              <a:t>date of the hearings scheduled within 2 to 3 </a:t>
            </a:r>
            <a:r>
              <a:rPr lang="en-US" dirty="0" smtClean="0"/>
              <a:t>months,</a:t>
            </a:r>
            <a:endParaRPr lang="fr-FR" dirty="0"/>
          </a:p>
          <a:p>
            <a:pPr lvl="1"/>
            <a:r>
              <a:rPr lang="en-US" dirty="0"/>
              <a:t>judgment within 3 to 4 </a:t>
            </a:r>
            <a:r>
              <a:rPr lang="en-US" dirty="0" smtClean="0"/>
              <a:t>months.</a:t>
            </a:r>
            <a:endParaRPr lang="fr-FR" dirty="0"/>
          </a:p>
          <a:p>
            <a:pPr marL="136525" indent="0">
              <a:buNone/>
            </a:pPr>
            <a:endParaRPr lang="fr-FR" dirty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8219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5989"/>
          </a:xfrm>
        </p:spPr>
        <p:txBody>
          <a:bodyPr/>
          <a:lstStyle/>
          <a:p>
            <a:pPr marL="136525" indent="0">
              <a:buNone/>
            </a:pPr>
            <a:r>
              <a:rPr lang="en-US" sz="2400" b="1" u="sng" dirty="0" smtClean="0"/>
              <a:t>Disadvantages</a:t>
            </a:r>
          </a:p>
          <a:p>
            <a:pPr marL="136525" indent="0">
              <a:buNone/>
            </a:pPr>
            <a:endParaRPr lang="fr-FR" sz="2400" dirty="0" smtClean="0"/>
          </a:p>
          <a:p>
            <a:pPr lvl="1"/>
            <a:r>
              <a:rPr lang="en-US" dirty="0" smtClean="0"/>
              <a:t>the defendant may submit a brief before court until the date of the hearing,</a:t>
            </a:r>
            <a:endParaRPr lang="fr-FR" dirty="0" smtClean="0"/>
          </a:p>
          <a:p>
            <a:pPr lvl="1"/>
            <a:r>
              <a:rPr lang="en-GB" dirty="0" smtClean="0"/>
              <a:t>the applicant may not reply by writing but only orally. </a:t>
            </a:r>
            <a:endParaRPr lang="fr-FR" dirty="0" smtClean="0"/>
          </a:p>
          <a:p>
            <a:pPr marL="136525" indent="0">
              <a:buNone/>
            </a:pPr>
            <a:r>
              <a:rPr lang="en-GB" sz="2400" b="1" dirty="0" smtClean="0"/>
              <a:t> </a:t>
            </a:r>
            <a:endParaRPr lang="fr-FR" sz="2400" dirty="0" smtClean="0"/>
          </a:p>
          <a:p>
            <a:pPr marL="136525" indent="0">
              <a:buNone/>
            </a:pPr>
            <a:r>
              <a:rPr lang="en-GB" sz="2400" b="1" u="sng" dirty="0" smtClean="0"/>
              <a:t>Conclusion</a:t>
            </a:r>
            <a:r>
              <a:rPr lang="en-GB" sz="2400" b="1" dirty="0" smtClean="0"/>
              <a:t>: may be very efficient, but :</a:t>
            </a:r>
            <a:endParaRPr lang="fr-FR" sz="2400" dirty="0" smtClean="0"/>
          </a:p>
          <a:p>
            <a:pPr lvl="1"/>
            <a:r>
              <a:rPr lang="en-GB" dirty="0" smtClean="0"/>
              <a:t>the IP’s rights must not be open to serious question (nullity, cancellation …),</a:t>
            </a:r>
            <a:endParaRPr lang="fr-FR" dirty="0" smtClean="0"/>
          </a:p>
          <a:p>
            <a:pPr lvl="1"/>
            <a:r>
              <a:rPr lang="en-GB" dirty="0" smtClean="0"/>
              <a:t>t</a:t>
            </a:r>
            <a:r>
              <a:rPr lang="en-US" dirty="0" smtClean="0"/>
              <a:t>he case must be well prepared.</a:t>
            </a:r>
            <a:endParaRPr lang="fr-FR" dirty="0" smtClean="0"/>
          </a:p>
          <a:p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73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GB" sz="2400" b="1" u="sng" dirty="0" smtClean="0"/>
              <a:t>C. Damages calculation</a:t>
            </a:r>
          </a:p>
          <a:p>
            <a:pPr marL="136525" indent="0">
              <a:buNone/>
            </a:pPr>
            <a:r>
              <a:rPr lang="en-GB" sz="2400" b="1" dirty="0" smtClean="0"/>
              <a:t>New</a:t>
            </a:r>
            <a:r>
              <a:rPr lang="en-GB" sz="2400" b="1" dirty="0"/>
              <a:t> : Act of October 29</a:t>
            </a:r>
            <a:r>
              <a:rPr lang="en-GB" sz="2400" b="1" baseline="30000" dirty="0"/>
              <a:t>th</a:t>
            </a:r>
            <a:r>
              <a:rPr lang="en-GB" sz="2400" b="1" dirty="0"/>
              <a:t>, 2007 </a:t>
            </a:r>
            <a:endParaRPr lang="fr-FR" sz="2400" dirty="0"/>
          </a:p>
          <a:p>
            <a:pPr marL="136525" indent="0">
              <a:buNone/>
            </a:pPr>
            <a:endParaRPr lang="en-GB" sz="2400" b="1" u="sng" dirty="0" smtClean="0"/>
          </a:p>
          <a:p>
            <a:pPr marL="593725" indent="-457200">
              <a:buAutoNum type="arabicPeriod"/>
            </a:pPr>
            <a:r>
              <a:rPr lang="en-GB" sz="2400" b="1" u="sng" dirty="0" smtClean="0"/>
              <a:t>Remedies</a:t>
            </a:r>
            <a:r>
              <a:rPr lang="en-GB" sz="2400" b="1" u="sng" dirty="0"/>
              <a:t> </a:t>
            </a:r>
            <a:r>
              <a:rPr lang="en-GB" sz="2400" b="1" u="sng" dirty="0" smtClean="0"/>
              <a:t>:</a:t>
            </a:r>
          </a:p>
          <a:p>
            <a:pPr marL="457200" lvl="1" indent="0">
              <a:buNone/>
            </a:pPr>
            <a:r>
              <a:rPr lang="en-GB" dirty="0" smtClean="0"/>
              <a:t>	a</a:t>
            </a:r>
            <a:r>
              <a:rPr lang="en-GB" dirty="0"/>
              <a:t>)</a:t>
            </a:r>
            <a:r>
              <a:rPr lang="en-GB" b="1" i="1" dirty="0"/>
              <a:t> shortfall from the right owner</a:t>
            </a:r>
            <a:endParaRPr lang="fr-FR" dirty="0"/>
          </a:p>
          <a:p>
            <a:pPr marL="457200" lvl="1" indent="0">
              <a:buNone/>
            </a:pPr>
            <a:r>
              <a:rPr lang="en-GB" b="1" i="1" dirty="0" smtClean="0"/>
              <a:t>	b</a:t>
            </a:r>
            <a:r>
              <a:rPr lang="en-GB" b="1" i="1" dirty="0"/>
              <a:t>) profits made by the infringer</a:t>
            </a:r>
            <a:endParaRPr lang="fr-FR" dirty="0"/>
          </a:p>
          <a:p>
            <a:pPr marL="457200" lvl="1" indent="0">
              <a:buNone/>
            </a:pPr>
            <a:r>
              <a:rPr lang="en-GB" b="1" i="1" dirty="0" smtClean="0"/>
              <a:t>	c</a:t>
            </a:r>
            <a:r>
              <a:rPr lang="en-GB" b="1" i="1" dirty="0"/>
              <a:t>) moral prejudice caused to the right owner</a:t>
            </a:r>
            <a:endParaRPr lang="fr-FR" dirty="0"/>
          </a:p>
          <a:p>
            <a:pPr marL="136525" indent="0">
              <a:buNone/>
            </a:pPr>
            <a:endParaRPr lang="en-GB" sz="2400" b="1" u="sng" dirty="0" smtClean="0"/>
          </a:p>
          <a:p>
            <a:pPr marL="136525" indent="0">
              <a:buNone/>
            </a:pPr>
            <a:r>
              <a:rPr lang="en-GB" sz="2400" b="1" u="sng" dirty="0" smtClean="0"/>
              <a:t>2. Alternative</a:t>
            </a:r>
            <a:r>
              <a:rPr lang="en-GB" sz="2400" b="1" u="sng" dirty="0"/>
              <a:t>:</a:t>
            </a:r>
            <a:r>
              <a:rPr lang="en-GB" sz="2400" b="1" dirty="0"/>
              <a:t> </a:t>
            </a:r>
            <a:r>
              <a:rPr lang="en-GB" sz="2400" dirty="0"/>
              <a:t>royalties</a:t>
            </a:r>
            <a:endParaRPr lang="fr-FR" sz="2400" dirty="0"/>
          </a:p>
          <a:p>
            <a:pPr marL="136525" indent="0">
              <a:buNone/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400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111973"/>
          </a:xfrm>
        </p:spPr>
        <p:txBody>
          <a:bodyPr/>
          <a:lstStyle/>
          <a:p>
            <a:pPr marL="136525" indent="0">
              <a:buNone/>
            </a:pPr>
            <a:endParaRPr lang="en-GB" sz="2400" b="1" u="sng" dirty="0" smtClean="0"/>
          </a:p>
          <a:p>
            <a:pPr marL="136525" indent="0">
              <a:buNone/>
            </a:pPr>
            <a:r>
              <a:rPr lang="en-GB" sz="2400" b="1" u="sng" dirty="0" smtClean="0"/>
              <a:t>Consequences: </a:t>
            </a:r>
          </a:p>
          <a:p>
            <a:pPr marL="136525" indent="0">
              <a:buNone/>
            </a:pPr>
            <a:endParaRPr lang="en-GB" sz="2400" b="1" u="sng" dirty="0"/>
          </a:p>
          <a:p>
            <a:pPr marL="136525" indent="0">
              <a:buNone/>
            </a:pPr>
            <a:r>
              <a:rPr lang="en-GB" sz="2400" dirty="0" smtClean="0"/>
              <a:t>Relative increase of damages awarded since the law enforcement.</a:t>
            </a:r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en-US" sz="2400" dirty="0" smtClean="0"/>
              <a:t>Recurrent topic </a:t>
            </a:r>
            <a:r>
              <a:rPr lang="en-GB" sz="2400" dirty="0" smtClean="0"/>
              <a:t>:</a:t>
            </a:r>
          </a:p>
          <a:p>
            <a:pPr lvl="1"/>
            <a:r>
              <a:rPr lang="en-GB" dirty="0" smtClean="0"/>
              <a:t>Right owners complain about low damages,</a:t>
            </a:r>
            <a:endParaRPr lang="fr-FR" dirty="0" smtClean="0"/>
          </a:p>
          <a:p>
            <a:pPr lvl="1"/>
            <a:r>
              <a:rPr lang="en-GB" dirty="0" smtClean="0"/>
              <a:t> </a:t>
            </a:r>
            <a:r>
              <a:rPr lang="en-US" dirty="0" smtClean="0"/>
              <a:t>Judges complain about unprepared cases.</a:t>
            </a:r>
          </a:p>
          <a:p>
            <a:pPr marL="136525" indent="0">
              <a:buNone/>
            </a:pPr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3382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792088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 smtClean="0"/>
              <a:t/>
            </a:r>
            <a:br>
              <a:rPr lang="en-GB" sz="3600" u="sng" dirty="0" smtClean="0"/>
            </a:br>
            <a:r>
              <a:rPr lang="en-GB" sz="3600" u="sng" dirty="0" smtClean="0"/>
              <a:t>D. Right to information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GB" sz="2400" u="sng" dirty="0" smtClean="0"/>
              <a:t>Objective</a:t>
            </a:r>
            <a:r>
              <a:rPr lang="en-GB" sz="2400" dirty="0"/>
              <a:t>: </a:t>
            </a:r>
            <a:endParaRPr lang="en-GB" sz="2400" dirty="0" smtClean="0"/>
          </a:p>
          <a:p>
            <a:pPr marL="136525" indent="0">
              <a:buNone/>
            </a:pPr>
            <a:endParaRPr lang="en-GB" sz="2400" dirty="0"/>
          </a:p>
          <a:p>
            <a:pPr marL="136525" indent="0">
              <a:buNone/>
            </a:pPr>
            <a:r>
              <a:rPr lang="fr-FR" sz="2400" dirty="0" smtClean="0">
                <a:sym typeface="Wingdings"/>
              </a:rPr>
              <a:t></a:t>
            </a:r>
            <a:r>
              <a:rPr lang="fr-FR" sz="2400" dirty="0" smtClean="0"/>
              <a:t> </a:t>
            </a:r>
            <a:r>
              <a:rPr lang="en-GB" sz="2400" dirty="0" smtClean="0"/>
              <a:t>improving </a:t>
            </a:r>
            <a:r>
              <a:rPr lang="en-GB" sz="2400" dirty="0"/>
              <a:t>damages compensation. </a:t>
            </a:r>
            <a:endParaRPr lang="en-GB" sz="2400" dirty="0" smtClean="0"/>
          </a:p>
          <a:p>
            <a:pPr marL="136525" indent="0">
              <a:buNone/>
            </a:pPr>
            <a:endParaRPr lang="fr-FR" sz="2400" dirty="0"/>
          </a:p>
          <a:p>
            <a:pPr marL="136525" indent="0">
              <a:buNone/>
            </a:pPr>
            <a:r>
              <a:rPr lang="en-GB" sz="2400" dirty="0"/>
              <a:t>Request </a:t>
            </a:r>
            <a:r>
              <a:rPr lang="en-GB" sz="2400" dirty="0" smtClean="0"/>
              <a:t>the </a:t>
            </a:r>
            <a:r>
              <a:rPr lang="en-GB" sz="2400" dirty="0"/>
              <a:t>Judge to order the defendant to provide information about the </a:t>
            </a:r>
            <a:r>
              <a:rPr lang="en-GB" sz="2400" dirty="0" smtClean="0"/>
              <a:t>(</a:t>
            </a:r>
            <a:r>
              <a:rPr lang="en-GB" sz="2400" dirty="0" err="1" smtClean="0"/>
              <a:t>i</a:t>
            </a:r>
            <a:r>
              <a:rPr lang="en-GB" sz="2400" dirty="0" smtClean="0"/>
              <a:t>) origin</a:t>
            </a:r>
            <a:r>
              <a:rPr lang="en-GB" sz="2400" dirty="0"/>
              <a:t>, </a:t>
            </a:r>
            <a:r>
              <a:rPr lang="en-GB" sz="2400" dirty="0" smtClean="0"/>
              <a:t>(ii) volume </a:t>
            </a:r>
            <a:r>
              <a:rPr lang="en-GB" sz="2400" dirty="0"/>
              <a:t>and </a:t>
            </a:r>
            <a:r>
              <a:rPr lang="en-GB" sz="2400" dirty="0" smtClean="0"/>
              <a:t>(iii) destination</a:t>
            </a:r>
            <a:r>
              <a:rPr lang="en-GB" sz="2400" dirty="0"/>
              <a:t>, of the alleged infringing </a:t>
            </a:r>
            <a:r>
              <a:rPr lang="en-GB" sz="2400" dirty="0" smtClean="0"/>
              <a:t>facts, </a:t>
            </a:r>
            <a:endParaRPr lang="fr-FR" sz="2400" dirty="0"/>
          </a:p>
          <a:p>
            <a:pPr marL="136525" indent="0">
              <a:buNone/>
            </a:pPr>
            <a:endParaRPr lang="en-GB" sz="2400" dirty="0" smtClean="0"/>
          </a:p>
          <a:p>
            <a:pPr marL="136525" indent="0">
              <a:buNone/>
            </a:pPr>
            <a:r>
              <a:rPr lang="en-GB" sz="2400" dirty="0" smtClean="0"/>
              <a:t>Difficulties </a:t>
            </a:r>
            <a:r>
              <a:rPr lang="en-GB" sz="2400" dirty="0"/>
              <a:t>in applying, </a:t>
            </a:r>
            <a:r>
              <a:rPr lang="en-GB" sz="2400" dirty="0" smtClean="0"/>
              <a:t>a lot </a:t>
            </a:r>
            <a:r>
              <a:rPr lang="en-GB" sz="2400" dirty="0"/>
              <a:t>of </a:t>
            </a:r>
            <a:r>
              <a:rPr lang="en-GB" sz="2400" dirty="0" smtClean="0"/>
              <a:t>denial:</a:t>
            </a:r>
          </a:p>
          <a:p>
            <a:pPr marL="136525" indent="0">
              <a:buNone/>
            </a:pPr>
            <a:endParaRPr lang="fr-FR" sz="2400" dirty="0" smtClean="0">
              <a:sym typeface="Wingdings"/>
            </a:endParaRPr>
          </a:p>
          <a:p>
            <a:pPr marL="136525" indent="0">
              <a:buNone/>
            </a:pPr>
            <a:r>
              <a:rPr lang="fr-FR" sz="2400" dirty="0" smtClean="0">
                <a:sym typeface="Wingdings"/>
              </a:rPr>
              <a:t></a:t>
            </a:r>
            <a:r>
              <a:rPr lang="fr-FR" sz="2400" dirty="0" smtClean="0"/>
              <a:t> </a:t>
            </a:r>
            <a:r>
              <a:rPr lang="en-US" sz="2400" dirty="0" smtClean="0"/>
              <a:t>Judges dislike </a:t>
            </a:r>
            <a:r>
              <a:rPr lang="en-GB" sz="2400" dirty="0" smtClean="0"/>
              <a:t>order binding </a:t>
            </a:r>
            <a:r>
              <a:rPr lang="en-GB" sz="2400" dirty="0"/>
              <a:t>enforceable measures before </a:t>
            </a:r>
            <a:r>
              <a:rPr lang="en-GB" sz="2400" dirty="0" smtClean="0"/>
              <a:t>having  stated on infringing acts.</a:t>
            </a:r>
            <a:endParaRPr lang="fr-FR" sz="2400" dirty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739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648072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 smtClean="0"/>
              <a:t/>
            </a:r>
            <a:br>
              <a:rPr lang="en-GB" sz="3600" u="sng" dirty="0" smtClean="0"/>
            </a:br>
            <a:r>
              <a:rPr lang="en-GB" sz="3600" u="sng" dirty="0" smtClean="0"/>
              <a:t>E. Practical </a:t>
            </a:r>
            <a:r>
              <a:rPr lang="en-GB" sz="3600" u="sng" dirty="0"/>
              <a:t>solution: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908720"/>
            <a:ext cx="8435280" cy="5616029"/>
          </a:xfrm>
        </p:spPr>
        <p:txBody>
          <a:bodyPr/>
          <a:lstStyle/>
          <a:p>
            <a:pPr marL="136525" indent="0">
              <a:buNone/>
            </a:pPr>
            <a:r>
              <a:rPr lang="en-GB" sz="2200" b="1" u="sng" dirty="0" smtClean="0"/>
              <a:t>Combination </a:t>
            </a:r>
            <a:r>
              <a:rPr lang="en-GB" sz="2200" b="1" u="sng" dirty="0"/>
              <a:t>of </a:t>
            </a:r>
            <a:r>
              <a:rPr lang="en-GB" sz="2200" b="1" u="sng" dirty="0" smtClean="0"/>
              <a:t>plenary proceeding and </a:t>
            </a:r>
            <a:r>
              <a:rPr lang="en-GB" sz="2200" b="1" u="sng" dirty="0"/>
              <a:t>right to information (droit à </a:t>
            </a:r>
            <a:r>
              <a:rPr lang="en-GB" sz="2200" b="1" u="sng" dirty="0" smtClean="0"/>
              <a:t>information)</a:t>
            </a:r>
          </a:p>
          <a:p>
            <a:pPr marL="136525" indent="0">
              <a:buNone/>
            </a:pPr>
            <a:r>
              <a:rPr lang="en-GB" sz="2200" dirty="0" smtClean="0"/>
              <a:t>Request </a:t>
            </a:r>
            <a:r>
              <a:rPr lang="en-GB" sz="2200" dirty="0"/>
              <a:t>the Tribunal </a:t>
            </a:r>
            <a:r>
              <a:rPr lang="en-GB" sz="2200" dirty="0" smtClean="0"/>
              <a:t>at the stage of the plenary proceeding to:</a:t>
            </a:r>
            <a:endParaRPr lang="fr-FR" sz="2200" dirty="0"/>
          </a:p>
          <a:p>
            <a:pPr lvl="1"/>
            <a:r>
              <a:rPr lang="fr-FR" sz="2200" dirty="0" smtClean="0"/>
              <a:t>Qualify as an infringement the alleged facts,</a:t>
            </a:r>
            <a:endParaRPr lang="fr-FR" sz="2200" dirty="0"/>
          </a:p>
          <a:p>
            <a:pPr lvl="1"/>
            <a:r>
              <a:rPr lang="en-GB" sz="2200" dirty="0"/>
              <a:t> O</a:t>
            </a:r>
            <a:r>
              <a:rPr lang="en-GB" sz="2200" dirty="0" smtClean="0"/>
              <a:t>rder </a:t>
            </a:r>
            <a:r>
              <a:rPr lang="en-GB" sz="2200" dirty="0"/>
              <a:t>prohibition measure and allocation of </a:t>
            </a:r>
            <a:r>
              <a:rPr lang="en-GB" sz="2200" dirty="0" smtClean="0"/>
              <a:t>estimated damages,</a:t>
            </a:r>
            <a:endParaRPr lang="fr-FR" sz="2200" dirty="0"/>
          </a:p>
          <a:p>
            <a:pPr lvl="1"/>
            <a:r>
              <a:rPr lang="en-GB" sz="2200" dirty="0"/>
              <a:t> </a:t>
            </a:r>
            <a:r>
              <a:rPr lang="en-GB" sz="2200" dirty="0" smtClean="0"/>
              <a:t>Grant the </a:t>
            </a:r>
            <a:r>
              <a:rPr lang="en-GB" sz="2200" dirty="0"/>
              <a:t>right to information (droit à l’information) and </a:t>
            </a:r>
            <a:r>
              <a:rPr lang="en-GB" sz="2200" dirty="0" smtClean="0"/>
              <a:t>request the Court to order the </a:t>
            </a:r>
            <a:r>
              <a:rPr lang="en-GB" sz="2200" dirty="0"/>
              <a:t>defendant to produce </a:t>
            </a:r>
            <a:r>
              <a:rPr lang="en-GB" sz="2200" dirty="0" smtClean="0"/>
              <a:t>an affidavit accountant </a:t>
            </a:r>
            <a:r>
              <a:rPr lang="en-GB" sz="2200" dirty="0"/>
              <a:t>and/ or auditor </a:t>
            </a:r>
            <a:r>
              <a:rPr lang="en-GB" sz="2200" dirty="0" smtClean="0"/>
              <a:t>to provide (</a:t>
            </a:r>
            <a:r>
              <a:rPr lang="en-GB" sz="2200" dirty="0" err="1"/>
              <a:t>i</a:t>
            </a:r>
            <a:r>
              <a:rPr lang="en-GB" sz="2200" dirty="0"/>
              <a:t>) the number of </a:t>
            </a:r>
            <a:r>
              <a:rPr lang="en-GB" sz="2200" dirty="0" smtClean="0"/>
              <a:t>bought </a:t>
            </a:r>
            <a:r>
              <a:rPr lang="en-GB" sz="2200" dirty="0"/>
              <a:t>and sold counterfeit products, (ii</a:t>
            </a:r>
            <a:r>
              <a:rPr lang="en-GB" sz="2200" dirty="0" smtClean="0"/>
              <a:t>) of turnover</a:t>
            </a:r>
            <a:r>
              <a:rPr lang="en-GB" sz="2200" dirty="0"/>
              <a:t>, (iii) of </a:t>
            </a:r>
            <a:r>
              <a:rPr lang="en-GB" sz="2200" dirty="0" smtClean="0"/>
              <a:t>profit margin.</a:t>
            </a:r>
            <a:endParaRPr lang="fr-FR" sz="2200" dirty="0"/>
          </a:p>
          <a:p>
            <a:pPr marL="136525" indent="0">
              <a:buNone/>
            </a:pPr>
            <a:endParaRPr lang="en-GB" sz="2200" dirty="0" smtClean="0"/>
          </a:p>
          <a:p>
            <a:pPr marL="136525" indent="0">
              <a:buNone/>
            </a:pPr>
            <a:r>
              <a:rPr lang="en-GB" sz="2200" dirty="0" smtClean="0"/>
              <a:t>The Courts normally award </a:t>
            </a:r>
            <a:r>
              <a:rPr lang="en-GB" sz="2200" dirty="0"/>
              <a:t>this </a:t>
            </a:r>
            <a:r>
              <a:rPr lang="en-GB" sz="2200" dirty="0" smtClean="0"/>
              <a:t>request if </a:t>
            </a:r>
            <a:r>
              <a:rPr lang="en-GB" sz="2200" dirty="0" smtClean="0"/>
              <a:t>:</a:t>
            </a:r>
          </a:p>
          <a:p>
            <a:r>
              <a:rPr lang="en-GB" sz="2200" dirty="0" smtClean="0"/>
              <a:t>- the infringement is admitted and </a:t>
            </a:r>
          </a:p>
          <a:p>
            <a:r>
              <a:rPr lang="en-GB" sz="2200" dirty="0" smtClean="0"/>
              <a:t>- the </a:t>
            </a:r>
            <a:r>
              <a:rPr lang="en-GB" sz="2200" dirty="0" smtClean="0"/>
              <a:t>defendant does not provides any figures. </a:t>
            </a: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39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21730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5040560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/>
              <a:t>Mechanism</a:t>
            </a:r>
            <a:r>
              <a:rPr lang="en-US" sz="2400" b="1" u="sng" dirty="0" smtClean="0"/>
              <a:t>:</a:t>
            </a:r>
          </a:p>
          <a:p>
            <a:pPr marL="0" indent="0">
              <a:buNone/>
            </a:pPr>
            <a:endParaRPr lang="fr-FR" sz="1200" dirty="0"/>
          </a:p>
          <a:p>
            <a:pPr marL="0" lvl="0" indent="0">
              <a:buNone/>
            </a:pPr>
            <a:r>
              <a:rPr lang="en-US" sz="2400" dirty="0"/>
              <a:t>1 - Customs inform the IP rights holders that they discovered products presume to be </a:t>
            </a:r>
            <a:r>
              <a:rPr lang="en-US" sz="2400" dirty="0" smtClean="0"/>
              <a:t>infringing goods.</a:t>
            </a:r>
            <a:endParaRPr lang="fr-FR" sz="2400" dirty="0"/>
          </a:p>
          <a:p>
            <a:pPr marL="0" indent="0"/>
            <a:r>
              <a:rPr lang="en-US" sz="1200" dirty="0"/>
              <a:t> </a:t>
            </a:r>
            <a:endParaRPr lang="fr-FR" sz="1200" dirty="0"/>
          </a:p>
          <a:p>
            <a:pPr marL="0" lvl="0" indent="0">
              <a:buNone/>
            </a:pPr>
            <a:r>
              <a:rPr lang="en-US" sz="2400" dirty="0"/>
              <a:t>2 - The rights holders have 10 days to confirm the infringement </a:t>
            </a:r>
            <a:r>
              <a:rPr lang="en-US" sz="2400" b="1" dirty="0"/>
              <a:t>and</a:t>
            </a:r>
            <a:r>
              <a:rPr lang="en-US" sz="2400" dirty="0"/>
              <a:t> to request the release of the professional secrecy concerning the (</a:t>
            </a:r>
            <a:r>
              <a:rPr lang="en-US" sz="2400" dirty="0" err="1"/>
              <a:t>i</a:t>
            </a:r>
            <a:r>
              <a:rPr lang="en-US" sz="2400" dirty="0"/>
              <a:t>) origin of the products (ii) their destination (iii) the quantities.</a:t>
            </a:r>
            <a:endParaRPr lang="fr-FR" sz="2400" dirty="0"/>
          </a:p>
          <a:p>
            <a:r>
              <a:rPr lang="en-US" sz="1200" dirty="0"/>
              <a:t> </a:t>
            </a:r>
            <a:endParaRPr lang="fr-FR" sz="1200" dirty="0"/>
          </a:p>
          <a:p>
            <a:pPr marL="0" lvl="0" indent="0">
              <a:buNone/>
            </a:pPr>
            <a:r>
              <a:rPr lang="en-US" sz="2400" dirty="0"/>
              <a:t>3 - In the same 10 </a:t>
            </a:r>
            <a:r>
              <a:rPr lang="en-US" sz="2400" dirty="0" smtClean="0"/>
              <a:t>days </a:t>
            </a:r>
            <a:r>
              <a:rPr lang="en-US" sz="2400" dirty="0"/>
              <a:t>dead line, with </a:t>
            </a:r>
            <a:r>
              <a:rPr lang="en-US" sz="2400" dirty="0" smtClean="0"/>
              <a:t>such information, </a:t>
            </a:r>
            <a:r>
              <a:rPr lang="en-US" sz="2400" dirty="0"/>
              <a:t>the rights holders have to file </a:t>
            </a:r>
            <a:r>
              <a:rPr lang="en-US" sz="2400" dirty="0" smtClean="0"/>
              <a:t>a claim </a:t>
            </a:r>
            <a:r>
              <a:rPr lang="en-US" sz="2400" dirty="0"/>
              <a:t>before the Public Prosecutor.</a:t>
            </a:r>
            <a:endParaRPr lang="fr-FR" sz="2400" dirty="0"/>
          </a:p>
          <a:p>
            <a:endParaRPr lang="en-US" sz="2400" dirty="0"/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82896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GB" sz="3600" u="sng" dirty="0" smtClean="0"/>
              <a:t/>
            </a:r>
            <a:br>
              <a:rPr lang="en-GB" sz="3600" u="sng" dirty="0" smtClean="0"/>
            </a:br>
            <a:r>
              <a:rPr lang="en-GB" sz="3600" u="sng" dirty="0" smtClean="0"/>
              <a:t>F. Request </a:t>
            </a:r>
            <a:r>
              <a:rPr lang="en-GB" sz="3600" u="sng" dirty="0"/>
              <a:t>w</a:t>
            </a:r>
            <a:r>
              <a:rPr lang="en-GB" sz="3600" u="sng" dirty="0" smtClean="0"/>
              <a:t>ithdrawal from the market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2132856"/>
            <a:ext cx="8229600" cy="3412975"/>
          </a:xfrm>
        </p:spPr>
        <p:txBody>
          <a:bodyPr>
            <a:normAutofit lnSpcReduction="10000"/>
          </a:bodyPr>
          <a:lstStyle/>
          <a:p>
            <a:pPr marL="136525" indent="0">
              <a:buNone/>
            </a:pPr>
            <a:r>
              <a:rPr lang="en-GB" sz="2400" dirty="0" smtClean="0"/>
              <a:t>Rarely granted in view of the extremely inconvenient , expensive and vexatious nature of the measure.</a:t>
            </a:r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en-GB" sz="2400" dirty="0" smtClean="0"/>
              <a:t>Practical difficulties because products are often already sold (semi-wholesalers, retailers).</a:t>
            </a:r>
          </a:p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r>
              <a:rPr lang="en-GB" sz="2400" b="1" u="sng" dirty="0" smtClean="0"/>
              <a:t>Consequences</a:t>
            </a:r>
            <a:r>
              <a:rPr lang="en-GB" sz="2400" b="1" dirty="0" smtClean="0"/>
              <a:t>:</a:t>
            </a:r>
            <a:r>
              <a:rPr lang="en-GB" sz="2400" dirty="0" smtClean="0"/>
              <a:t> This measure is only ordered in the event of product piracy, rarely between competitors, except if the infringement is obvious.</a:t>
            </a:r>
            <a:endParaRPr lang="fr-FR" sz="2400" dirty="0" smtClean="0"/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40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3184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dirty="0"/>
              <a:t>G</a:t>
            </a:r>
            <a:r>
              <a:rPr lang="en-US" sz="3200" dirty="0" smtClean="0"/>
              <a:t>. Publication of the decision</a:t>
            </a:r>
            <a:endParaRPr lang="en-US" sz="32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endParaRPr lang="fr-FR" sz="2400" dirty="0" smtClean="0"/>
          </a:p>
          <a:p>
            <a:pPr marL="136525" indent="0">
              <a:buNone/>
            </a:pPr>
            <a:endParaRPr lang="fr-FR" sz="2400" dirty="0"/>
          </a:p>
          <a:p>
            <a:pPr marL="136525" indent="0">
              <a:buNone/>
            </a:pPr>
            <a:r>
              <a:rPr lang="en-US" sz="2400" dirty="0" smtClean="0"/>
              <a:t>The Courts often order the publication of the decision provided that :</a:t>
            </a:r>
          </a:p>
          <a:p>
            <a:pPr marL="136525" indent="0">
              <a:buNone/>
            </a:pPr>
            <a:endParaRPr lang="en-US" sz="2400" dirty="0" smtClean="0"/>
          </a:p>
          <a:p>
            <a:pPr lvl="1">
              <a:buClr>
                <a:prstClr val="black"/>
              </a:buClr>
            </a:pPr>
            <a:r>
              <a:rPr lang="en-US" dirty="0" smtClean="0">
                <a:solidFill>
                  <a:prstClr val="black"/>
                </a:solidFill>
              </a:rPr>
              <a:t>it</a:t>
            </a:r>
            <a:r>
              <a:rPr lang="fr-FR" dirty="0" smtClean="0">
                <a:solidFill>
                  <a:prstClr val="black"/>
                </a:solidFill>
              </a:rPr>
              <a:t> has been asked by the right owner,</a:t>
            </a:r>
          </a:p>
          <a:p>
            <a:pPr lvl="1">
              <a:buClr>
                <a:prstClr val="black"/>
              </a:buClr>
            </a:pPr>
            <a:r>
              <a:rPr lang="fr-FR" dirty="0" smtClean="0">
                <a:solidFill>
                  <a:prstClr val="black"/>
                </a:solidFill>
              </a:rPr>
              <a:t>infringement is obvious and/has been advertised</a:t>
            </a:r>
          </a:p>
          <a:p>
            <a:pPr marL="585788" lvl="1" indent="0">
              <a:buClr>
                <a:prstClr val="black"/>
              </a:buClr>
              <a:buNone/>
            </a:pPr>
            <a:endParaRPr lang="fr-FR" sz="2200" b="1" dirty="0">
              <a:solidFill>
                <a:prstClr val="black"/>
              </a:solidFill>
            </a:endParaRPr>
          </a:p>
          <a:p>
            <a:pPr marL="585788" lvl="1" indent="0">
              <a:buClr>
                <a:prstClr val="black"/>
              </a:buClr>
              <a:buNone/>
            </a:pPr>
            <a:r>
              <a:rPr lang="fr-FR" sz="2200" b="1" u="sng" dirty="0" smtClean="0">
                <a:solidFill>
                  <a:prstClr val="black"/>
                </a:solidFill>
              </a:rPr>
              <a:t>Advantage : </a:t>
            </a:r>
            <a:r>
              <a:rPr lang="fr-FR" dirty="0" smtClean="0">
                <a:solidFill>
                  <a:prstClr val="black"/>
                </a:solidFill>
              </a:rPr>
              <a:t>Important to restaure the image</a:t>
            </a:r>
            <a:endParaRPr lang="fr-FR" dirty="0">
              <a:solidFill>
                <a:prstClr val="black"/>
              </a:solidFill>
            </a:endParaRPr>
          </a:p>
          <a:p>
            <a:pPr marL="136525" indent="0">
              <a:buNone/>
            </a:pPr>
            <a:endParaRPr lang="en-US" sz="2400" dirty="0"/>
          </a:p>
          <a:p>
            <a:pPr marL="136525" indent="0">
              <a:buNone/>
            </a:pPr>
            <a:endParaRPr lang="en-US" sz="2400" dirty="0" smtClean="0"/>
          </a:p>
          <a:p>
            <a:pPr marL="136525" indent="0">
              <a:buNone/>
            </a:pPr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41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907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fr-FR" sz="3600" dirty="0" smtClean="0"/>
              <a:t>H. Fees</a:t>
            </a:r>
            <a:endParaRPr lang="fr-FR" sz="36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95536" y="1268760"/>
            <a:ext cx="8229600" cy="4708525"/>
          </a:xfrm>
        </p:spPr>
        <p:txBody>
          <a:bodyPr/>
          <a:lstStyle/>
          <a:p>
            <a:pPr marL="136525" indent="0">
              <a:buNone/>
            </a:pPr>
            <a:r>
              <a:rPr lang="en-US" sz="2400" dirty="0" smtClean="0"/>
              <a:t>Judges usually do not allow the full fee’s reimbursement. </a:t>
            </a:r>
          </a:p>
          <a:p>
            <a:pPr marL="136525" indent="0">
              <a:buNone/>
            </a:pPr>
            <a:endParaRPr lang="en-US" sz="2400" dirty="0" smtClean="0"/>
          </a:p>
          <a:p>
            <a:pPr marL="136525" indent="0">
              <a:buNone/>
            </a:pPr>
            <a:r>
              <a:rPr lang="en-US" sz="2400" dirty="0" smtClean="0"/>
              <a:t>The </a:t>
            </a:r>
            <a:r>
              <a:rPr lang="en-US" sz="2400" dirty="0" smtClean="0"/>
              <a:t>amounts awarded are more important if:</a:t>
            </a:r>
          </a:p>
          <a:p>
            <a:pPr lvl="1">
              <a:buClr>
                <a:prstClr val="black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Clr>
                <a:prstClr val="black"/>
              </a:buClr>
            </a:pPr>
            <a:r>
              <a:rPr lang="en-US" dirty="0" smtClean="0">
                <a:solidFill>
                  <a:prstClr val="black"/>
                </a:solidFill>
              </a:rPr>
              <a:t>evidence </a:t>
            </a:r>
            <a:r>
              <a:rPr lang="en-US" dirty="0" smtClean="0">
                <a:solidFill>
                  <a:prstClr val="black"/>
                </a:solidFill>
              </a:rPr>
              <a:t>of the amount of fees is given,</a:t>
            </a:r>
          </a:p>
          <a:p>
            <a:pPr lvl="1">
              <a:buClr>
                <a:prstClr val="black"/>
              </a:buClr>
            </a:pPr>
            <a:endParaRPr lang="en-US" dirty="0" smtClean="0">
              <a:solidFill>
                <a:prstClr val="black"/>
              </a:solidFill>
            </a:endParaRPr>
          </a:p>
          <a:p>
            <a:pPr lvl="1">
              <a:buClr>
                <a:prstClr val="black"/>
              </a:buClr>
            </a:pPr>
            <a:r>
              <a:rPr lang="en-US" dirty="0" smtClean="0">
                <a:solidFill>
                  <a:prstClr val="black"/>
                </a:solidFill>
              </a:rPr>
              <a:t>expenses </a:t>
            </a:r>
            <a:r>
              <a:rPr lang="en-US" dirty="0" smtClean="0">
                <a:solidFill>
                  <a:prstClr val="black"/>
                </a:solidFill>
              </a:rPr>
              <a:t>incurred by the proceeding are substantial</a:t>
            </a:r>
          </a:p>
          <a:p>
            <a:pPr marL="0" lvl="1" indent="0">
              <a:buClr>
                <a:prstClr val="black"/>
              </a:buClr>
              <a:buNone/>
            </a:pPr>
            <a:endParaRPr lang="fr-FR" b="1" dirty="0" smtClean="0">
              <a:solidFill>
                <a:prstClr val="black"/>
              </a:solidFill>
            </a:endParaRPr>
          </a:p>
          <a:p>
            <a:pPr marL="0" lvl="1" indent="0">
              <a:buClr>
                <a:prstClr val="black"/>
              </a:buClr>
              <a:buNone/>
            </a:pPr>
            <a:r>
              <a:rPr lang="fr-FR" b="1" u="sng" dirty="0" smtClean="0">
                <a:solidFill>
                  <a:prstClr val="black"/>
                </a:solidFill>
              </a:rPr>
              <a:t>Different in Germany</a:t>
            </a:r>
            <a:r>
              <a:rPr lang="fr-FR" dirty="0" smtClean="0">
                <a:solidFill>
                  <a:prstClr val="black"/>
                </a:solidFill>
              </a:rPr>
              <a:t>: </a:t>
            </a:r>
            <a:r>
              <a:rPr lang="fr-FR" dirty="0" err="1" smtClean="0">
                <a:solidFill>
                  <a:prstClr val="black"/>
                </a:solidFill>
              </a:rPr>
              <a:t>Fees</a:t>
            </a:r>
            <a:r>
              <a:rPr lang="fr-FR" dirty="0" smtClean="0">
                <a:solidFill>
                  <a:prstClr val="black"/>
                </a:solidFill>
              </a:rPr>
              <a:t> for lawyers and patent attorneys must be paid by the underlying party on the basis of the legal rates. </a:t>
            </a:r>
          </a:p>
          <a:p>
            <a:pPr marL="136525" indent="0">
              <a:buNone/>
            </a:pPr>
            <a:endParaRPr lang="en-US" sz="2400" dirty="0"/>
          </a:p>
          <a:p>
            <a:pPr marL="136525" indent="0">
              <a:buNone/>
            </a:pP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42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3971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Thanks for your attention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err="1" smtClean="0"/>
              <a:t>Ch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9C3582-2E2A-476E-BB4D-55C5DF8CEF40}" type="slidenum">
              <a:rPr lang="fr-FR" smtClean="0"/>
              <a:pPr>
                <a:defRPr/>
              </a:pPr>
              <a:t>43</a:t>
            </a:fld>
            <a:endParaRPr lang="fr-FR" dirty="0"/>
          </a:p>
        </p:txBody>
      </p:sp>
      <p:sp>
        <p:nvSpPr>
          <p:cNvPr id="5" name="Rectangle 4"/>
          <p:cNvSpPr/>
          <p:nvPr/>
        </p:nvSpPr>
        <p:spPr>
          <a:xfrm flipH="1">
            <a:off x="5292080" y="5661248"/>
            <a:ext cx="36724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dirty="0"/>
              <a:t>Christophe CHAPOULLIE</a:t>
            </a:r>
          </a:p>
          <a:p>
            <a:r>
              <a:rPr lang="fr-FR" dirty="0"/>
              <a:t>Avocat Associé</a:t>
            </a:r>
          </a:p>
        </p:txBody>
      </p:sp>
    </p:spTree>
    <p:extLst>
      <p:ext uri="{BB962C8B-B14F-4D97-AF65-F5344CB8AC3E}">
        <p14:creationId xmlns:p14="http://schemas.microsoft.com/office/powerpoint/2010/main" val="36615756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sz="2400" b="1" u="sng" dirty="0"/>
              <a:t>Consequences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 </a:t>
            </a:r>
            <a:endParaRPr lang="fr-FR" sz="1200" dirty="0"/>
          </a:p>
          <a:p>
            <a:r>
              <a:rPr lang="en-US" sz="2400" dirty="0"/>
              <a:t>The Customs </a:t>
            </a:r>
            <a:r>
              <a:rPr lang="en-US" sz="2400" b="1" dirty="0"/>
              <a:t>seize</a:t>
            </a:r>
            <a:r>
              <a:rPr lang="en-US" sz="2400" dirty="0"/>
              <a:t> the products which are not going to be released.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 </a:t>
            </a:r>
            <a:endParaRPr lang="fr-FR" sz="1200" dirty="0"/>
          </a:p>
          <a:p>
            <a:r>
              <a:rPr lang="en-US" sz="2400" dirty="0"/>
              <a:t>The Public prosecutor decides to (</a:t>
            </a:r>
            <a:r>
              <a:rPr lang="en-US" sz="2400" dirty="0" err="1"/>
              <a:t>i</a:t>
            </a:r>
            <a:r>
              <a:rPr lang="en-US" sz="2400" dirty="0"/>
              <a:t>) press charges </a:t>
            </a:r>
            <a:r>
              <a:rPr lang="en-US" sz="2400" dirty="0" smtClean="0"/>
              <a:t>or not and </a:t>
            </a:r>
            <a:r>
              <a:rPr lang="en-US" sz="2400" dirty="0"/>
              <a:t>to (a) order further investigations (b) to refer the matter to the Criminal Court.</a:t>
            </a:r>
            <a:endParaRPr lang="fr-FR" sz="2400" dirty="0"/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8858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None/>
            </a:pPr>
            <a:r>
              <a:rPr lang="en-US" sz="2400" b="1" u="sng" dirty="0"/>
              <a:t>Advantages</a:t>
            </a:r>
            <a:endParaRPr lang="fr-FR" sz="2400" dirty="0"/>
          </a:p>
          <a:p>
            <a:pPr marL="136525" indent="0">
              <a:buNone/>
            </a:pPr>
            <a:r>
              <a:rPr lang="en-US" sz="2400" b="1" dirty="0"/>
              <a:t> 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Very effective to stop and seize </a:t>
            </a:r>
            <a:r>
              <a:rPr lang="en-US" sz="2400" dirty="0" smtClean="0"/>
              <a:t>counterfeit </a:t>
            </a:r>
            <a:r>
              <a:rPr lang="en-US" sz="2400" dirty="0"/>
              <a:t>products.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 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 smtClean="0"/>
              <a:t>Inexpensive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 </a:t>
            </a:r>
            <a:endParaRPr lang="fr-FR" sz="2400" dirty="0"/>
          </a:p>
          <a:p>
            <a:pPr marL="136525" indent="0">
              <a:buNone/>
            </a:pPr>
            <a:r>
              <a:rPr lang="en-US" sz="2400" dirty="0"/>
              <a:t>Daily </a:t>
            </a:r>
            <a:r>
              <a:rPr lang="en-US" sz="2400" dirty="0" smtClean="0"/>
              <a:t>used </a:t>
            </a:r>
            <a:r>
              <a:rPr lang="en-US" sz="2400" dirty="0"/>
              <a:t>for trade-marks and designs holders to stop counterfeit import.</a:t>
            </a:r>
            <a:endParaRPr lang="fr-FR" sz="2400" dirty="0"/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46771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472013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Disadvantages</a:t>
            </a:r>
            <a:endParaRPr lang="fr-FR" sz="2400" dirty="0"/>
          </a:p>
          <a:p>
            <a:pPr marL="0" indent="0"/>
            <a:r>
              <a:rPr lang="en-US" sz="1050" b="1" dirty="0"/>
              <a:t> </a:t>
            </a:r>
            <a:endParaRPr lang="fr-FR" sz="1050" dirty="0"/>
          </a:p>
          <a:p>
            <a:pPr marL="0" indent="0">
              <a:buNone/>
            </a:pPr>
            <a:r>
              <a:rPr lang="en-US" sz="2400" dirty="0"/>
              <a:t>No control of the right holders on the proceedings: The schedule, the next steps, the investigations, legal proceedings…</a:t>
            </a:r>
            <a:endParaRPr lang="fr-FR" sz="2400" dirty="0"/>
          </a:p>
          <a:p>
            <a:pPr marL="0" indent="0"/>
            <a:r>
              <a:rPr lang="en-US" sz="1100" dirty="0"/>
              <a:t> </a:t>
            </a:r>
            <a:endParaRPr lang="fr-FR" sz="1100" dirty="0"/>
          </a:p>
          <a:p>
            <a:pPr marL="0" indent="0">
              <a:buNone/>
            </a:pPr>
            <a:r>
              <a:rPr lang="en-US" sz="2400" dirty="0"/>
              <a:t>Especially, no control on the </a:t>
            </a:r>
            <a:r>
              <a:rPr lang="en-US" sz="2400" dirty="0" smtClean="0"/>
              <a:t>time-line.</a:t>
            </a:r>
            <a:endParaRPr lang="fr-FR" sz="2400" dirty="0"/>
          </a:p>
          <a:p>
            <a:pPr marL="0" indent="0"/>
            <a:r>
              <a:rPr lang="en-US" sz="1100" dirty="0"/>
              <a:t> </a:t>
            </a:r>
            <a:endParaRPr lang="fr-FR" sz="1100" dirty="0"/>
          </a:p>
          <a:p>
            <a:pPr marL="0" indent="0">
              <a:buNone/>
            </a:pPr>
            <a:r>
              <a:rPr lang="en-US" sz="2400" dirty="0" smtClean="0"/>
              <a:t>The </a:t>
            </a:r>
            <a:r>
              <a:rPr lang="en-US" sz="2400" dirty="0"/>
              <a:t>hearing before the Criminal </a:t>
            </a:r>
            <a:r>
              <a:rPr lang="en-US" sz="2400" dirty="0" smtClean="0"/>
              <a:t>Court often takes </a:t>
            </a:r>
            <a:r>
              <a:rPr lang="en-US" sz="2400" dirty="0"/>
              <a:t>place often more a year after the </a:t>
            </a:r>
            <a:r>
              <a:rPr lang="en-US" sz="2400" dirty="0" smtClean="0"/>
              <a:t>seizure.</a:t>
            </a:r>
            <a:endParaRPr lang="fr-FR" sz="2400" dirty="0"/>
          </a:p>
          <a:p>
            <a:pPr marL="0" indent="0"/>
            <a:r>
              <a:rPr lang="en-US" sz="1100" dirty="0"/>
              <a:t> </a:t>
            </a:r>
            <a:endParaRPr lang="fr-FR" sz="1100" dirty="0"/>
          </a:p>
          <a:p>
            <a:pPr marL="0" indent="0">
              <a:buNone/>
            </a:pPr>
            <a:r>
              <a:rPr lang="en-US" sz="2400" dirty="0"/>
              <a:t>The Customs act only if the </a:t>
            </a:r>
            <a:r>
              <a:rPr lang="en-US" sz="2400" b="1" dirty="0"/>
              <a:t>products come from abroad </a:t>
            </a:r>
            <a:r>
              <a:rPr lang="en-US" sz="2400" dirty="0"/>
              <a:t>(imported products</a:t>
            </a:r>
            <a:r>
              <a:rPr lang="en-US" sz="2400" dirty="0" smtClean="0"/>
              <a:t>).</a:t>
            </a:r>
            <a:endParaRPr lang="fr-FR" sz="2400" dirty="0"/>
          </a:p>
          <a:p>
            <a:pPr marL="0" indent="0"/>
            <a:r>
              <a:rPr lang="en-US" sz="1100" dirty="0"/>
              <a:t> </a:t>
            </a:r>
            <a:endParaRPr lang="fr-FR" sz="1100" dirty="0"/>
          </a:p>
          <a:p>
            <a:pPr marL="0" indent="0">
              <a:buNone/>
            </a:pPr>
            <a:r>
              <a:rPr lang="en-US" sz="2400" dirty="0"/>
              <a:t>The Criminal courts </a:t>
            </a:r>
            <a:r>
              <a:rPr lang="en-US" sz="2400" dirty="0" smtClean="0"/>
              <a:t>allow </a:t>
            </a:r>
            <a:r>
              <a:rPr lang="en-US" sz="2400" dirty="0"/>
              <a:t>low </a:t>
            </a:r>
            <a:r>
              <a:rPr lang="en-US" sz="2400" dirty="0" smtClean="0"/>
              <a:t>damages.</a:t>
            </a:r>
            <a:endParaRPr lang="fr-FR" sz="2400" dirty="0"/>
          </a:p>
          <a:p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08737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183981"/>
          </a:xfrm>
        </p:spPr>
        <p:txBody>
          <a:bodyPr/>
          <a:lstStyle/>
          <a:p>
            <a:r>
              <a:rPr lang="en-US" sz="2400" b="1" u="sng" dirty="0"/>
              <a:t>Positive side effect:</a:t>
            </a:r>
            <a:endParaRPr lang="fr-FR" sz="2400" dirty="0"/>
          </a:p>
          <a:p>
            <a:r>
              <a:rPr lang="en-US" sz="2400" dirty="0"/>
              <a:t> </a:t>
            </a:r>
            <a:endParaRPr lang="fr-FR" sz="2400" dirty="0"/>
          </a:p>
          <a:p>
            <a:r>
              <a:rPr lang="en-US" sz="2400" dirty="0"/>
              <a:t>No need to introduce a legal proceeding, even if the law states that it must be done…</a:t>
            </a:r>
            <a:endParaRPr lang="fr-FR" sz="2400" dirty="0"/>
          </a:p>
          <a:p>
            <a:r>
              <a:rPr lang="en-US" sz="2400" dirty="0"/>
              <a:t> </a:t>
            </a:r>
            <a:endParaRPr lang="fr-FR" sz="2400" dirty="0"/>
          </a:p>
          <a:p>
            <a:r>
              <a:rPr lang="en-US" sz="2400" dirty="0"/>
              <a:t>Even if the Public prosecutor decides to close the case (no criminal proceedings) the Customs maintain the seizure of </a:t>
            </a:r>
            <a:r>
              <a:rPr lang="en-US" sz="2400" dirty="0" smtClean="0"/>
              <a:t>counterfeit </a:t>
            </a:r>
            <a:r>
              <a:rPr lang="en-US" sz="2400" dirty="0"/>
              <a:t>products which could even </a:t>
            </a:r>
            <a:r>
              <a:rPr lang="en-US" sz="2400" dirty="0" smtClean="0"/>
              <a:t>be destroyed with the </a:t>
            </a:r>
            <a:r>
              <a:rPr lang="en-US" sz="2400" dirty="0"/>
              <a:t>agreement of their owner</a:t>
            </a:r>
            <a:r>
              <a:rPr lang="en-US" sz="2400" dirty="0" smtClean="0"/>
              <a:t>.</a:t>
            </a:r>
          </a:p>
          <a:p>
            <a:endParaRPr lang="fr-FR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0354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4000" dirty="0" smtClean="0"/>
              <a:t>II. Civil </a:t>
            </a:r>
            <a:r>
              <a:rPr lang="en-US" sz="4000" dirty="0" smtClean="0"/>
              <a:t>Proceedings</a:t>
            </a:r>
            <a:endParaRPr lang="en-US" sz="40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practice has been largely influenced by the French Act, October 29th, 2007 which has implemented the European Directive April 3rd, 2004.</a:t>
            </a:r>
          </a:p>
          <a:p>
            <a:endParaRPr lang="en-US" sz="2400" u="sng" dirty="0" smtClean="0">
              <a:sym typeface="Wingdings"/>
            </a:endParaRPr>
          </a:p>
          <a:p>
            <a:r>
              <a:rPr lang="en-US" sz="2400" u="sng" dirty="0" smtClean="0">
                <a:sym typeface="Wingdings"/>
              </a:rPr>
              <a:t></a:t>
            </a:r>
            <a:r>
              <a:rPr lang="en-US" sz="2400" u="sng" dirty="0" smtClean="0"/>
              <a:t>Different steps: </a:t>
            </a:r>
          </a:p>
          <a:p>
            <a:r>
              <a:rPr lang="en-US" sz="2400" dirty="0" smtClean="0">
                <a:sym typeface="Wingdings"/>
              </a:rPr>
              <a:t>	</a:t>
            </a:r>
            <a:r>
              <a:rPr lang="en-US" sz="2400" dirty="0" smtClean="0"/>
              <a:t>infringement seizure, </a:t>
            </a:r>
          </a:p>
          <a:p>
            <a:r>
              <a:rPr lang="en-US" sz="2400" dirty="0">
                <a:sym typeface="Wingdings"/>
              </a:rPr>
              <a:t>	</a:t>
            </a:r>
            <a:r>
              <a:rPr lang="en-US" sz="2400" dirty="0" smtClean="0"/>
              <a:t>competence of the Courts,</a:t>
            </a:r>
          </a:p>
          <a:p>
            <a:r>
              <a:rPr lang="en-US" sz="2400" dirty="0">
                <a:sym typeface="Wingdings"/>
              </a:rPr>
              <a:t>	</a:t>
            </a:r>
            <a:r>
              <a:rPr lang="en-US" sz="2400" dirty="0" smtClean="0"/>
              <a:t>damages granting,</a:t>
            </a:r>
          </a:p>
          <a:p>
            <a:r>
              <a:rPr lang="en-US" sz="2400" dirty="0">
                <a:sym typeface="Wingdings"/>
              </a:rPr>
              <a:t>	</a:t>
            </a:r>
            <a:r>
              <a:rPr lang="en-US" sz="2400" dirty="0" smtClean="0"/>
              <a:t>information rights.</a:t>
            </a:r>
            <a:endParaRPr lang="en-US" sz="24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smtClean="0"/>
          </a:p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59F980A-FA25-4B93-9A10-C5C430C1F70F}" type="slidenum">
              <a:rPr lang="fr-FR" smtClean="0"/>
              <a:pPr>
                <a:defRPr/>
              </a:pPr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688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Personnalisé 1">
      <a:dk1>
        <a:sysClr val="windowText" lastClr="000000"/>
      </a:dk1>
      <a:lt1>
        <a:sysClr val="window" lastClr="FFFFFF"/>
      </a:lt1>
      <a:dk2>
        <a:srgbClr val="C9C2D1"/>
      </a:dk2>
      <a:lt2>
        <a:srgbClr val="E0E0E2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2838</TotalTime>
  <Words>1268</Words>
  <Application>Microsoft Office PowerPoint</Application>
  <PresentationFormat>Affichage à l'écran (4:3)</PresentationFormat>
  <Paragraphs>553</Paragraphs>
  <Slides>43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43</vt:i4>
      </vt:variant>
    </vt:vector>
  </HeadingPairs>
  <TitlesOfParts>
    <vt:vector size="44" baseType="lpstr">
      <vt:lpstr>Apex</vt:lpstr>
      <vt:lpstr>  Effective use of the French and German legal procedures with regard to IP infringement  </vt:lpstr>
      <vt:lpstr>Présentation PowerPoint</vt:lpstr>
      <vt:lpstr>I. Criminal proceeding 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II. Civil Proceedings</vt:lpstr>
      <vt:lpstr>1. Pre-litigation:  Cease &amp; desist letter </vt:lpstr>
      <vt:lpstr>Germany</vt:lpstr>
      <vt:lpstr>Présentation PowerPoint</vt:lpstr>
      <vt:lpstr>  1) Bailiff’s purchase report  </vt:lpstr>
      <vt:lpstr>Présentation PowerPoint</vt:lpstr>
      <vt:lpstr> 2) Bailiff’s report on the internet </vt:lpstr>
      <vt:lpstr>3) Seizure for counterfeiting </vt:lpstr>
      <vt:lpstr>Présentation PowerPoint</vt:lpstr>
      <vt:lpstr>Présentation PowerPoint</vt:lpstr>
      <vt:lpstr>Counterparts </vt:lpstr>
      <vt:lpstr>B - Litigation principles</vt:lpstr>
      <vt:lpstr>Présentation PowerPoint</vt:lpstr>
      <vt:lpstr>2, Adversarial principle </vt:lpstr>
      <vt:lpstr>Présentation PowerPoint</vt:lpstr>
      <vt:lpstr>Présentation PowerPoint</vt:lpstr>
      <vt:lpstr>  3. Litigation’s goals (from the right holders’ point of view)  </vt:lpstr>
      <vt:lpstr>Présentation PowerPoint</vt:lpstr>
      <vt:lpstr>B. Different kinds of proceeding </vt:lpstr>
      <vt:lpstr>Présentation PowerPoint</vt:lpstr>
      <vt:lpstr>2. Plenary proceedings </vt:lpstr>
      <vt:lpstr>Présentation PowerPoint</vt:lpstr>
      <vt:lpstr>Présentation PowerPoint</vt:lpstr>
      <vt:lpstr>Germany  </vt:lpstr>
      <vt:lpstr>Présentation PowerPoint</vt:lpstr>
      <vt:lpstr> 3. Emergency formal procedure : procédure “à jour fixe” </vt:lpstr>
      <vt:lpstr>Présentation PowerPoint</vt:lpstr>
      <vt:lpstr>Présentation PowerPoint</vt:lpstr>
      <vt:lpstr>Présentation PowerPoint</vt:lpstr>
      <vt:lpstr> D. Right to information </vt:lpstr>
      <vt:lpstr> E. Practical solution: </vt:lpstr>
      <vt:lpstr> F. Request withdrawal from the market </vt:lpstr>
      <vt:lpstr>G. Publication of the decision</vt:lpstr>
      <vt:lpstr>H. Fees</vt:lpstr>
      <vt:lpstr>Thanks for your attention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La Prairie/ carita case</dc:title>
  <dc:creator>Maria BAGATE</dc:creator>
  <cp:lastModifiedBy>Christophe CHAPOULLIE</cp:lastModifiedBy>
  <cp:revision>512</cp:revision>
  <cp:lastPrinted>2013-11-04T11:32:16Z</cp:lastPrinted>
  <dcterms:created xsi:type="dcterms:W3CDTF">2009-05-05T13:23:08Z</dcterms:created>
  <dcterms:modified xsi:type="dcterms:W3CDTF">2013-11-06T18:55:58Z</dcterms:modified>
</cp:coreProperties>
</file>