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0" r:id="rId3"/>
    <p:sldId id="261" r:id="rId4"/>
    <p:sldId id="262" r:id="rId5"/>
    <p:sldId id="267" r:id="rId6"/>
    <p:sldId id="304" r:id="rId7"/>
    <p:sldId id="302" r:id="rId8"/>
    <p:sldId id="268" r:id="rId9"/>
    <p:sldId id="269" r:id="rId10"/>
    <p:sldId id="271" r:id="rId11"/>
    <p:sldId id="270" r:id="rId12"/>
    <p:sldId id="264" r:id="rId13"/>
    <p:sldId id="297" r:id="rId14"/>
    <p:sldId id="298" r:id="rId15"/>
    <p:sldId id="299" r:id="rId16"/>
    <p:sldId id="305" r:id="rId17"/>
    <p:sldId id="307" r:id="rId18"/>
    <p:sldId id="301" r:id="rId19"/>
    <p:sldId id="259" r:id="rId20"/>
  </p:sldIdLst>
  <p:sldSz cx="9144000" cy="6858000" type="screen4x3"/>
  <p:notesSz cx="6669088" cy="9775825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3D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49" autoAdjust="0"/>
    <p:restoredTop sz="94652" autoAdjust="0"/>
  </p:normalViewPr>
  <p:slideViewPr>
    <p:cSldViewPr snapToGrid="0" snapToObjects="1">
      <p:cViewPr>
        <p:scale>
          <a:sx n="70" d="100"/>
          <a:sy n="70" d="100"/>
        </p:scale>
        <p:origin x="-65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5096E-03CE-470C-BD15-C8047D4184D8}" type="datetimeFigureOut">
              <a:rPr lang="fr-FR" smtClean="0"/>
              <a:t>05/04/2019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285337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7607" y="9285337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DF7F3D-4E4D-4712-B825-8E289817D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7882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00DF8-4890-4E5E-B8D9-F7ED18CE1A4F}" type="datetimeFigureOut">
              <a:rPr lang="fr-FR" smtClean="0"/>
              <a:t>05/04/2019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473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909" y="4643517"/>
            <a:ext cx="5335270" cy="43991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285337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7607" y="9285337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46997-A5AF-41A4-82E5-6BF215FF5A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7214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" y="12452"/>
            <a:ext cx="9139125" cy="6858000"/>
          </a:xfrm>
          <a:prstGeom prst="rect">
            <a:avLst/>
          </a:prstGeom>
        </p:spPr>
      </p:pic>
      <p:sp>
        <p:nvSpPr>
          <p:cNvPr id="8" name="Espace réservé du texte 7"/>
          <p:cNvSpPr>
            <a:spLocks noGrp="1"/>
          </p:cNvSpPr>
          <p:nvPr>
            <p:ph type="body" sz="quarter" idx="10" hasCustomPrompt="1"/>
          </p:nvPr>
        </p:nvSpPr>
        <p:spPr>
          <a:xfrm>
            <a:off x="2436" y="3000731"/>
            <a:ext cx="9139125" cy="822065"/>
          </a:xfrm>
        </p:spPr>
        <p:txBody>
          <a:bodyPr>
            <a:normAutofit/>
          </a:bodyPr>
          <a:lstStyle>
            <a:lvl1pPr marL="0" indent="0" algn="ctr">
              <a:buNone/>
              <a:defRPr sz="40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dirty="0" smtClean="0"/>
              <a:t>TITRE DE LA PRÉSENTATION</a:t>
            </a:r>
            <a:endParaRPr lang="fr-FR" dirty="0"/>
          </a:p>
        </p:txBody>
      </p:sp>
      <p:sp>
        <p:nvSpPr>
          <p:cNvPr id="6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4614596" y="6360645"/>
            <a:ext cx="4529404" cy="431702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rgbClr val="063D96"/>
                </a:solidFill>
              </a:defRPr>
            </a:lvl1pPr>
          </a:lstStyle>
          <a:p>
            <a:pPr lvl="0"/>
            <a:fld id="{48168097-1A0D-4977-8EB8-793CAAC7A4DB}" type="datetime2">
              <a:rPr lang="fr-FR" smtClean="0"/>
              <a:t>vendredi 5 avril 2019</a:t>
            </a:fld>
            <a:endParaRPr lang="fr-FR" dirty="0"/>
          </a:p>
        </p:txBody>
      </p:sp>
      <p:sp>
        <p:nvSpPr>
          <p:cNvPr id="14" name="Espace réservé du texte 7"/>
          <p:cNvSpPr>
            <a:spLocks noGrp="1"/>
          </p:cNvSpPr>
          <p:nvPr>
            <p:ph type="body" sz="quarter" idx="16" hasCustomPrompt="1"/>
          </p:nvPr>
        </p:nvSpPr>
        <p:spPr>
          <a:xfrm>
            <a:off x="2439" y="4972051"/>
            <a:ext cx="4614597" cy="600075"/>
          </a:xfrm>
        </p:spPr>
        <p:txBody>
          <a:bodyPr>
            <a:normAutofit/>
          </a:bodyPr>
          <a:lstStyle>
            <a:lvl1pPr marL="0" indent="0" algn="just">
              <a:buNone/>
              <a:defRPr sz="16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dirty="0" smtClean="0"/>
              <a:t>Prénom NOM de l’intervenant / Intitulé Métier ET/OU qualification(s) / email</a:t>
            </a:r>
            <a:endParaRPr lang="fr-FR" dirty="0"/>
          </a:p>
        </p:txBody>
      </p:sp>
      <p:sp>
        <p:nvSpPr>
          <p:cNvPr id="15" name="Espace réservé du texte 7"/>
          <p:cNvSpPr>
            <a:spLocks noGrp="1"/>
          </p:cNvSpPr>
          <p:nvPr>
            <p:ph type="body" sz="quarter" idx="17" hasCustomPrompt="1"/>
          </p:nvPr>
        </p:nvSpPr>
        <p:spPr>
          <a:xfrm>
            <a:off x="4617036" y="4972051"/>
            <a:ext cx="4526964" cy="395288"/>
          </a:xfrm>
        </p:spPr>
        <p:txBody>
          <a:bodyPr>
            <a:normAutofit/>
          </a:bodyPr>
          <a:lstStyle>
            <a:lvl1pPr marL="0" indent="0" algn="ctr">
              <a:buNone/>
              <a:defRPr sz="1600" baseline="0">
                <a:solidFill>
                  <a:srgbClr val="063D96"/>
                </a:solidFill>
              </a:defRPr>
            </a:lvl1pPr>
          </a:lstStyle>
          <a:p>
            <a:pPr lvl="0"/>
            <a:r>
              <a:rPr lang="fr-FR" dirty="0" smtClean="0"/>
              <a:t>Nom du Client ET/OU Lieu de présentation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1090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" y="3053"/>
            <a:ext cx="9139611" cy="6813376"/>
          </a:xfrm>
          <a:prstGeom prst="rect">
            <a:avLst/>
          </a:prstGeom>
        </p:spPr>
      </p:pic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2194" y="118667"/>
            <a:ext cx="6348412" cy="41677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063D96"/>
                </a:solidFill>
              </a:defRPr>
            </a:lvl1pPr>
          </a:lstStyle>
          <a:p>
            <a:pPr lvl="0"/>
            <a:r>
              <a:rPr lang="fr-FR" dirty="0" smtClean="0"/>
              <a:t>TITRE DE LA SLIDE</a:t>
            </a:r>
            <a:endParaRPr lang="fr-FR" dirty="0"/>
          </a:p>
        </p:txBody>
      </p:sp>
      <p:sp>
        <p:nvSpPr>
          <p:cNvPr id="5" name="ZoneTexte 4"/>
          <p:cNvSpPr txBox="1"/>
          <p:nvPr userDrawn="1"/>
        </p:nvSpPr>
        <p:spPr>
          <a:xfrm>
            <a:off x="8460581" y="146665"/>
            <a:ext cx="6262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35E9805-19F0-4675-BA7F-94F77EBB52B4}" type="slidenum">
              <a:rPr lang="fr-FR" sz="2000" smtClean="0">
                <a:solidFill>
                  <a:schemeClr val="bg1"/>
                </a:solidFill>
              </a:rPr>
              <a:pPr algn="ctr"/>
              <a:t>‹N°›</a:t>
            </a:fld>
            <a:endParaRPr lang="fr-FR" sz="2000">
              <a:solidFill>
                <a:schemeClr val="bg1"/>
              </a:solidFill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1"/>
          </p:nvPr>
        </p:nvSpPr>
        <p:spPr>
          <a:xfrm>
            <a:off x="0" y="695325"/>
            <a:ext cx="3636356" cy="4038600"/>
          </a:xfrm>
        </p:spPr>
        <p:txBody>
          <a:bodyPr>
            <a:normAutofit/>
          </a:bodyPr>
          <a:lstStyle>
            <a:lvl1pPr marL="342900" indent="-342900"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q"/>
              <a:defRPr sz="1400">
                <a:solidFill>
                  <a:srgbClr val="063D96"/>
                </a:solidFill>
              </a:defRPr>
            </a:lvl1pPr>
            <a:lvl2pPr marL="742950" indent="-285750"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  <a:defRPr sz="1400">
                <a:solidFill>
                  <a:srgbClr val="063D96"/>
                </a:solidFill>
              </a:defRPr>
            </a:lvl2pPr>
            <a:lvl3pPr>
              <a:buClr>
                <a:schemeClr val="bg1">
                  <a:lumMod val="50000"/>
                </a:schemeClr>
              </a:buClr>
              <a:defRPr sz="1400">
                <a:solidFill>
                  <a:srgbClr val="063D96"/>
                </a:solidFill>
              </a:defRPr>
            </a:lvl3pPr>
            <a:lvl4pPr>
              <a:buClr>
                <a:schemeClr val="bg1">
                  <a:lumMod val="50000"/>
                </a:schemeClr>
              </a:buClr>
              <a:defRPr>
                <a:solidFill>
                  <a:srgbClr val="063D96"/>
                </a:solidFill>
              </a:defRPr>
            </a:lvl4pPr>
            <a:lvl5pPr>
              <a:buClr>
                <a:schemeClr val="bg1">
                  <a:lumMod val="50000"/>
                </a:schemeClr>
              </a:buClr>
              <a:defRPr>
                <a:solidFill>
                  <a:srgbClr val="063D96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10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6524625" y="6548011"/>
            <a:ext cx="2617180" cy="248795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rgbClr val="063D96"/>
                </a:solidFill>
              </a:defRPr>
            </a:lvl1pPr>
          </a:lstStyle>
          <a:p>
            <a:pPr lvl="0"/>
            <a:r>
              <a:rPr lang="fr-FR" dirty="0" smtClean="0"/>
              <a:t>Mention spéciale de confidentialité</a:t>
            </a:r>
            <a:endParaRPr lang="fr-FR" dirty="0"/>
          </a:p>
        </p:txBody>
      </p:sp>
      <p:sp>
        <p:nvSpPr>
          <p:cNvPr id="11" name="ZoneTexte 10"/>
          <p:cNvSpPr txBox="1">
            <a:spLocks noChangeArrowheads="1"/>
          </p:cNvSpPr>
          <p:nvPr userDrawn="1"/>
        </p:nvSpPr>
        <p:spPr bwMode="auto">
          <a:xfrm>
            <a:off x="4430126" y="2719953"/>
            <a:ext cx="114673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Aft>
                <a:spcPts val="600"/>
              </a:spcAft>
            </a:pPr>
            <a:r>
              <a:rPr lang="en-GB" sz="1200" b="1" smtClean="0">
                <a:solidFill>
                  <a:srgbClr val="DF006B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BIRMINGHAM</a:t>
            </a:r>
            <a:endParaRPr lang="en-GB" sz="1200" b="1">
              <a:solidFill>
                <a:srgbClr val="DF006B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ZoneTexte 11"/>
          <p:cNvSpPr txBox="1">
            <a:spLocks noChangeArrowheads="1"/>
          </p:cNvSpPr>
          <p:nvPr userDrawn="1"/>
        </p:nvSpPr>
        <p:spPr bwMode="auto">
          <a:xfrm>
            <a:off x="5003492" y="3693157"/>
            <a:ext cx="73035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Aft>
                <a:spcPts val="600"/>
              </a:spcAft>
            </a:pPr>
            <a:r>
              <a:rPr lang="en-GB" sz="1200" b="1" kern="1200" smtClean="0">
                <a:solidFill>
                  <a:srgbClr val="DF006B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PARIS</a:t>
            </a:r>
            <a:endParaRPr lang="en-GB" sz="1200" b="1" kern="1200">
              <a:solidFill>
                <a:srgbClr val="DF006B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ZoneTexte 12"/>
          <p:cNvSpPr txBox="1">
            <a:spLocks noChangeArrowheads="1"/>
          </p:cNvSpPr>
          <p:nvPr userDrawn="1"/>
        </p:nvSpPr>
        <p:spPr bwMode="auto">
          <a:xfrm>
            <a:off x="5400092" y="2995472"/>
            <a:ext cx="5400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Aft>
                <a:spcPts val="600"/>
              </a:spcAft>
            </a:pPr>
            <a:r>
              <a:rPr lang="en-GB" sz="1200" b="1" smtClean="0">
                <a:solidFill>
                  <a:srgbClr val="DF006B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LILLE</a:t>
            </a:r>
            <a:endParaRPr lang="en-GB" sz="1200" b="1">
              <a:solidFill>
                <a:srgbClr val="DF006B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ZoneTexte 13"/>
          <p:cNvSpPr txBox="1">
            <a:spLocks noChangeArrowheads="1"/>
          </p:cNvSpPr>
          <p:nvPr userDrawn="1"/>
        </p:nvSpPr>
        <p:spPr bwMode="auto">
          <a:xfrm>
            <a:off x="5130062" y="4267053"/>
            <a:ext cx="5400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Aft>
                <a:spcPts val="600"/>
              </a:spcAft>
            </a:pPr>
            <a:r>
              <a:rPr lang="en-GB" sz="1200" b="1" kern="1200" smtClean="0">
                <a:solidFill>
                  <a:srgbClr val="DF006B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LYON</a:t>
            </a:r>
            <a:endParaRPr lang="en-GB" sz="1200" b="1" kern="1200">
              <a:solidFill>
                <a:srgbClr val="DF006B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ZoneTexte 14"/>
          <p:cNvSpPr txBox="1">
            <a:spLocks noChangeArrowheads="1"/>
          </p:cNvSpPr>
          <p:nvPr userDrawn="1"/>
        </p:nvSpPr>
        <p:spPr bwMode="auto">
          <a:xfrm>
            <a:off x="5810546" y="4785686"/>
            <a:ext cx="89505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Aft>
                <a:spcPts val="600"/>
              </a:spcAft>
            </a:pPr>
            <a:r>
              <a:rPr lang="en-GB" sz="1200" b="1" smtClean="0">
                <a:solidFill>
                  <a:srgbClr val="DF006B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MARSEILLE</a:t>
            </a:r>
            <a:endParaRPr lang="en-GB" sz="1200" b="1">
              <a:solidFill>
                <a:srgbClr val="DF006B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ZoneTexte 15"/>
          <p:cNvSpPr txBox="1">
            <a:spLocks noChangeArrowheads="1"/>
          </p:cNvSpPr>
          <p:nvPr userDrawn="1"/>
        </p:nvSpPr>
        <p:spPr bwMode="auto">
          <a:xfrm>
            <a:off x="5940152" y="3055093"/>
            <a:ext cx="10801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Aft>
                <a:spcPts val="600"/>
              </a:spcAft>
            </a:pPr>
            <a:r>
              <a:rPr lang="en-GB" sz="1200" b="1" smtClean="0">
                <a:solidFill>
                  <a:srgbClr val="DF006B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DUISBOURG</a:t>
            </a:r>
            <a:endParaRPr lang="en-GB" sz="1200" b="1">
              <a:solidFill>
                <a:srgbClr val="DF006B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ZoneTexte 16"/>
          <p:cNvSpPr txBox="1">
            <a:spLocks noChangeArrowheads="1"/>
          </p:cNvSpPr>
          <p:nvPr userDrawn="1"/>
        </p:nvSpPr>
        <p:spPr bwMode="auto">
          <a:xfrm>
            <a:off x="6223992" y="3524625"/>
            <a:ext cx="79628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Aft>
                <a:spcPts val="600"/>
              </a:spcAft>
            </a:pPr>
            <a:r>
              <a:rPr lang="en-GB" sz="1200" b="1" smtClean="0">
                <a:solidFill>
                  <a:srgbClr val="DF006B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MUNICH</a:t>
            </a:r>
            <a:endParaRPr lang="en-GB" sz="1200" b="1">
              <a:solidFill>
                <a:srgbClr val="DF006B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488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RPS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2194" y="118667"/>
            <a:ext cx="6348412" cy="41677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063D96"/>
                </a:solidFill>
              </a:defRPr>
            </a:lvl1pPr>
          </a:lstStyle>
          <a:p>
            <a:pPr lvl="0"/>
            <a:r>
              <a:rPr lang="fr-FR" dirty="0" smtClean="0"/>
              <a:t>TITRE DE LA SLIDE</a:t>
            </a:r>
            <a:endParaRPr lang="fr-FR" dirty="0"/>
          </a:p>
        </p:txBody>
      </p:sp>
      <p:sp>
        <p:nvSpPr>
          <p:cNvPr id="6" name="Espace réservé du contenu 8"/>
          <p:cNvSpPr>
            <a:spLocks noGrp="1"/>
          </p:cNvSpPr>
          <p:nvPr>
            <p:ph sz="quarter" idx="11"/>
          </p:nvPr>
        </p:nvSpPr>
        <p:spPr>
          <a:xfrm>
            <a:off x="2194" y="695325"/>
            <a:ext cx="9144000" cy="4038600"/>
          </a:xfrm>
        </p:spPr>
        <p:txBody>
          <a:bodyPr>
            <a:normAutofit/>
          </a:bodyPr>
          <a:lstStyle>
            <a:lvl1pPr marL="342900" indent="-342900"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q"/>
              <a:defRPr sz="1600">
                <a:solidFill>
                  <a:srgbClr val="063D96"/>
                </a:solidFill>
              </a:defRPr>
            </a:lvl1pPr>
            <a:lvl2pPr marL="742950" indent="-285750"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  <a:defRPr sz="1600">
                <a:solidFill>
                  <a:srgbClr val="063D96"/>
                </a:solidFill>
              </a:defRPr>
            </a:lvl2pPr>
            <a:lvl3pPr>
              <a:buClr>
                <a:schemeClr val="bg1">
                  <a:lumMod val="50000"/>
                </a:schemeClr>
              </a:buClr>
              <a:defRPr sz="1600">
                <a:solidFill>
                  <a:srgbClr val="063D96"/>
                </a:solidFill>
              </a:defRPr>
            </a:lvl3pPr>
            <a:lvl4pPr>
              <a:buClr>
                <a:schemeClr val="bg1">
                  <a:lumMod val="50000"/>
                </a:schemeClr>
              </a:buClr>
              <a:defRPr>
                <a:solidFill>
                  <a:srgbClr val="063D96"/>
                </a:solidFill>
              </a:defRPr>
            </a:lvl4pPr>
            <a:lvl5pPr>
              <a:buClr>
                <a:schemeClr val="bg1">
                  <a:lumMod val="50000"/>
                </a:schemeClr>
              </a:buClr>
              <a:defRPr>
                <a:solidFill>
                  <a:srgbClr val="063D96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7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6524625" y="6548011"/>
            <a:ext cx="2617180" cy="248795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rgbClr val="063D96"/>
                </a:solidFill>
              </a:defRPr>
            </a:lvl1pPr>
          </a:lstStyle>
          <a:p>
            <a:pPr lvl="0"/>
            <a:r>
              <a:rPr lang="fr-FR" dirty="0" smtClean="0"/>
              <a:t>Mention spéciale de confidentialité</a:t>
            </a:r>
            <a:endParaRPr lang="fr-FR" dirty="0"/>
          </a:p>
        </p:txBody>
      </p:sp>
      <p:sp>
        <p:nvSpPr>
          <p:cNvPr id="8" name="ZoneTexte 7"/>
          <p:cNvSpPr txBox="1"/>
          <p:nvPr userDrawn="1"/>
        </p:nvSpPr>
        <p:spPr>
          <a:xfrm>
            <a:off x="8460581" y="146665"/>
            <a:ext cx="6262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35E9805-19F0-4675-BA7F-94F77EBB52B4}" type="slidenum">
              <a:rPr lang="fr-FR" sz="2000" smtClean="0">
                <a:solidFill>
                  <a:schemeClr val="bg1"/>
                </a:solidFill>
              </a:rPr>
              <a:pPr algn="ctr"/>
              <a:t>‹N°›</a:t>
            </a:fld>
            <a:endParaRPr lang="fr-FR" sz="2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605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" y="0"/>
            <a:ext cx="9139125" cy="6858000"/>
          </a:xfrm>
          <a:prstGeom prst="rect">
            <a:avLst/>
          </a:prstGeom>
        </p:spPr>
      </p:pic>
      <p:sp>
        <p:nvSpPr>
          <p:cNvPr id="10" name="Rectangle à coins arrondis 9"/>
          <p:cNvSpPr/>
          <p:nvPr userDrawn="1"/>
        </p:nvSpPr>
        <p:spPr>
          <a:xfrm>
            <a:off x="461740" y="2368072"/>
            <a:ext cx="2621285" cy="47651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0053A6"/>
                </a:solidFill>
              </a:rPr>
              <a:t>Intellectual </a:t>
            </a:r>
            <a:r>
              <a:rPr lang="en-US" sz="1200" smtClean="0">
                <a:solidFill>
                  <a:srgbClr val="0053A6"/>
                </a:solidFill>
              </a:rPr>
              <a:t>property:</a:t>
            </a:r>
          </a:p>
          <a:p>
            <a:pPr algn="ctr"/>
            <a:r>
              <a:rPr lang="en-US" sz="1200" smtClean="0">
                <a:solidFill>
                  <a:srgbClr val="0053A6"/>
                </a:solidFill>
              </a:rPr>
              <a:t>Patent </a:t>
            </a:r>
            <a:r>
              <a:rPr lang="en-US" sz="1200">
                <a:solidFill>
                  <a:srgbClr val="0053A6"/>
                </a:solidFill>
              </a:rPr>
              <a:t>and </a:t>
            </a:r>
            <a:r>
              <a:rPr lang="en-US" sz="1200" smtClean="0">
                <a:solidFill>
                  <a:srgbClr val="0053A6"/>
                </a:solidFill>
              </a:rPr>
              <a:t>trademark attorneys</a:t>
            </a:r>
            <a:endParaRPr lang="fr-FR" sz="1200" smtClean="0">
              <a:solidFill>
                <a:srgbClr val="0053A6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151434"/>
            <a:ext cx="796689" cy="1151968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51434"/>
            <a:ext cx="796688" cy="1151968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165"/>
            <a:ext cx="3047913" cy="793502"/>
          </a:xfrm>
          <a:prstGeom prst="rect">
            <a:avLst/>
          </a:prstGeom>
        </p:spPr>
      </p:pic>
      <p:pic>
        <p:nvPicPr>
          <p:cNvPr id="14" name="Image 13" descr="C:\Users\JMAZEL\JUM_COMMUNICATION\A_CLASSER\2016-05_MIP_Logos\2016_AM_IPStar.png"/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13" y="1114991"/>
            <a:ext cx="1557291" cy="12394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76613" y="2835495"/>
            <a:ext cx="3135073" cy="1528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6320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A8A5E-16AD-FF48-82B9-40BCC6BD9365}" type="datetimeFigureOut">
              <a:rPr lang="fr-FR" smtClean="0"/>
              <a:t>05/04/2019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B60A6-F76D-AF47-B725-5C8349F3287B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" y="0"/>
            <a:ext cx="91391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3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2" r:id="rId4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875" y="2566075"/>
            <a:ext cx="9139125" cy="1487766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BREXIT IMPACT </a:t>
            </a:r>
          </a:p>
          <a:p>
            <a:r>
              <a:rPr lang="fr-FR" dirty="0" smtClean="0"/>
              <a:t>ON EUROPEAN TRADEMARKS AND DESIGNS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4614596" y="5928943"/>
            <a:ext cx="4529404" cy="43170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6"/>
          </p:nvPr>
        </p:nvSpPr>
        <p:spPr>
          <a:xfrm>
            <a:off x="-1" y="4842511"/>
            <a:ext cx="4614597" cy="2015489"/>
          </a:xfrm>
        </p:spPr>
        <p:txBody>
          <a:bodyPr>
            <a:normAutofit/>
          </a:bodyPr>
          <a:lstStyle/>
          <a:p>
            <a:r>
              <a:rPr lang="fr-FR" dirty="0" smtClean="0"/>
              <a:t>Aurélia MARIE</a:t>
            </a:r>
          </a:p>
          <a:p>
            <a:r>
              <a:rPr lang="fr-FR" dirty="0" smtClean="0"/>
              <a:t>Partner</a:t>
            </a:r>
          </a:p>
          <a:p>
            <a:r>
              <a:rPr lang="fr-FR" dirty="0" smtClean="0"/>
              <a:t>French and EU </a:t>
            </a:r>
            <a:r>
              <a:rPr lang="fr-FR" dirty="0" err="1" smtClean="0"/>
              <a:t>Trademark</a:t>
            </a:r>
            <a:r>
              <a:rPr lang="fr-FR" smtClean="0"/>
              <a:t> and Design Attorney</a:t>
            </a:r>
          </a:p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25662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194" y="118667"/>
            <a:ext cx="8292720" cy="416774"/>
          </a:xfrm>
        </p:spPr>
        <p:txBody>
          <a:bodyPr>
            <a:noAutofit/>
          </a:bodyPr>
          <a:lstStyle/>
          <a:p>
            <a:pPr lvl="0"/>
            <a:r>
              <a:rPr lang="fr-FR" sz="2200" b="1" cap="all" dirty="0"/>
              <a:t>WHAT </a:t>
            </a:r>
            <a:r>
              <a:rPr lang="fr-FR" sz="2200" b="1" cap="all" dirty="0" err="1"/>
              <a:t>is</a:t>
            </a:r>
            <a:r>
              <a:rPr lang="fr-FR" sz="2200" b="1" cap="all" dirty="0"/>
              <a:t> </a:t>
            </a:r>
            <a:r>
              <a:rPr lang="fr-FR" sz="2200" b="1" cap="all" dirty="0" err="1"/>
              <a:t>included</a:t>
            </a:r>
            <a:r>
              <a:rPr lang="fr-FR" sz="2200" b="1" cap="all" dirty="0"/>
              <a:t> in The Agreement in relation </a:t>
            </a:r>
            <a:r>
              <a:rPr lang="fr-FR" sz="2200" b="1" cap="all" dirty="0" err="1"/>
              <a:t>with</a:t>
            </a:r>
            <a:r>
              <a:rPr lang="fr-FR" sz="2200" b="1" cap="all" dirty="0"/>
              <a:t> IP</a:t>
            </a:r>
          </a:p>
          <a:p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194" y="978353"/>
            <a:ext cx="9144000" cy="4943476"/>
          </a:xfrm>
        </p:spPr>
        <p:txBody>
          <a:bodyPr>
            <a:normAutofit/>
          </a:bodyPr>
          <a:lstStyle/>
          <a:p>
            <a:pPr algn="just"/>
            <a:r>
              <a:rPr lang="en-GB" sz="2800" b="1" dirty="0"/>
              <a:t>What about pending actions before EUIPO or </a:t>
            </a:r>
            <a:r>
              <a:rPr lang="en-GB" sz="2800" b="1" dirty="0" smtClean="0"/>
              <a:t>ECJ based on a national UK right?</a:t>
            </a:r>
          </a:p>
          <a:p>
            <a:pPr lvl="1" algn="just"/>
            <a:r>
              <a:rPr lang="en-GB" sz="2800" dirty="0" smtClean="0"/>
              <a:t>No answer in the Agreement</a:t>
            </a:r>
          </a:p>
          <a:p>
            <a:pPr lvl="1" algn="just"/>
            <a:r>
              <a:rPr lang="en-GB" sz="2800" b="1" dirty="0" smtClean="0"/>
              <a:t>Cancellation for non-use: </a:t>
            </a:r>
            <a:r>
              <a:rPr lang="en-GB" sz="2800" dirty="0" smtClean="0"/>
              <a:t>when the EU trademark was non used in the UK before the 31th of December 2020, no cancellation request possible before a </a:t>
            </a:r>
            <a:r>
              <a:rPr lang="en-GB" sz="2800" b="1" dirty="0" smtClean="0"/>
              <a:t>new period of 5 years</a:t>
            </a:r>
          </a:p>
          <a:p>
            <a:pPr marL="457200" lvl="1" indent="0" algn="just">
              <a:buNone/>
            </a:pPr>
            <a:r>
              <a:rPr lang="en-GB" sz="2800" dirty="0" smtClean="0"/>
              <a:t>What about if the EU trademark </a:t>
            </a:r>
            <a:r>
              <a:rPr lang="en-GB" sz="2800" b="1" dirty="0" smtClean="0"/>
              <a:t>was only used in the UK </a:t>
            </a:r>
            <a:r>
              <a:rPr lang="en-GB" sz="2800" dirty="0" smtClean="0"/>
              <a:t>? Will this use be accepted to validate the EU trademark?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2468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194" y="118667"/>
            <a:ext cx="8216520" cy="416774"/>
          </a:xfrm>
        </p:spPr>
        <p:txBody>
          <a:bodyPr>
            <a:normAutofit lnSpcReduction="10000"/>
          </a:bodyPr>
          <a:lstStyle/>
          <a:p>
            <a:pPr lvl="0"/>
            <a:r>
              <a:rPr lang="fr-FR" sz="2200" b="1" cap="all" dirty="0"/>
              <a:t>WHAT </a:t>
            </a:r>
            <a:r>
              <a:rPr lang="fr-FR" sz="2200" b="1" cap="all" dirty="0" err="1"/>
              <a:t>is</a:t>
            </a:r>
            <a:r>
              <a:rPr lang="fr-FR" sz="2200" b="1" cap="all" dirty="0"/>
              <a:t> </a:t>
            </a:r>
            <a:r>
              <a:rPr lang="fr-FR" sz="2200" b="1" cap="all" dirty="0" err="1"/>
              <a:t>included</a:t>
            </a:r>
            <a:r>
              <a:rPr lang="fr-FR" sz="2200" b="1" cap="all" dirty="0"/>
              <a:t> in The Agreement in relation </a:t>
            </a:r>
            <a:r>
              <a:rPr lang="fr-FR" sz="2200" b="1" cap="all" dirty="0" err="1"/>
              <a:t>with</a:t>
            </a:r>
            <a:r>
              <a:rPr lang="fr-FR" sz="2200" b="1" cap="all" dirty="0"/>
              <a:t> IP</a:t>
            </a:r>
          </a:p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1294039"/>
            <a:ext cx="9144000" cy="311467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sz="2800" b="1" dirty="0" smtClean="0"/>
              <a:t>What about the rule of exhaustion?</a:t>
            </a:r>
          </a:p>
          <a:p>
            <a:pPr algn="just"/>
            <a:endParaRPr lang="en-GB" sz="2800" b="1" dirty="0"/>
          </a:p>
          <a:p>
            <a:pPr algn="just"/>
            <a:endParaRPr lang="en-GB" sz="2800" dirty="0" smtClean="0"/>
          </a:p>
          <a:p>
            <a:pPr marL="857250" lvl="1" indent="-457200" algn="just"/>
            <a:r>
              <a:rPr lang="en-GB" sz="2800" dirty="0" smtClean="0"/>
              <a:t>IP rights exhausted in the EU and in the UK before the end of the </a:t>
            </a:r>
            <a:r>
              <a:rPr lang="en-GB" sz="2800" dirty="0" smtClean="0"/>
              <a:t>transition period </a:t>
            </a:r>
            <a:r>
              <a:rPr lang="en-GB" sz="2800" dirty="0" smtClean="0"/>
              <a:t>will remain exhausted.</a:t>
            </a:r>
          </a:p>
          <a:p>
            <a:pPr marL="400050" lvl="1" indent="0" algn="just">
              <a:buNone/>
            </a:pPr>
            <a:endParaRPr lang="en-GB" sz="2800" dirty="0"/>
          </a:p>
          <a:p>
            <a:pPr marL="400050" lvl="1" indent="0" algn="just">
              <a:buNone/>
            </a:pPr>
            <a:r>
              <a:rPr lang="en-GB" sz="2800" dirty="0" smtClean="0"/>
              <a:t>Other situations ? What if exhaustion only in the UK 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6828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r>
              <a:rPr lang="en-GB" sz="2400" b="1" dirty="0"/>
              <a:t>NO-DEAL </a:t>
            </a:r>
            <a:r>
              <a:rPr lang="en-GB" sz="2400" b="1" dirty="0" smtClean="0"/>
              <a:t>: HARD BREXIT ?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194" y="1088571"/>
            <a:ext cx="9144000" cy="2688772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GB" sz="11200" b="1" dirty="0" smtClean="0"/>
              <a:t>Until the Agreement is signed, UK can decide staying in the EU</a:t>
            </a:r>
          </a:p>
          <a:p>
            <a:pPr algn="just"/>
            <a:endParaRPr lang="en-GB" sz="11200" b="1" dirty="0" smtClean="0"/>
          </a:p>
          <a:p>
            <a:pPr algn="just"/>
            <a:r>
              <a:rPr lang="en-GB" sz="11200" b="1" dirty="0" smtClean="0"/>
              <a:t>Other options : on the Exit day, UK becomes a country third to the EU, without being part to the </a:t>
            </a:r>
            <a:r>
              <a:rPr lang="en-GB" sz="11200" b="1" dirty="0" smtClean="0"/>
              <a:t>EEA </a:t>
            </a:r>
            <a:r>
              <a:rPr lang="en-GB" sz="11200" b="1" dirty="0" smtClean="0"/>
              <a:t>Agreement</a:t>
            </a:r>
          </a:p>
          <a:p>
            <a:pPr algn="just"/>
            <a:endParaRPr lang="en-GB" sz="11200" b="1" dirty="0" smtClean="0"/>
          </a:p>
          <a:p>
            <a:pPr marL="857250" lvl="1" indent="-457200" algn="just"/>
            <a:r>
              <a:rPr lang="en-GB" sz="11200" dirty="0"/>
              <a:t>No UK regulation for the </a:t>
            </a:r>
            <a:r>
              <a:rPr lang="en-GB" sz="11200" dirty="0" smtClean="0"/>
              <a:t>moment (only drafts)</a:t>
            </a:r>
          </a:p>
          <a:p>
            <a:pPr marL="857250" lvl="1" indent="-457200" algn="just"/>
            <a:endParaRPr lang="en-GB" sz="11200" dirty="0"/>
          </a:p>
          <a:p>
            <a:pPr marL="857250" lvl="1" indent="-457200" algn="just"/>
            <a:r>
              <a:rPr lang="en-GB" sz="11200" dirty="0" smtClean="0"/>
              <a:t>What can be expected as to EU trademarks and designs?</a:t>
            </a:r>
          </a:p>
          <a:p>
            <a:pPr marL="857250" lvl="1" indent="-457200" algn="just"/>
            <a:endParaRPr lang="en-GB" sz="11200" dirty="0"/>
          </a:p>
          <a:p>
            <a:pPr marL="0" indent="0">
              <a:buNone/>
            </a:pPr>
            <a:endParaRPr lang="en-GB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65426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r>
              <a:rPr lang="en-GB" sz="2400" b="1" dirty="0"/>
              <a:t>NO-DEAL </a:t>
            </a:r>
            <a:r>
              <a:rPr lang="en-GB" sz="2400" b="1" dirty="0" smtClean="0"/>
              <a:t>: HARD BREXIT ?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194" y="1088571"/>
            <a:ext cx="9144000" cy="5366658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GB" sz="9600" b="1" dirty="0" smtClean="0"/>
              <a:t>Registered Trademarks </a:t>
            </a:r>
            <a:endParaRPr lang="en-GB" sz="9600" b="1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9600" dirty="0"/>
              <a:t>EU trademarks will give </a:t>
            </a:r>
            <a:r>
              <a:rPr lang="en-GB" sz="9600" dirty="0" smtClean="0"/>
              <a:t>rights </a:t>
            </a:r>
            <a:r>
              <a:rPr lang="en-GB" sz="9600" dirty="0"/>
              <a:t>as from </a:t>
            </a:r>
            <a:r>
              <a:rPr lang="en-GB" sz="9600" dirty="0" smtClean="0"/>
              <a:t>the Exit day, for </a:t>
            </a:r>
            <a:r>
              <a:rPr lang="en-GB" sz="9600" dirty="0"/>
              <a:t>their remaining duration to </a:t>
            </a:r>
            <a:r>
              <a:rPr lang="en-GB" sz="9600" b="1" dirty="0"/>
              <a:t>national “comparable” trademarks </a:t>
            </a:r>
            <a:r>
              <a:rPr lang="en-GB" sz="9600" dirty="0"/>
              <a:t>with no new </a:t>
            </a:r>
            <a:r>
              <a:rPr lang="en-GB" sz="9600" dirty="0" smtClean="0"/>
              <a:t>examination. This is based on the idea that UKPTO will have a copy of the EUIPO data base on that day…Same for EU designation in the Madrid system.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9600" dirty="0" smtClean="0"/>
              <a:t>Trademarks owners will be able </a:t>
            </a:r>
            <a:r>
              <a:rPr lang="en-GB" sz="9600" b="1" dirty="0" smtClean="0"/>
              <a:t>to opt-out </a:t>
            </a:r>
            <a:r>
              <a:rPr lang="en-GB" sz="9600" dirty="0" smtClean="0"/>
              <a:t>if they do not want to keep their trademarks in the UK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9600" b="1" dirty="0" smtClean="0"/>
              <a:t>Grace period </a:t>
            </a:r>
            <a:r>
              <a:rPr lang="en-GB" sz="9600" dirty="0" smtClean="0"/>
              <a:t>will apply for trademarks to be renewed just after the Exit day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9600" dirty="0" smtClean="0"/>
              <a:t>Uncertainty as to whether or not new filing fees will have to be paid (normally no) or about the amount of renewal fees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GB" sz="9600" dirty="0"/>
          </a:p>
          <a:p>
            <a:pPr algn="just"/>
            <a:r>
              <a:rPr lang="en-GB" sz="9600" b="1" dirty="0" smtClean="0"/>
              <a:t>Designs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9600" b="1" dirty="0" smtClean="0"/>
              <a:t>Same rules</a:t>
            </a:r>
            <a:r>
              <a:rPr lang="en-GB" sz="9600" dirty="0" smtClean="0"/>
              <a:t>. For unregistered designs, UK should adopt as quickly as possible a specific law to acknowledge protection for such designs.</a:t>
            </a:r>
            <a:endParaRPr lang="en-GB" sz="9600" dirty="0"/>
          </a:p>
          <a:p>
            <a:pPr marL="0" indent="0">
              <a:buNone/>
            </a:pPr>
            <a:endParaRPr lang="en-GB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5716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b="1" dirty="0"/>
              <a:t>NO-DEAL : HARD </a:t>
            </a:r>
            <a:r>
              <a:rPr lang="en-GB" sz="2400" b="1" dirty="0" smtClean="0"/>
              <a:t>BREXIT ?</a:t>
            </a:r>
            <a:endParaRPr lang="en-GB" sz="2400" dirty="0"/>
          </a:p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194" y="695324"/>
            <a:ext cx="9144000" cy="4965247"/>
          </a:xfrm>
        </p:spPr>
        <p:txBody>
          <a:bodyPr>
            <a:normAutofit fontScale="92500"/>
          </a:bodyPr>
          <a:lstStyle/>
          <a:p>
            <a:pPr algn="just"/>
            <a:endParaRPr lang="en-GB" sz="2800" dirty="0" smtClean="0"/>
          </a:p>
          <a:p>
            <a:pPr marL="857250" lvl="1" indent="-457200" algn="just"/>
            <a:r>
              <a:rPr lang="en-GB" sz="2800" b="1" dirty="0" smtClean="0"/>
              <a:t>For pending filings </a:t>
            </a:r>
            <a:r>
              <a:rPr lang="en-GB" sz="2800" dirty="0" smtClean="0"/>
              <a:t>:</a:t>
            </a:r>
          </a:p>
          <a:p>
            <a:pPr marL="800100" lvl="2" indent="0" algn="just">
              <a:buNone/>
            </a:pPr>
            <a:r>
              <a:rPr lang="en-GB" sz="2800" b="1" dirty="0" smtClean="0"/>
              <a:t>Extended “priority period” of 9 months </a:t>
            </a:r>
            <a:r>
              <a:rPr lang="en-GB" sz="2800" dirty="0" smtClean="0"/>
              <a:t>to file nationally in the UK after the end of the transition period for both trademarks and designs</a:t>
            </a:r>
          </a:p>
          <a:p>
            <a:pPr marL="800100" lvl="2" indent="0" algn="just">
              <a:buNone/>
            </a:pPr>
            <a:r>
              <a:rPr lang="en-GB" sz="2800" dirty="0" smtClean="0"/>
              <a:t>UKPTO is thinking about </a:t>
            </a:r>
            <a:r>
              <a:rPr lang="en-GB" sz="2800" b="1" dirty="0" smtClean="0"/>
              <a:t>reinstating examination </a:t>
            </a:r>
            <a:r>
              <a:rPr lang="en-GB" sz="2800" dirty="0" smtClean="0"/>
              <a:t>of prior trademark rights during the examination procedure.</a:t>
            </a:r>
          </a:p>
          <a:p>
            <a:pPr marL="857250" lvl="1" indent="-457200" algn="just"/>
            <a:r>
              <a:rPr lang="en-GB" sz="2800" b="1" dirty="0" smtClean="0"/>
              <a:t>Other rules:</a:t>
            </a:r>
          </a:p>
          <a:p>
            <a:pPr marL="800100" lvl="2" indent="0" algn="just">
              <a:buNone/>
            </a:pPr>
            <a:r>
              <a:rPr lang="en-GB" sz="2800" dirty="0" smtClean="0"/>
              <a:t>UK national rules will apply. Today, they derive from the EU directives but may change in the future. </a:t>
            </a:r>
            <a:r>
              <a:rPr lang="en-GB" sz="2800" dirty="0"/>
              <a:t>T</a:t>
            </a:r>
            <a:r>
              <a:rPr lang="en-GB" sz="2800" dirty="0" smtClean="0"/>
              <a:t>ransitional dispositions may be adopted.</a:t>
            </a:r>
          </a:p>
        </p:txBody>
      </p:sp>
    </p:spTree>
    <p:extLst>
      <p:ext uri="{BB962C8B-B14F-4D97-AF65-F5344CB8AC3E}">
        <p14:creationId xmlns:p14="http://schemas.microsoft.com/office/powerpoint/2010/main" val="89917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b="1" dirty="0"/>
              <a:t>NO-DEAL : HARD </a:t>
            </a:r>
            <a:r>
              <a:rPr lang="en-GB" sz="2400" b="1" dirty="0" smtClean="0"/>
              <a:t>BREXIT ?</a:t>
            </a:r>
            <a:endParaRPr lang="en-GB" sz="2400" dirty="0"/>
          </a:p>
          <a:p>
            <a:endParaRPr lang="en-GB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-2195" y="982600"/>
            <a:ext cx="9144000" cy="4302716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q"/>
              <a:defRPr sz="1600" kern="1200">
                <a:solidFill>
                  <a:srgbClr val="063D9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  <a:defRPr sz="1600" kern="1200">
                <a:solidFill>
                  <a:srgbClr val="063D9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Arial"/>
              <a:buChar char="•"/>
              <a:defRPr sz="1600" kern="1200">
                <a:solidFill>
                  <a:srgbClr val="063D9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Arial"/>
              <a:buChar char="–"/>
              <a:defRPr sz="2000" kern="1200">
                <a:solidFill>
                  <a:srgbClr val="063D9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Arial"/>
              <a:buChar char="»"/>
              <a:defRPr sz="2000" kern="1200">
                <a:solidFill>
                  <a:srgbClr val="063D9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prstClr val="white">
                  <a:lumMod val="50000"/>
                </a:prstClr>
              </a:buClr>
            </a:pPr>
            <a:r>
              <a:rPr lang="en-GB" sz="2400" b="1" dirty="0" smtClean="0"/>
              <a:t>EU Administrative and Court actions </a:t>
            </a:r>
          </a:p>
          <a:p>
            <a:pPr marL="400050" lvl="1" indent="0" algn="just">
              <a:buClr>
                <a:prstClr val="white">
                  <a:lumMod val="50000"/>
                </a:prstClr>
              </a:buClr>
              <a:buNone/>
            </a:pPr>
            <a:r>
              <a:rPr lang="en-GB" sz="2400" dirty="0" smtClean="0"/>
              <a:t>Decisions taken </a:t>
            </a:r>
            <a:r>
              <a:rPr lang="en-GB" sz="2400" b="1" dirty="0" smtClean="0"/>
              <a:t>before the Exit day </a:t>
            </a:r>
            <a:r>
              <a:rPr lang="en-GB" sz="2400" dirty="0" smtClean="0"/>
              <a:t>will remain applicable to UK “comparable” trademarks ( to which extend ? For what kind of decisions ? What about pending actions ?)</a:t>
            </a:r>
          </a:p>
          <a:p>
            <a:pPr marL="400050" lvl="1" indent="0" algn="just">
              <a:buClr>
                <a:prstClr val="white">
                  <a:lumMod val="50000"/>
                </a:prstClr>
              </a:buClr>
              <a:buNone/>
            </a:pPr>
            <a:endParaRPr lang="en-GB" sz="2400" dirty="0" smtClean="0"/>
          </a:p>
          <a:p>
            <a:pPr algn="just">
              <a:buClr>
                <a:prstClr val="white">
                  <a:lumMod val="50000"/>
                </a:prstClr>
              </a:buClr>
            </a:pPr>
            <a:r>
              <a:rPr lang="en-GB" sz="2400" b="1" dirty="0" smtClean="0"/>
              <a:t>Exhaustion of rights</a:t>
            </a:r>
          </a:p>
          <a:p>
            <a:pPr marL="0" indent="0" algn="just">
              <a:buClr>
                <a:prstClr val="white">
                  <a:lumMod val="50000"/>
                </a:prstClr>
              </a:buClr>
              <a:buNone/>
            </a:pPr>
            <a:r>
              <a:rPr lang="en-GB" sz="2400" b="1" dirty="0" smtClean="0"/>
              <a:t>     </a:t>
            </a:r>
            <a:r>
              <a:rPr lang="en-GB" sz="2400" dirty="0" smtClean="0"/>
              <a:t>UK national rules will apply. Today they </a:t>
            </a:r>
            <a:r>
              <a:rPr lang="en-GB" sz="2400" b="1" dirty="0" smtClean="0"/>
              <a:t>derive from the EU directives </a:t>
            </a:r>
          </a:p>
          <a:p>
            <a:pPr marL="0" indent="0" algn="just">
              <a:buClr>
                <a:prstClr val="white">
                  <a:lumMod val="50000"/>
                </a:prstClr>
              </a:buClr>
              <a:buNone/>
            </a:pPr>
            <a:r>
              <a:rPr lang="en-GB" sz="2400" dirty="0" smtClean="0"/>
              <a:t>     but again they </a:t>
            </a:r>
            <a:r>
              <a:rPr lang="en-GB" sz="2400" b="1" dirty="0" smtClean="0"/>
              <a:t>may change</a:t>
            </a:r>
            <a:r>
              <a:rPr lang="en-GB" sz="2400" dirty="0" smtClean="0"/>
              <a:t> in the future. </a:t>
            </a:r>
            <a:r>
              <a:rPr lang="en-GB" sz="2400" dirty="0" smtClean="0"/>
              <a:t>For now UK </a:t>
            </a:r>
            <a:r>
              <a:rPr lang="en-GB" sz="2400" dirty="0" smtClean="0"/>
              <a:t>confirmed that</a:t>
            </a:r>
          </a:p>
          <a:p>
            <a:pPr marL="0" indent="0" algn="just">
              <a:buClr>
                <a:prstClr val="white">
                  <a:lumMod val="50000"/>
                </a:prstClr>
              </a:buClr>
              <a:buNone/>
            </a:pPr>
            <a:r>
              <a:rPr lang="en-GB" sz="2400" dirty="0"/>
              <a:t> </a:t>
            </a:r>
            <a:r>
              <a:rPr lang="en-GB" sz="2400" dirty="0" smtClean="0"/>
              <a:t>    </a:t>
            </a:r>
            <a:r>
              <a:rPr lang="en-GB" sz="2400" b="1" dirty="0" smtClean="0"/>
              <a:t>exhaustion of rights within European Economic </a:t>
            </a:r>
            <a:r>
              <a:rPr lang="en-GB" sz="2400" b="1" dirty="0" smtClean="0"/>
              <a:t>Area (EEA) </a:t>
            </a:r>
            <a:r>
              <a:rPr lang="en-GB" sz="2400" dirty="0" smtClean="0"/>
              <a:t>will </a:t>
            </a:r>
            <a:r>
              <a:rPr lang="en-GB" sz="2400" dirty="0" smtClean="0"/>
              <a:t>apply</a:t>
            </a:r>
          </a:p>
          <a:p>
            <a:pPr marL="0" indent="0" algn="just">
              <a:buClr>
                <a:prstClr val="white">
                  <a:lumMod val="50000"/>
                </a:prstClr>
              </a:buClr>
              <a:buNone/>
            </a:pPr>
            <a:r>
              <a:rPr lang="en-GB" sz="2400" dirty="0"/>
              <a:t> </a:t>
            </a:r>
            <a:r>
              <a:rPr lang="en-GB" sz="2400" dirty="0" smtClean="0"/>
              <a:t>   </a:t>
            </a:r>
            <a:r>
              <a:rPr lang="en-GB" sz="2400" dirty="0" smtClean="0"/>
              <a:t> but EEA </a:t>
            </a:r>
            <a:r>
              <a:rPr lang="en-GB" sz="2400" dirty="0" smtClean="0"/>
              <a:t>countries did not confirm</a:t>
            </a:r>
          </a:p>
        </p:txBody>
      </p:sp>
    </p:spTree>
    <p:extLst>
      <p:ext uri="{BB962C8B-B14F-4D97-AF65-F5344CB8AC3E}">
        <p14:creationId xmlns:p14="http://schemas.microsoft.com/office/powerpoint/2010/main" val="142088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194" y="118667"/>
            <a:ext cx="8238292" cy="41677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fr-FR" sz="2400" b="1" cap="all" dirty="0" smtClean="0"/>
              <a:t>DOMAIN NAMES : the action plan of EURID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194" y="771521"/>
            <a:ext cx="9144000" cy="5574850"/>
          </a:xfrm>
        </p:spPr>
        <p:txBody>
          <a:bodyPr>
            <a:normAutofit lnSpcReduction="10000"/>
          </a:bodyPr>
          <a:lstStyle/>
          <a:p>
            <a:pPr marL="342900" lvl="1" indent="-342900" algn="just">
              <a:buFont typeface="Wingdings" panose="05000000000000000000" pitchFamily="2" charset="2"/>
              <a:buChar char="q"/>
            </a:pPr>
            <a:r>
              <a:rPr lang="en-GB" sz="2800" b="1" dirty="0" smtClean="0"/>
              <a:t>Domain names</a:t>
            </a:r>
            <a:endParaRPr lang="fr-FR" sz="28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800" dirty="0" err="1" smtClean="0"/>
              <a:t>EURid</a:t>
            </a:r>
            <a:r>
              <a:rPr lang="en-GB" sz="2800" dirty="0" smtClean="0"/>
              <a:t> has placed on hold .</a:t>
            </a:r>
            <a:r>
              <a:rPr lang="en-GB" sz="2800" dirty="0" err="1" smtClean="0"/>
              <a:t>eu</a:t>
            </a:r>
            <a:r>
              <a:rPr lang="en-GB" sz="2800" dirty="0" smtClean="0"/>
              <a:t> registered in the name of holders </a:t>
            </a:r>
            <a:r>
              <a:rPr lang="en-GB" sz="2800" b="1" dirty="0" smtClean="0"/>
              <a:t>located in the UK and Gibraltar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800" dirty="0" smtClean="0"/>
              <a:t>Same Transition period until 31 December 2020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800" dirty="0" smtClean="0"/>
              <a:t>After the </a:t>
            </a:r>
            <a:r>
              <a:rPr lang="en-GB" sz="2800" dirty="0"/>
              <a:t>T</a:t>
            </a:r>
            <a:r>
              <a:rPr lang="en-GB" sz="2800" dirty="0" smtClean="0"/>
              <a:t>ransition period, the .</a:t>
            </a:r>
            <a:r>
              <a:rPr lang="en-GB" sz="2800" dirty="0" err="1" smtClean="0"/>
              <a:t>eu</a:t>
            </a:r>
            <a:r>
              <a:rPr lang="en-GB" sz="2800" dirty="0" smtClean="0"/>
              <a:t> will no longer apply to UK. Undertakings and organisations established in the UK </a:t>
            </a:r>
            <a:r>
              <a:rPr lang="en-GB" sz="2800" b="1" dirty="0" smtClean="0"/>
              <a:t>will no longer be eligible </a:t>
            </a:r>
            <a:r>
              <a:rPr lang="en-GB" sz="2800" dirty="0" smtClean="0"/>
              <a:t>to register .</a:t>
            </a:r>
            <a:r>
              <a:rPr lang="en-GB" sz="2800" dirty="0" err="1" smtClean="0"/>
              <a:t>eu</a:t>
            </a:r>
            <a:r>
              <a:rPr lang="en-GB" sz="2800" dirty="0" smtClean="0"/>
              <a:t> domain names, or to renew them and the domain names will be </a:t>
            </a:r>
            <a:r>
              <a:rPr lang="en-GB" sz="2800" b="1" dirty="0" smtClean="0"/>
              <a:t>deactivated</a:t>
            </a:r>
            <a:r>
              <a:rPr lang="en-GB" sz="2800" dirty="0" smtClean="0"/>
              <a:t> and then </a:t>
            </a:r>
            <a:r>
              <a:rPr lang="en-GB" sz="2800" b="1" dirty="0" smtClean="0"/>
              <a:t>re-open</a:t>
            </a:r>
            <a:r>
              <a:rPr lang="en-GB" sz="2800" dirty="0" smtClean="0"/>
              <a:t> for new registration.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800" dirty="0" smtClean="0"/>
              <a:t>The holders will have a </a:t>
            </a:r>
            <a:r>
              <a:rPr lang="en-GB" sz="2800" b="1" dirty="0" smtClean="0"/>
              <a:t>2 months period </a:t>
            </a:r>
            <a:r>
              <a:rPr lang="en-GB" sz="2800" dirty="0" smtClean="0"/>
              <a:t>after the </a:t>
            </a:r>
            <a:r>
              <a:rPr lang="en-GB" sz="2800" dirty="0"/>
              <a:t>T</a:t>
            </a:r>
            <a:r>
              <a:rPr lang="en-GB" sz="2800" dirty="0" smtClean="0"/>
              <a:t>ransition period, during which the domain names will remain active, for updating their contact data to be in compliance with the .</a:t>
            </a:r>
            <a:r>
              <a:rPr lang="en-GB" sz="2800" dirty="0" err="1" smtClean="0"/>
              <a:t>eu</a:t>
            </a:r>
            <a:r>
              <a:rPr lang="en-GB" sz="2800" dirty="0" smtClean="0"/>
              <a:t> regulations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66118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193" y="118667"/>
            <a:ext cx="8249177" cy="416774"/>
          </a:xfrm>
        </p:spPr>
        <p:txBody>
          <a:bodyPr>
            <a:noAutofit/>
          </a:bodyPr>
          <a:lstStyle/>
          <a:p>
            <a:r>
              <a:rPr lang="en-GB" sz="2400" b="1" cap="all" dirty="0"/>
              <a:t>Other consequences:</a:t>
            </a:r>
          </a:p>
          <a:p>
            <a:endParaRPr lang="fr-FR" sz="2400" b="1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194" y="816428"/>
            <a:ext cx="9144000" cy="6487885"/>
          </a:xfrm>
        </p:spPr>
        <p:txBody>
          <a:bodyPr>
            <a:normAutofit fontScale="77500" lnSpcReduction="20000"/>
          </a:bodyPr>
          <a:lstStyle/>
          <a:p>
            <a:pPr algn="just"/>
            <a:endParaRPr lang="en-GB" sz="2800" b="1" dirty="0" smtClean="0"/>
          </a:p>
          <a:p>
            <a:pPr marL="857250" lvl="1" indent="-457200" algn="just">
              <a:buFont typeface="Arial" panose="020B0604020202020204" pitchFamily="34" charset="0"/>
              <a:buChar char="•"/>
            </a:pPr>
            <a:r>
              <a:rPr lang="en-GB" sz="2800" dirty="0"/>
              <a:t>There will be no more UK Courts </a:t>
            </a:r>
            <a:r>
              <a:rPr lang="en-GB" sz="2800" b="1" dirty="0"/>
              <a:t>competent</a:t>
            </a:r>
            <a:r>
              <a:rPr lang="en-GB" sz="2800" dirty="0"/>
              <a:t> for EU </a:t>
            </a:r>
            <a:r>
              <a:rPr lang="en-GB" sz="2800" dirty="0" smtClean="0"/>
              <a:t>trademarks or designs litigations</a:t>
            </a:r>
          </a:p>
          <a:p>
            <a:pPr marL="857250" lvl="1" indent="-457200" algn="just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857250" lvl="1" indent="-457200" algn="just">
              <a:buFont typeface="Arial" panose="020B0604020202020204" pitchFamily="34" charset="0"/>
              <a:buChar char="•"/>
            </a:pPr>
            <a:r>
              <a:rPr lang="en-GB" sz="2800" dirty="0" smtClean="0"/>
              <a:t>It will not be possible to use </a:t>
            </a:r>
            <a:r>
              <a:rPr lang="en-GB" sz="2800" b="1" dirty="0" smtClean="0"/>
              <a:t>UK </a:t>
            </a:r>
            <a:r>
              <a:rPr lang="en-GB" sz="2800" b="1" dirty="0"/>
              <a:t>registrations </a:t>
            </a:r>
            <a:r>
              <a:rPr lang="en-GB" sz="2800" b="1" dirty="0" smtClean="0"/>
              <a:t>as </a:t>
            </a:r>
            <a:r>
              <a:rPr lang="en-GB" sz="2800" b="1" dirty="0"/>
              <a:t>prior rights </a:t>
            </a:r>
            <a:r>
              <a:rPr lang="en-GB" sz="2800" dirty="0"/>
              <a:t>against a younger EU </a:t>
            </a:r>
            <a:r>
              <a:rPr lang="en-GB" sz="2800" dirty="0" smtClean="0"/>
              <a:t>trademark</a:t>
            </a:r>
          </a:p>
          <a:p>
            <a:pPr marL="857250" lvl="1" indent="-457200" algn="just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857250" lvl="1" indent="-457200" algn="just">
              <a:buFont typeface="Arial" panose="020B0604020202020204" pitchFamily="34" charset="0"/>
              <a:buChar char="•"/>
            </a:pPr>
            <a:r>
              <a:rPr lang="en-GB" sz="2800" dirty="0" smtClean="0"/>
              <a:t>EU customs requests will not apply any longer to UK territory and </a:t>
            </a:r>
            <a:r>
              <a:rPr lang="en-GB" sz="2800" b="1" dirty="0" smtClean="0"/>
              <a:t>National UK customs requests </a:t>
            </a:r>
            <a:r>
              <a:rPr lang="en-GB" sz="2800" dirty="0" smtClean="0"/>
              <a:t>will have to be filed</a:t>
            </a:r>
          </a:p>
          <a:p>
            <a:pPr marL="857250" lvl="1" indent="-457200" algn="just">
              <a:buFont typeface="Arial" panose="020B0604020202020204" pitchFamily="34" charset="0"/>
              <a:buChar char="•"/>
            </a:pPr>
            <a:endParaRPr lang="en-GB" sz="2800" b="1" dirty="0" smtClean="0"/>
          </a:p>
          <a:p>
            <a:pPr marL="857250" lvl="1" indent="-457200" algn="just">
              <a:buFont typeface="Arial" panose="020B0604020202020204" pitchFamily="34" charset="0"/>
              <a:buChar char="•"/>
            </a:pPr>
            <a:r>
              <a:rPr lang="en-GB" sz="2800" b="1" dirty="0" smtClean="0"/>
              <a:t>Representation </a:t>
            </a:r>
            <a:r>
              <a:rPr lang="en-GB" sz="2800" dirty="0" smtClean="0"/>
              <a:t>: No longer possible before </a:t>
            </a:r>
            <a:r>
              <a:rPr lang="en-GB" sz="2800" dirty="0"/>
              <a:t>EUIPO for UK trademarks and </a:t>
            </a:r>
            <a:r>
              <a:rPr lang="en-GB" sz="2800" dirty="0" smtClean="0"/>
              <a:t>designs attorneys </a:t>
            </a:r>
            <a:r>
              <a:rPr lang="en-GB" sz="2800" dirty="0"/>
              <a:t>/ UK firms which have no registered office in other  of the </a:t>
            </a:r>
            <a:r>
              <a:rPr lang="en-GB" sz="2800" dirty="0" smtClean="0"/>
              <a:t>EU</a:t>
            </a:r>
          </a:p>
          <a:p>
            <a:pPr marL="857250" lvl="1" indent="-457200" algn="just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857250" lvl="1" indent="-457200" algn="just">
              <a:buFont typeface="Arial" panose="020B0604020202020204" pitchFamily="34" charset="0"/>
              <a:buChar char="•"/>
            </a:pPr>
            <a:r>
              <a:rPr lang="en-GB" sz="2800" b="1" dirty="0" smtClean="0"/>
              <a:t>Will UK language remain language of EU </a:t>
            </a:r>
            <a:r>
              <a:rPr lang="en-GB" sz="2800" dirty="0" smtClean="0"/>
              <a:t>?</a:t>
            </a:r>
          </a:p>
          <a:p>
            <a:pPr marL="857250" lvl="1" indent="-457200" algn="just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857250" lvl="1" indent="-457200" algn="just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857250" lvl="1" indent="-457200" algn="just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857250" lvl="1" indent="-457200" algn="just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0" indent="0" algn="just">
              <a:buClr>
                <a:prstClr val="white">
                  <a:lumMod val="50000"/>
                </a:prstClr>
              </a:buClr>
              <a:buNone/>
            </a:pPr>
            <a:r>
              <a:rPr lang="en-GB" sz="2400" dirty="0" smtClean="0"/>
              <a:t>    </a:t>
            </a:r>
            <a:endParaRPr lang="en-GB" sz="2800" dirty="0" smtClean="0"/>
          </a:p>
          <a:p>
            <a:pPr marL="857250" lvl="1" indent="-457200" algn="just">
              <a:buFont typeface="Arial" panose="020B0604020202020204" pitchFamily="34" charset="0"/>
              <a:buChar char="•"/>
            </a:pPr>
            <a:endParaRPr lang="en-GB" sz="2800" dirty="0"/>
          </a:p>
          <a:p>
            <a:pPr algn="just"/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65337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r>
              <a:rPr lang="en-GB" sz="2400" b="1" dirty="0" smtClean="0"/>
              <a:t>CONCLUSION AND RECOMMENDATIONS </a:t>
            </a:r>
            <a:endParaRPr lang="en-GB" sz="2400" b="1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-2195" y="982600"/>
            <a:ext cx="9144000" cy="6814173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q"/>
              <a:defRPr sz="1600" kern="1200">
                <a:solidFill>
                  <a:srgbClr val="063D9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  <a:defRPr sz="1600" kern="1200">
                <a:solidFill>
                  <a:srgbClr val="063D9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Arial"/>
              <a:buChar char="•"/>
              <a:defRPr sz="1600" kern="1200">
                <a:solidFill>
                  <a:srgbClr val="063D9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Arial"/>
              <a:buChar char="–"/>
              <a:defRPr sz="2000" kern="1200">
                <a:solidFill>
                  <a:srgbClr val="063D9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Arial"/>
              <a:buChar char="»"/>
              <a:defRPr sz="2000" kern="1200">
                <a:solidFill>
                  <a:srgbClr val="063D9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prstClr val="white">
                  <a:lumMod val="50000"/>
                </a:prstClr>
              </a:buClr>
            </a:pPr>
            <a:r>
              <a:rPr lang="en-GB" sz="2400" b="1" dirty="0" smtClean="0"/>
              <a:t>A lot of uncertainties in both situations even if the solutions provided in both cases remain similar</a:t>
            </a:r>
          </a:p>
          <a:p>
            <a:pPr algn="just">
              <a:buClr>
                <a:prstClr val="white">
                  <a:lumMod val="50000"/>
                </a:prstClr>
              </a:buClr>
            </a:pPr>
            <a:endParaRPr lang="en-GB" sz="2400" b="1" dirty="0"/>
          </a:p>
          <a:p>
            <a:pPr algn="just">
              <a:buClr>
                <a:prstClr val="white">
                  <a:lumMod val="50000"/>
                </a:prstClr>
              </a:buClr>
            </a:pPr>
            <a:endParaRPr lang="en-GB" sz="2400" b="1" dirty="0" smtClean="0"/>
          </a:p>
          <a:p>
            <a:pPr algn="just">
              <a:buClr>
                <a:prstClr val="white">
                  <a:lumMod val="50000"/>
                </a:prstClr>
              </a:buClr>
            </a:pPr>
            <a:r>
              <a:rPr lang="en-GB" sz="2400" b="1" dirty="0" smtClean="0"/>
              <a:t>Recommendations :</a:t>
            </a:r>
          </a:p>
          <a:p>
            <a:pPr lvl="1" indent="-342900" algn="just">
              <a:buClr>
                <a:prstClr val="white">
                  <a:lumMod val="50000"/>
                </a:prstClr>
              </a:buClr>
              <a:buFont typeface="Arial" panose="020B0604020202020204" pitchFamily="34" charset="0"/>
              <a:buChar char="•"/>
            </a:pPr>
            <a:r>
              <a:rPr lang="en-GB" sz="2400" b="1" dirty="0" smtClean="0"/>
              <a:t>Renew all EU trademarks or designs that can be renewed, even in advance, before the Exit day (trademarks and designs can be renewed with 6 months advance)</a:t>
            </a:r>
          </a:p>
          <a:p>
            <a:pPr lvl="1" indent="-342900" algn="just">
              <a:buClr>
                <a:prstClr val="white">
                  <a:lumMod val="50000"/>
                </a:prstClr>
              </a:buClr>
              <a:buFont typeface="Arial" panose="020B0604020202020204" pitchFamily="34" charset="0"/>
              <a:buChar char="•"/>
            </a:pPr>
            <a:r>
              <a:rPr lang="en-GB" sz="2400" b="1" dirty="0" smtClean="0"/>
              <a:t>File UK applications with EU applications as from now</a:t>
            </a:r>
          </a:p>
          <a:p>
            <a:pPr lvl="1" indent="-342900" algn="just">
              <a:buClr>
                <a:prstClr val="white">
                  <a:lumMod val="50000"/>
                </a:prstClr>
              </a:buClr>
              <a:buFont typeface="Arial" panose="020B0604020202020204" pitchFamily="34" charset="0"/>
              <a:buChar char="•"/>
            </a:pPr>
            <a:r>
              <a:rPr lang="en-GB" sz="2400" b="1" dirty="0" smtClean="0"/>
              <a:t>Change .</a:t>
            </a:r>
            <a:r>
              <a:rPr lang="en-GB" sz="2400" b="1" dirty="0" err="1" smtClean="0"/>
              <a:t>eu</a:t>
            </a:r>
            <a:r>
              <a:rPr lang="en-GB" sz="2400" b="1" dirty="0" smtClean="0"/>
              <a:t> contacts when these contacts are from UK</a:t>
            </a:r>
          </a:p>
          <a:p>
            <a:pPr lvl="1" indent="-342900" algn="just">
              <a:buClr>
                <a:prstClr val="white">
                  <a:lumMod val="50000"/>
                </a:prstClr>
              </a:buClr>
              <a:buFont typeface="Arial" panose="020B0604020202020204" pitchFamily="34" charset="0"/>
              <a:buChar char="•"/>
            </a:pPr>
            <a:r>
              <a:rPr lang="en-GB" sz="2400" b="1" dirty="0" smtClean="0"/>
              <a:t>Review contracts based on EU trademarks or designs and amend them (geographical scope, applicable law and jurisdiction…)</a:t>
            </a:r>
          </a:p>
          <a:p>
            <a:pPr lvl="1" indent="-342900" algn="just">
              <a:buClr>
                <a:prstClr val="white">
                  <a:lumMod val="50000"/>
                </a:prstClr>
              </a:buClr>
              <a:buFont typeface="Arial" panose="020B0604020202020204" pitchFamily="34" charset="0"/>
              <a:buChar char="•"/>
            </a:pPr>
            <a:endParaRPr lang="en-GB" sz="2400" b="1" dirty="0" smtClean="0"/>
          </a:p>
          <a:p>
            <a:pPr marL="0" indent="0" algn="just">
              <a:buClr>
                <a:prstClr val="white">
                  <a:lumMod val="50000"/>
                </a:prstClr>
              </a:buClr>
              <a:buNone/>
            </a:pPr>
            <a:r>
              <a:rPr lang="en-GB" sz="2400" dirty="0" smtClean="0"/>
              <a:t>    </a:t>
            </a:r>
            <a:endParaRPr lang="en-GB" sz="2400" dirty="0"/>
          </a:p>
          <a:p>
            <a:pPr marL="400050" lvl="1" indent="0" algn="just">
              <a:buClr>
                <a:prstClr val="white">
                  <a:lumMod val="50000"/>
                </a:prstClr>
              </a:buClr>
              <a:buNone/>
            </a:pPr>
            <a:endParaRPr lang="en-GB" sz="2400" dirty="0" smtClean="0"/>
          </a:p>
          <a:p>
            <a:pPr marL="400050" lvl="1" indent="0" algn="just">
              <a:buClr>
                <a:prstClr val="white">
                  <a:lumMod val="50000"/>
                </a:prstClr>
              </a:buClr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0212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619500" y="354083"/>
            <a:ext cx="5522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err="1" smtClean="0">
                <a:solidFill>
                  <a:schemeClr val="bg1"/>
                </a:solidFill>
              </a:rPr>
              <a:t>Thanks</a:t>
            </a:r>
            <a:r>
              <a:rPr lang="fr-FR" sz="2400" dirty="0" smtClean="0">
                <a:solidFill>
                  <a:schemeClr val="bg1"/>
                </a:solidFill>
              </a:rPr>
              <a:t>!</a:t>
            </a:r>
            <a:endParaRPr lang="fr-FR" sz="2400" baseline="0" dirty="0" smtClean="0">
              <a:solidFill>
                <a:schemeClr val="bg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619500" y="1190827"/>
            <a:ext cx="55220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</a:rPr>
              <a:t>Aurélia </a:t>
            </a:r>
            <a:r>
              <a:rPr lang="fr-FR" sz="2400" dirty="0" smtClean="0">
                <a:solidFill>
                  <a:schemeClr val="bg1"/>
                </a:solidFill>
              </a:rPr>
              <a:t>MARIE</a:t>
            </a:r>
          </a:p>
          <a:p>
            <a:pPr algn="ctr"/>
            <a:r>
              <a:rPr lang="fr-FR" sz="2400" dirty="0" smtClean="0">
                <a:solidFill>
                  <a:schemeClr val="bg1"/>
                </a:solidFill>
              </a:rPr>
              <a:t>Partner</a:t>
            </a:r>
          </a:p>
          <a:p>
            <a:pPr algn="ctr"/>
            <a:r>
              <a:rPr lang="fr-FR" sz="2400" dirty="0" smtClean="0">
                <a:solidFill>
                  <a:schemeClr val="bg1"/>
                </a:solidFill>
              </a:rPr>
              <a:t>French and </a:t>
            </a:r>
            <a:r>
              <a:rPr lang="fr-FR" sz="2400" dirty="0" err="1" smtClean="0">
                <a:solidFill>
                  <a:schemeClr val="bg1"/>
                </a:solidFill>
              </a:rPr>
              <a:t>European</a:t>
            </a:r>
            <a:endParaRPr lang="fr-FR" sz="2400" dirty="0" smtClean="0">
              <a:solidFill>
                <a:schemeClr val="bg1"/>
              </a:solidFill>
            </a:endParaRPr>
          </a:p>
          <a:p>
            <a:pPr algn="ctr"/>
            <a:r>
              <a:rPr lang="fr-FR" sz="2400" dirty="0" smtClean="0">
                <a:solidFill>
                  <a:schemeClr val="bg1"/>
                </a:solidFill>
              </a:rPr>
              <a:t>Trademarks and Designs attorney</a:t>
            </a:r>
            <a:endParaRPr lang="fr-FR" sz="24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43" y="94948"/>
            <a:ext cx="3382963" cy="4107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24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2193" y="118667"/>
            <a:ext cx="8172977" cy="416774"/>
          </a:xfrm>
        </p:spPr>
        <p:txBody>
          <a:bodyPr>
            <a:noAutofit/>
          </a:bodyPr>
          <a:lstStyle/>
          <a:p>
            <a:r>
              <a:rPr lang="fr-FR" sz="2400" b="1" cap="all" dirty="0" smtClean="0"/>
              <a:t>The </a:t>
            </a:r>
            <a:r>
              <a:rPr lang="fr-FR" sz="2400" b="1" cap="all" dirty="0" err="1" smtClean="0"/>
              <a:t>two</a:t>
            </a:r>
            <a:r>
              <a:rPr lang="fr-FR" sz="2400" b="1" cap="all" dirty="0" smtClean="0"/>
              <a:t> possible scenarios </a:t>
            </a:r>
            <a:r>
              <a:rPr lang="fr-FR" sz="2400" b="1" cap="all" dirty="0" err="1" smtClean="0"/>
              <a:t>today</a:t>
            </a:r>
            <a:r>
              <a:rPr lang="fr-FR" sz="2400" b="1" cap="all" dirty="0" smtClean="0"/>
              <a:t> </a:t>
            </a:r>
            <a:endParaRPr lang="fr-FR" sz="2400" b="1" cap="all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1"/>
          </p:nvPr>
        </p:nvSpPr>
        <p:spPr>
          <a:xfrm>
            <a:off x="0" y="1348468"/>
            <a:ext cx="9144000" cy="4987018"/>
          </a:xfrm>
        </p:spPr>
        <p:txBody>
          <a:bodyPr>
            <a:normAutofit fontScale="77500" lnSpcReduction="20000"/>
          </a:bodyPr>
          <a:lstStyle/>
          <a:p>
            <a:pPr lvl="1" algn="just"/>
            <a:r>
              <a:rPr lang="en-GB" sz="2800" b="1" dirty="0" smtClean="0"/>
              <a:t>UK Referendum of June 26, 2016 : 52% votes for Brexit</a:t>
            </a:r>
          </a:p>
          <a:p>
            <a:pPr marL="457200" lvl="1" indent="0" algn="just">
              <a:buNone/>
            </a:pPr>
            <a:r>
              <a:rPr lang="en-GB" sz="2800" dirty="0" smtClean="0"/>
              <a:t>                  </a:t>
            </a:r>
          </a:p>
          <a:p>
            <a:pPr marL="457200" lvl="1" indent="0" algn="just">
              <a:buNone/>
            </a:pPr>
            <a:r>
              <a:rPr lang="en-GB" sz="2800" dirty="0"/>
              <a:t> </a:t>
            </a:r>
            <a:r>
              <a:rPr lang="en-GB" sz="2800" dirty="0" smtClean="0"/>
              <a:t>                     Withdrawal notified on March 29, 2017 to occur</a:t>
            </a:r>
          </a:p>
          <a:p>
            <a:pPr marL="457200" lvl="1" indent="0" algn="just">
              <a:buNone/>
            </a:pPr>
            <a:r>
              <a:rPr lang="en-GB" sz="2800" dirty="0"/>
              <a:t> </a:t>
            </a:r>
            <a:r>
              <a:rPr lang="en-GB" sz="2800" dirty="0" smtClean="0"/>
              <a:t>                     on April 12, 2019 ?</a:t>
            </a:r>
          </a:p>
          <a:p>
            <a:pPr marL="457200" lvl="1" indent="0" algn="just">
              <a:buNone/>
            </a:pPr>
            <a:r>
              <a:rPr lang="en-GB" sz="2800" dirty="0" smtClean="0"/>
              <a:t>   </a:t>
            </a:r>
          </a:p>
          <a:p>
            <a:pPr lvl="1" algn="just"/>
            <a:r>
              <a:rPr lang="en-GB" sz="2800" b="1" dirty="0" smtClean="0"/>
              <a:t>Agreement accepted by the European Commission on November 25, but refused by the UK Parliament</a:t>
            </a:r>
          </a:p>
          <a:p>
            <a:pPr lvl="1" algn="just"/>
            <a:endParaRPr lang="en-GB" sz="2800" dirty="0"/>
          </a:p>
          <a:p>
            <a:pPr marL="457200" lvl="1" indent="0" algn="just">
              <a:buNone/>
            </a:pPr>
            <a:r>
              <a:rPr lang="en-GB" sz="2800" dirty="0" smtClean="0"/>
              <a:t>                      </a:t>
            </a:r>
            <a:r>
              <a:rPr lang="en-GB" sz="2800" b="1" dirty="0"/>
              <a:t>P</a:t>
            </a:r>
            <a:r>
              <a:rPr lang="en-GB" sz="2800" b="1" dirty="0" smtClean="0"/>
              <a:t>ossible scenarios today:</a:t>
            </a:r>
          </a:p>
          <a:p>
            <a:pPr marL="457200" lvl="1" indent="0" algn="just">
              <a:buNone/>
            </a:pPr>
            <a:r>
              <a:rPr lang="en-GB" sz="2800" dirty="0"/>
              <a:t> </a:t>
            </a:r>
            <a:r>
              <a:rPr lang="en-GB" sz="2800" dirty="0" smtClean="0"/>
              <a:t>                                 </a:t>
            </a:r>
            <a:r>
              <a:rPr lang="en-GB" sz="2800" b="1" dirty="0" smtClean="0"/>
              <a:t>The Agreement is eventually accepted by the UK</a:t>
            </a:r>
          </a:p>
          <a:p>
            <a:pPr marL="457200" lvl="1" indent="0" algn="just">
              <a:buNone/>
            </a:pPr>
            <a:r>
              <a:rPr lang="en-GB" sz="2800" b="1" dirty="0"/>
              <a:t> </a:t>
            </a:r>
            <a:r>
              <a:rPr lang="en-GB" sz="2800" b="1" dirty="0" smtClean="0"/>
              <a:t>                                 No deal : hard Brexit</a:t>
            </a:r>
          </a:p>
          <a:p>
            <a:pPr marL="457200" lvl="1" indent="0" algn="just">
              <a:buNone/>
            </a:pPr>
            <a:r>
              <a:rPr lang="en-GB" sz="2800" dirty="0" smtClean="0"/>
              <a:t>  New negotiations ? Seems to be the new plan</a:t>
            </a:r>
          </a:p>
          <a:p>
            <a:pPr marL="457200" lvl="1" indent="0" algn="just">
              <a:buNone/>
            </a:pPr>
            <a:r>
              <a:rPr lang="en-GB" sz="2800" dirty="0"/>
              <a:t> </a:t>
            </a:r>
            <a:r>
              <a:rPr lang="en-GB" sz="2800" dirty="0" smtClean="0"/>
              <a:t> Further report ? New proposal made, not accepted for the moment</a:t>
            </a:r>
          </a:p>
          <a:p>
            <a:pPr marL="457200" lvl="1" indent="0" algn="just">
              <a:buNone/>
            </a:pPr>
            <a:r>
              <a:rPr lang="en-GB" sz="2800" dirty="0"/>
              <a:t> </a:t>
            </a:r>
            <a:r>
              <a:rPr lang="en-GB" sz="2800" dirty="0" smtClean="0"/>
              <a:t> complicated due to the European </a:t>
            </a:r>
            <a:r>
              <a:rPr lang="en-GB" sz="2800" dirty="0"/>
              <a:t>e</a:t>
            </a:r>
            <a:r>
              <a:rPr lang="en-GB" sz="2800" dirty="0" smtClean="0"/>
              <a:t>lections    </a:t>
            </a:r>
          </a:p>
          <a:p>
            <a:pPr marL="457200" lvl="1" indent="0" algn="just">
              <a:buNone/>
            </a:pPr>
            <a:r>
              <a:rPr lang="en-GB" sz="2800" dirty="0"/>
              <a:t> </a:t>
            </a:r>
            <a:r>
              <a:rPr lang="en-GB" sz="2800" dirty="0" smtClean="0"/>
              <a:t> New referendum ?  Not  planned  - unlikely    </a:t>
            </a:r>
          </a:p>
        </p:txBody>
      </p:sp>
      <p:sp>
        <p:nvSpPr>
          <p:cNvPr id="3" name="Flèche droite 2"/>
          <p:cNvSpPr/>
          <p:nvPr/>
        </p:nvSpPr>
        <p:spPr>
          <a:xfrm>
            <a:off x="827314" y="2090057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72" y="3878946"/>
            <a:ext cx="107315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224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2194" y="118667"/>
            <a:ext cx="8466892" cy="416774"/>
          </a:xfrm>
        </p:spPr>
        <p:txBody>
          <a:bodyPr>
            <a:noAutofit/>
          </a:bodyPr>
          <a:lstStyle/>
          <a:p>
            <a:r>
              <a:rPr lang="fr-FR" sz="2400" b="1" cap="all" dirty="0" err="1" smtClean="0"/>
              <a:t>What</a:t>
            </a:r>
            <a:r>
              <a:rPr lang="fr-FR" sz="2400" b="1" cap="all" dirty="0" smtClean="0"/>
              <a:t> </a:t>
            </a:r>
            <a:r>
              <a:rPr lang="fr-FR" sz="2400" b="1" cap="all" dirty="0" err="1" smtClean="0"/>
              <a:t>is</a:t>
            </a:r>
            <a:r>
              <a:rPr lang="fr-FR" sz="2400" b="1" cap="all" dirty="0" smtClean="0"/>
              <a:t> </a:t>
            </a:r>
            <a:r>
              <a:rPr lang="fr-FR" sz="2400" b="1" cap="all" dirty="0" err="1" smtClean="0"/>
              <a:t>included</a:t>
            </a:r>
            <a:r>
              <a:rPr lang="fr-FR" sz="2400" b="1" cap="all" dirty="0" smtClean="0"/>
              <a:t> in The Agreement in relation </a:t>
            </a:r>
            <a:r>
              <a:rPr lang="fr-FR" sz="2400" b="1" cap="all" dirty="0" err="1" smtClean="0"/>
              <a:t>with</a:t>
            </a:r>
            <a:r>
              <a:rPr lang="fr-FR" sz="2400" b="1" cap="all" dirty="0" smtClean="0"/>
              <a:t> IP</a:t>
            </a:r>
            <a:endParaRPr lang="fr-FR" sz="2400" b="1" cap="all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1"/>
          </p:nvPr>
        </p:nvSpPr>
        <p:spPr>
          <a:xfrm>
            <a:off x="2194" y="1164771"/>
            <a:ext cx="9144000" cy="4430486"/>
          </a:xfrm>
        </p:spPr>
        <p:txBody>
          <a:bodyPr>
            <a:normAutofit/>
          </a:bodyPr>
          <a:lstStyle/>
          <a:p>
            <a:pPr algn="just"/>
            <a:r>
              <a:rPr lang="fr-FR" sz="2800" b="1" cap="all" dirty="0" smtClean="0"/>
              <a:t> </a:t>
            </a:r>
            <a:r>
              <a:rPr lang="fr-FR" sz="2800" b="1" cap="all" dirty="0" err="1" smtClean="0"/>
              <a:t>Two</a:t>
            </a:r>
            <a:r>
              <a:rPr lang="fr-FR" sz="2800" b="1" cap="all" dirty="0" smtClean="0"/>
              <a:t> main </a:t>
            </a:r>
            <a:r>
              <a:rPr lang="fr-FR" sz="2800" b="1" cap="all" dirty="0" err="1" smtClean="0"/>
              <a:t>principles</a:t>
            </a:r>
            <a:r>
              <a:rPr lang="fr-FR" sz="2800" b="1" cap="all" dirty="0" smtClean="0"/>
              <a:t>: </a:t>
            </a:r>
          </a:p>
          <a:p>
            <a:pPr algn="just"/>
            <a:endParaRPr lang="fr-FR" sz="2800" dirty="0" smtClean="0"/>
          </a:p>
          <a:p>
            <a:pPr lvl="1" algn="just"/>
            <a:r>
              <a:rPr lang="fr-FR" sz="2800" b="1" dirty="0" smtClean="0"/>
              <a:t>Transition </a:t>
            </a:r>
            <a:r>
              <a:rPr lang="fr-FR" sz="2800" b="1" dirty="0" err="1" smtClean="0"/>
              <a:t>period</a:t>
            </a:r>
            <a:r>
              <a:rPr lang="fr-FR" sz="2800" b="1" dirty="0" smtClean="0"/>
              <a:t> </a:t>
            </a:r>
            <a:r>
              <a:rPr lang="fr-FR" sz="2800" dirty="0" err="1" smtClean="0"/>
              <a:t>from</a:t>
            </a:r>
            <a:r>
              <a:rPr lang="fr-FR" sz="2800" dirty="0" smtClean="0"/>
              <a:t> the Exit Day to </a:t>
            </a:r>
            <a:r>
              <a:rPr lang="fr-FR" sz="2800" dirty="0" err="1" smtClean="0"/>
              <a:t>December</a:t>
            </a:r>
            <a:r>
              <a:rPr lang="fr-FR" sz="2800" dirty="0" smtClean="0"/>
              <a:t> 31, 2020 </a:t>
            </a:r>
          </a:p>
          <a:p>
            <a:pPr lvl="1" algn="just"/>
            <a:endParaRPr lang="fr-FR" sz="2800" dirty="0" smtClean="0"/>
          </a:p>
          <a:p>
            <a:pPr lvl="1" algn="just"/>
            <a:r>
              <a:rPr lang="fr-FR" sz="2800" b="1" dirty="0" smtClean="0"/>
              <a:t>Continuation of the rights </a:t>
            </a:r>
            <a:r>
              <a:rPr lang="fr-FR" sz="2800" dirty="0" smtClean="0"/>
              <a:t>attached to European trademarks and designs in the UK</a:t>
            </a:r>
          </a:p>
        </p:txBody>
      </p:sp>
    </p:spTree>
    <p:extLst>
      <p:ext uri="{BB962C8B-B14F-4D97-AF65-F5344CB8AC3E}">
        <p14:creationId xmlns:p14="http://schemas.microsoft.com/office/powerpoint/2010/main" val="56337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194" y="118667"/>
            <a:ext cx="8085892" cy="416774"/>
          </a:xfrm>
        </p:spPr>
        <p:txBody>
          <a:bodyPr>
            <a:noAutofit/>
          </a:bodyPr>
          <a:lstStyle/>
          <a:p>
            <a:r>
              <a:rPr lang="fr-FR" sz="2400" b="1" cap="all" dirty="0" smtClean="0"/>
              <a:t>WHAT </a:t>
            </a:r>
            <a:r>
              <a:rPr lang="fr-FR" sz="2400" b="1" cap="all" dirty="0" err="1" smtClean="0"/>
              <a:t>is</a:t>
            </a:r>
            <a:r>
              <a:rPr lang="fr-FR" sz="2400" b="1" cap="all" dirty="0" smtClean="0"/>
              <a:t> </a:t>
            </a:r>
            <a:r>
              <a:rPr lang="fr-FR" sz="2400" b="1" cap="all" dirty="0" err="1" smtClean="0"/>
              <a:t>included</a:t>
            </a:r>
            <a:r>
              <a:rPr lang="fr-FR" sz="2400" b="1" cap="all" dirty="0" smtClean="0"/>
              <a:t> in The </a:t>
            </a:r>
            <a:r>
              <a:rPr lang="fr-FR" sz="2400" b="1" cap="all" dirty="0"/>
              <a:t>Agreement </a:t>
            </a:r>
            <a:r>
              <a:rPr lang="fr-FR" sz="2400" b="1" cap="all" dirty="0" smtClean="0"/>
              <a:t>in relation </a:t>
            </a:r>
            <a:r>
              <a:rPr lang="fr-FR" sz="2400" b="1" cap="all" dirty="0" err="1" smtClean="0"/>
              <a:t>with</a:t>
            </a:r>
            <a:r>
              <a:rPr lang="fr-FR" sz="2400" b="1" cap="all" dirty="0" smtClean="0"/>
              <a:t> IP</a:t>
            </a:r>
            <a:endParaRPr lang="fr-FR" sz="2400" b="1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194" y="891268"/>
            <a:ext cx="9144000" cy="5400676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sz="2800" b="1" dirty="0" smtClean="0"/>
              <a:t>The  Transition Period</a:t>
            </a:r>
          </a:p>
          <a:p>
            <a:pPr algn="just"/>
            <a:endParaRPr lang="en-GB" sz="2800" dirty="0" smtClean="0"/>
          </a:p>
          <a:p>
            <a:pPr marL="457200" lvl="1" indent="0" algn="just">
              <a:buNone/>
            </a:pPr>
            <a:r>
              <a:rPr lang="en-GB" sz="2800" dirty="0" smtClean="0"/>
              <a:t>From the Exit Day to December 31 2020, UK will remain </a:t>
            </a:r>
            <a:r>
              <a:rPr lang="en-GB" sz="2800" b="1" dirty="0" smtClean="0"/>
              <a:t>submitted to all European Regulations + </a:t>
            </a:r>
            <a:r>
              <a:rPr lang="en-GB" sz="2800" b="1" dirty="0" smtClean="0"/>
              <a:t>ECJ </a:t>
            </a:r>
            <a:r>
              <a:rPr lang="en-GB" sz="2800" b="1" dirty="0" smtClean="0"/>
              <a:t>jurisdiction</a:t>
            </a:r>
          </a:p>
          <a:p>
            <a:pPr marL="457200" lvl="1" indent="0" algn="just">
              <a:buNone/>
            </a:pPr>
            <a:r>
              <a:rPr lang="en-GB" sz="2800" dirty="0" smtClean="0"/>
              <a:t>Once the transition period is terminated, UK will be governed by its </a:t>
            </a:r>
            <a:r>
              <a:rPr lang="en-GB" sz="2800" b="1" dirty="0" smtClean="0"/>
              <a:t>own rules </a:t>
            </a:r>
            <a:r>
              <a:rPr lang="en-GB" sz="2800" dirty="0" smtClean="0"/>
              <a:t>only</a:t>
            </a:r>
          </a:p>
          <a:p>
            <a:pPr marL="457200" lvl="1" indent="0" algn="just">
              <a:buNone/>
            </a:pPr>
            <a:endParaRPr lang="en-GB" sz="2800" dirty="0" smtClean="0"/>
          </a:p>
          <a:p>
            <a:pPr algn="just"/>
            <a:r>
              <a:rPr lang="en-GB" sz="2800" b="1" dirty="0" smtClean="0"/>
              <a:t>What impacts on IP rights?</a:t>
            </a:r>
          </a:p>
          <a:p>
            <a:pPr marL="857250" lvl="1" indent="-457200" algn="just"/>
            <a:r>
              <a:rPr lang="en-GB" sz="2800" dirty="0" smtClean="0"/>
              <a:t>Difference to make between registered rights or pending applications</a:t>
            </a:r>
          </a:p>
          <a:p>
            <a:pPr marL="857250" lvl="1" indent="-457200" algn="just"/>
            <a:r>
              <a:rPr lang="en-GB" sz="2800" dirty="0" smtClean="0"/>
              <a:t>What about pending actions?</a:t>
            </a:r>
          </a:p>
          <a:p>
            <a:pPr marL="857250" lvl="1" indent="-457200" algn="just"/>
            <a:r>
              <a:rPr lang="en-GB" sz="2800" dirty="0" smtClean="0"/>
              <a:t>What about the rule of exhaustion?</a:t>
            </a:r>
          </a:p>
          <a:p>
            <a:pPr lvl="1"/>
            <a:endParaRPr lang="en-GB" sz="2800" dirty="0" smtClean="0"/>
          </a:p>
          <a:p>
            <a:pPr>
              <a:buFont typeface="Wingdings" panose="05000000000000000000" pitchFamily="2" charset="2"/>
              <a:buChar char="§"/>
            </a:pPr>
            <a:endParaRPr lang="en-GB" sz="2800" dirty="0" smtClean="0"/>
          </a:p>
          <a:p>
            <a:pPr>
              <a:buFont typeface="Wingdings" panose="05000000000000000000" pitchFamily="2" charset="2"/>
              <a:buChar char="§"/>
            </a:pPr>
            <a:endParaRPr lang="en-GB" sz="2800" dirty="0" smtClean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106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194" y="118667"/>
            <a:ext cx="8238292" cy="41677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fr-FR" sz="2400" b="1" cap="all" dirty="0"/>
              <a:t>WHAT </a:t>
            </a:r>
            <a:r>
              <a:rPr lang="fr-FR" sz="2400" b="1" cap="all" dirty="0" err="1"/>
              <a:t>is</a:t>
            </a:r>
            <a:r>
              <a:rPr lang="fr-FR" sz="2400" b="1" cap="all" dirty="0"/>
              <a:t> </a:t>
            </a:r>
            <a:r>
              <a:rPr lang="fr-FR" sz="2400" b="1" cap="all" dirty="0" err="1"/>
              <a:t>included</a:t>
            </a:r>
            <a:r>
              <a:rPr lang="fr-FR" sz="2400" b="1" cap="all" dirty="0"/>
              <a:t> in The Agreement in relation </a:t>
            </a:r>
            <a:r>
              <a:rPr lang="fr-FR" sz="2400" b="1" cap="all" dirty="0" err="1"/>
              <a:t>with</a:t>
            </a:r>
            <a:r>
              <a:rPr lang="fr-FR" sz="2400" b="1" cap="all" dirty="0"/>
              <a:t> IP</a:t>
            </a:r>
          </a:p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194" y="771521"/>
            <a:ext cx="9144000" cy="5574850"/>
          </a:xfrm>
        </p:spPr>
        <p:txBody>
          <a:bodyPr>
            <a:normAutofit/>
          </a:bodyPr>
          <a:lstStyle/>
          <a:p>
            <a:pPr algn="just"/>
            <a:endParaRPr lang="en-GB" sz="2800" b="1" dirty="0" smtClean="0"/>
          </a:p>
          <a:p>
            <a:pPr algn="just"/>
            <a:r>
              <a:rPr lang="en-GB" sz="2800" b="1" dirty="0" smtClean="0"/>
              <a:t>Trademarks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800" dirty="0" smtClean="0"/>
              <a:t>EU trademarks will give rights </a:t>
            </a:r>
            <a:r>
              <a:rPr lang="en-GB" sz="2800" dirty="0"/>
              <a:t>for their remaining </a:t>
            </a:r>
            <a:r>
              <a:rPr lang="en-GB" sz="2800" dirty="0" smtClean="0"/>
              <a:t>duration to national “</a:t>
            </a:r>
            <a:r>
              <a:rPr lang="en-GB" sz="2800" b="1" dirty="0" smtClean="0"/>
              <a:t>comparable” trademarks </a:t>
            </a:r>
            <a:r>
              <a:rPr lang="en-GB" sz="2800" dirty="0" smtClean="0"/>
              <a:t>in the UK with the same filing date with no new examination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800" dirty="0" smtClean="0"/>
              <a:t>When the EU trademark is reputed, this </a:t>
            </a:r>
            <a:r>
              <a:rPr lang="en-GB" sz="2800" b="1" dirty="0" smtClean="0"/>
              <a:t>reputation will take effect in the UK</a:t>
            </a:r>
            <a:r>
              <a:rPr lang="en-GB" sz="2800" dirty="0" smtClean="0"/>
              <a:t> (but assessed in application of the UK law after the 31th of December 2020)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800" dirty="0" smtClean="0"/>
              <a:t>Even if not confirmed, </a:t>
            </a:r>
            <a:r>
              <a:rPr lang="en-GB" sz="2800" b="1" dirty="0" smtClean="0"/>
              <a:t>no national taxes </a:t>
            </a:r>
            <a:r>
              <a:rPr lang="en-GB" sz="2800" dirty="0" smtClean="0"/>
              <a:t>should be paid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800" dirty="0" smtClean="0"/>
              <a:t>No necessary UK address for service during 3 years after the end of the transition period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47562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194" y="118667"/>
            <a:ext cx="8238292" cy="41677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fr-FR" sz="2400" b="1" cap="all" dirty="0"/>
              <a:t>WHAT </a:t>
            </a:r>
            <a:r>
              <a:rPr lang="fr-FR" sz="2400" b="1" cap="all" dirty="0" err="1"/>
              <a:t>is</a:t>
            </a:r>
            <a:r>
              <a:rPr lang="fr-FR" sz="2400" b="1" cap="all" dirty="0"/>
              <a:t> </a:t>
            </a:r>
            <a:r>
              <a:rPr lang="fr-FR" sz="2400" b="1" cap="all" dirty="0" err="1"/>
              <a:t>included</a:t>
            </a:r>
            <a:r>
              <a:rPr lang="fr-FR" sz="2400" b="1" cap="all" dirty="0"/>
              <a:t> in The Agreement in relation </a:t>
            </a:r>
            <a:r>
              <a:rPr lang="fr-FR" sz="2400" b="1" cap="all" dirty="0" err="1"/>
              <a:t>with</a:t>
            </a:r>
            <a:r>
              <a:rPr lang="fr-FR" sz="2400" b="1" cap="all" dirty="0"/>
              <a:t> IP</a:t>
            </a:r>
          </a:p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194" y="771521"/>
            <a:ext cx="9144000" cy="5574850"/>
          </a:xfrm>
        </p:spPr>
        <p:txBody>
          <a:bodyPr>
            <a:normAutofit/>
          </a:bodyPr>
          <a:lstStyle/>
          <a:p>
            <a:pPr algn="just"/>
            <a:endParaRPr lang="en-GB" sz="2800" b="1" dirty="0" smtClean="0"/>
          </a:p>
          <a:p>
            <a:pPr algn="just"/>
            <a:r>
              <a:rPr lang="en-GB" sz="2800" b="1" dirty="0" smtClean="0"/>
              <a:t>Trademarks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800" dirty="0" smtClean="0"/>
              <a:t>Same rules should </a:t>
            </a:r>
            <a:r>
              <a:rPr lang="en-GB" sz="2800" dirty="0"/>
              <a:t>apply for EU designations in the </a:t>
            </a:r>
            <a:r>
              <a:rPr lang="en-GB" sz="2800" b="1" dirty="0"/>
              <a:t>Madrid </a:t>
            </a:r>
            <a:r>
              <a:rPr lang="en-GB" sz="2800" b="1" dirty="0" smtClean="0"/>
              <a:t>system</a:t>
            </a:r>
            <a:r>
              <a:rPr lang="en-GB" sz="2800" dirty="0" smtClean="0"/>
              <a:t> : WIPO </a:t>
            </a:r>
            <a:r>
              <a:rPr lang="en-GB" sz="2800" dirty="0"/>
              <a:t>has published a </a:t>
            </a:r>
            <a:r>
              <a:rPr lang="en-GB" sz="2800" b="1" dirty="0"/>
              <a:t>draft statutory instrument </a:t>
            </a:r>
            <a:r>
              <a:rPr lang="en-GB" sz="2800" dirty="0"/>
              <a:t>which still needs to be adopted by </a:t>
            </a:r>
            <a:r>
              <a:rPr lang="en-GB" sz="2800" dirty="0" smtClean="0"/>
              <a:t>UK</a:t>
            </a:r>
            <a:endParaRPr lang="en-GB" sz="2800" b="1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800" dirty="0" smtClean="0"/>
              <a:t>A </a:t>
            </a:r>
            <a:r>
              <a:rPr lang="en-GB" sz="2800" b="1" dirty="0" smtClean="0"/>
              <a:t>UK “comparable” TM, </a:t>
            </a:r>
            <a:r>
              <a:rPr lang="en-GB" sz="2800" dirty="0"/>
              <a:t>independent from the </a:t>
            </a:r>
            <a:r>
              <a:rPr lang="en-GB" sz="2800" dirty="0" smtClean="0"/>
              <a:t>IR, will </a:t>
            </a:r>
            <a:r>
              <a:rPr lang="en-GB" sz="2800" dirty="0"/>
              <a:t>be </a:t>
            </a:r>
            <a:r>
              <a:rPr lang="en-GB" sz="2800" dirty="0" smtClean="0"/>
              <a:t>created at no costs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800" dirty="0"/>
              <a:t>I</a:t>
            </a:r>
            <a:r>
              <a:rPr lang="en-GB" sz="2800" dirty="0" smtClean="0"/>
              <a:t>t </a:t>
            </a:r>
            <a:r>
              <a:rPr lang="en-GB" sz="2800" b="1" dirty="0"/>
              <a:t>could be </a:t>
            </a:r>
            <a:r>
              <a:rPr lang="en-GB" sz="2800" b="1" dirty="0" smtClean="0"/>
              <a:t>substituted </a:t>
            </a:r>
            <a:r>
              <a:rPr lang="en-GB" sz="2800" dirty="0"/>
              <a:t>thereafter by </a:t>
            </a:r>
            <a:r>
              <a:rPr lang="en-GB" sz="2800" dirty="0" smtClean="0"/>
              <a:t>the corresponding IR, if holder takes the necessary steps in application of article 4Bis of the Madrid Protocol</a:t>
            </a:r>
          </a:p>
        </p:txBody>
      </p:sp>
    </p:spTree>
    <p:extLst>
      <p:ext uri="{BB962C8B-B14F-4D97-AF65-F5344CB8AC3E}">
        <p14:creationId xmlns:p14="http://schemas.microsoft.com/office/powerpoint/2010/main" val="68357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194" y="118667"/>
            <a:ext cx="8238292" cy="41677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fr-FR" sz="2400" b="1" cap="all" dirty="0"/>
              <a:t>WHAT </a:t>
            </a:r>
            <a:r>
              <a:rPr lang="fr-FR" sz="2400" b="1" cap="all" dirty="0" err="1"/>
              <a:t>is</a:t>
            </a:r>
            <a:r>
              <a:rPr lang="fr-FR" sz="2400" b="1" cap="all" dirty="0"/>
              <a:t> </a:t>
            </a:r>
            <a:r>
              <a:rPr lang="fr-FR" sz="2400" b="1" cap="all" dirty="0" err="1"/>
              <a:t>included</a:t>
            </a:r>
            <a:r>
              <a:rPr lang="fr-FR" sz="2400" b="1" cap="all" dirty="0"/>
              <a:t> in The Agreement in relation </a:t>
            </a:r>
            <a:r>
              <a:rPr lang="fr-FR" sz="2400" b="1" cap="all" dirty="0" err="1"/>
              <a:t>with</a:t>
            </a:r>
            <a:r>
              <a:rPr lang="fr-FR" sz="2400" b="1" cap="all" dirty="0"/>
              <a:t> IP</a:t>
            </a:r>
          </a:p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194" y="771521"/>
            <a:ext cx="9144000" cy="557485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sz="2800" b="1" dirty="0" smtClean="0"/>
              <a:t>Designs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800" b="1" dirty="0" smtClean="0"/>
              <a:t>Same rules</a:t>
            </a:r>
            <a:r>
              <a:rPr lang="en-GB" sz="2800" dirty="0" smtClean="0"/>
              <a:t> for registered designs or non registered designs if the latter are disclosed in the EU before the end of the transitional period</a:t>
            </a:r>
          </a:p>
          <a:p>
            <a:pPr marL="0" indent="0" algn="just">
              <a:buNone/>
            </a:pPr>
            <a:r>
              <a:rPr lang="en-GB" sz="2800" dirty="0" smtClean="0"/>
              <a:t>     (however non registered designs </a:t>
            </a:r>
            <a:r>
              <a:rPr lang="en-GB" sz="2800" b="1" dirty="0" smtClean="0"/>
              <a:t>does not exist in UK law</a:t>
            </a:r>
          </a:p>
          <a:p>
            <a:pPr marL="0" indent="0" algn="just">
              <a:buNone/>
            </a:pPr>
            <a:r>
              <a:rPr lang="en-GB" sz="2800" dirty="0"/>
              <a:t> </a:t>
            </a:r>
            <a:r>
              <a:rPr lang="en-GB" sz="2800" dirty="0" smtClean="0"/>
              <a:t>     should be adopted soon)</a:t>
            </a:r>
          </a:p>
          <a:p>
            <a:pPr marL="0" indent="0" algn="just">
              <a:buNone/>
            </a:pPr>
            <a:r>
              <a:rPr lang="en-GB" sz="2800" dirty="0" smtClean="0"/>
              <a:t>The “comparable” registered designs will have the same filing date and the same expiration date than the EU registration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800" b="1" dirty="0" smtClean="0"/>
              <a:t>Same rules for International designs </a:t>
            </a:r>
            <a:r>
              <a:rPr lang="en-GB" sz="2800" dirty="0" smtClean="0"/>
              <a:t>(UK is member of Hague Convention) : a “comparable” national design will be created with the same filing and expiration date</a:t>
            </a:r>
          </a:p>
          <a:p>
            <a:pPr marL="0" indent="0" algn="just">
              <a:buNone/>
            </a:pPr>
            <a:r>
              <a:rPr lang="en-GB" sz="2800" dirty="0" smtClean="0"/>
              <a:t>NB: the created designs will have to be renewed near the UKPTO before the end of the current 5 years period once the UK is out of EU – However UK law </a:t>
            </a:r>
            <a:r>
              <a:rPr lang="en-GB" sz="2800" dirty="0"/>
              <a:t>provides </a:t>
            </a:r>
            <a:r>
              <a:rPr lang="en-GB" sz="2800" dirty="0" smtClean="0"/>
              <a:t>a 6 </a:t>
            </a:r>
            <a:r>
              <a:rPr lang="en-GB" sz="2800" dirty="0"/>
              <a:t>months  </a:t>
            </a:r>
            <a:r>
              <a:rPr lang="en-GB" sz="2800" dirty="0" smtClean="0"/>
              <a:t>grace period</a:t>
            </a:r>
          </a:p>
        </p:txBody>
      </p:sp>
    </p:spTree>
    <p:extLst>
      <p:ext uri="{BB962C8B-B14F-4D97-AF65-F5344CB8AC3E}">
        <p14:creationId xmlns:p14="http://schemas.microsoft.com/office/powerpoint/2010/main" val="311167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193" y="118667"/>
            <a:ext cx="8249177" cy="416774"/>
          </a:xfrm>
        </p:spPr>
        <p:txBody>
          <a:bodyPr>
            <a:normAutofit lnSpcReduction="10000"/>
          </a:bodyPr>
          <a:lstStyle/>
          <a:p>
            <a:pPr lvl="0"/>
            <a:r>
              <a:rPr lang="fr-FR" sz="2200" b="1" cap="all" dirty="0"/>
              <a:t>WHAT </a:t>
            </a:r>
            <a:r>
              <a:rPr lang="fr-FR" sz="2200" b="1" cap="all" dirty="0" err="1"/>
              <a:t>is</a:t>
            </a:r>
            <a:r>
              <a:rPr lang="fr-FR" sz="2200" b="1" cap="all" dirty="0"/>
              <a:t> </a:t>
            </a:r>
            <a:r>
              <a:rPr lang="fr-FR" sz="2200" b="1" cap="all" dirty="0" err="1"/>
              <a:t>included</a:t>
            </a:r>
            <a:r>
              <a:rPr lang="fr-FR" sz="2200" b="1" cap="all" dirty="0"/>
              <a:t> in The Agreement in relation </a:t>
            </a:r>
            <a:r>
              <a:rPr lang="fr-FR" sz="2200" b="1" cap="all" dirty="0" err="1"/>
              <a:t>with</a:t>
            </a:r>
            <a:r>
              <a:rPr lang="fr-FR" sz="2200" b="1" cap="all" dirty="0"/>
              <a:t> IP</a:t>
            </a:r>
          </a:p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194" y="695324"/>
            <a:ext cx="9144000" cy="4965247"/>
          </a:xfrm>
        </p:spPr>
        <p:txBody>
          <a:bodyPr>
            <a:normAutofit fontScale="92500" lnSpcReduction="20000"/>
          </a:bodyPr>
          <a:lstStyle/>
          <a:p>
            <a:pPr marL="1257300" lvl="2" indent="-457200" algn="just">
              <a:buFont typeface="Wingdings" panose="05000000000000000000" pitchFamily="2" charset="2"/>
              <a:buChar char="q"/>
            </a:pPr>
            <a:endParaRPr lang="en-GB" sz="2800" b="1" dirty="0" smtClean="0"/>
          </a:p>
          <a:p>
            <a:pPr marL="1257300" lvl="2" indent="-457200" algn="just">
              <a:buFont typeface="Wingdings" panose="05000000000000000000" pitchFamily="2" charset="2"/>
              <a:buChar char="q"/>
            </a:pPr>
            <a:r>
              <a:rPr lang="en-GB" sz="2800" b="1" dirty="0" smtClean="0"/>
              <a:t>For EU and IR pending filings </a:t>
            </a:r>
            <a:r>
              <a:rPr lang="en-GB" sz="2800" dirty="0" smtClean="0"/>
              <a:t>:</a:t>
            </a:r>
          </a:p>
          <a:p>
            <a:pPr marL="800100" lvl="2" indent="0" algn="just">
              <a:buNone/>
            </a:pPr>
            <a:r>
              <a:rPr lang="en-GB" sz="2800" b="1" dirty="0" smtClean="0"/>
              <a:t>Extended </a:t>
            </a:r>
            <a:r>
              <a:rPr lang="en-GB" sz="2800" b="1" dirty="0"/>
              <a:t>“priority period” of 9 months </a:t>
            </a:r>
            <a:r>
              <a:rPr lang="en-GB" sz="2800" dirty="0"/>
              <a:t>to file nationally in the UK after the end of the </a:t>
            </a:r>
            <a:r>
              <a:rPr lang="en-GB" sz="2800" dirty="0" smtClean="0"/>
              <a:t>transition </a:t>
            </a:r>
            <a:r>
              <a:rPr lang="en-GB" sz="2800" dirty="0"/>
              <a:t>period for both trademarks and designs</a:t>
            </a:r>
          </a:p>
          <a:p>
            <a:pPr marL="800100" lvl="2" indent="0" algn="just">
              <a:buNone/>
            </a:pPr>
            <a:r>
              <a:rPr lang="en-GB" sz="2800" dirty="0"/>
              <a:t>The trademark </a:t>
            </a:r>
            <a:r>
              <a:rPr lang="en-GB" sz="2800" dirty="0" smtClean="0"/>
              <a:t>or </a:t>
            </a:r>
            <a:r>
              <a:rPr lang="en-GB" sz="2800" dirty="0"/>
              <a:t>the design will be governed by the UK </a:t>
            </a:r>
            <a:r>
              <a:rPr lang="en-GB" sz="2800" dirty="0" smtClean="0"/>
              <a:t>law</a:t>
            </a:r>
          </a:p>
          <a:p>
            <a:pPr marL="800100" lvl="2" indent="0" algn="just">
              <a:buNone/>
            </a:pPr>
            <a:endParaRPr lang="en-GB" sz="2800" dirty="0" smtClean="0"/>
          </a:p>
          <a:p>
            <a:pPr marL="1257300" lvl="2" indent="-457200" algn="just">
              <a:buFont typeface="Wingdings" panose="05000000000000000000" pitchFamily="2" charset="2"/>
              <a:buChar char="q"/>
            </a:pPr>
            <a:r>
              <a:rPr lang="en-GB" sz="2800" b="1" dirty="0" smtClean="0"/>
              <a:t>For </a:t>
            </a:r>
            <a:r>
              <a:rPr lang="en-GB" sz="2800" b="1" dirty="0" smtClean="0"/>
              <a:t>EU trademarks and designs designated in a </a:t>
            </a:r>
            <a:r>
              <a:rPr lang="en-GB" sz="2800" b="1" dirty="0" smtClean="0"/>
              <a:t>IR that </a:t>
            </a:r>
            <a:r>
              <a:rPr lang="en-GB" sz="2800" b="1" dirty="0" smtClean="0"/>
              <a:t>have expired 6 months before the Exit day</a:t>
            </a:r>
          </a:p>
          <a:p>
            <a:pPr marL="800100" lvl="2" indent="0" algn="just">
              <a:buNone/>
            </a:pPr>
            <a:r>
              <a:rPr lang="en-GB" sz="2800" dirty="0" smtClean="0"/>
              <a:t>A new UK registration will be created at no costs</a:t>
            </a:r>
          </a:p>
          <a:p>
            <a:pPr marL="800100" lvl="2" indent="0" algn="just">
              <a:buNone/>
            </a:pPr>
            <a:r>
              <a:rPr lang="en-GB" sz="2800" dirty="0" smtClean="0"/>
              <a:t>This registration will be treated as expired except if the </a:t>
            </a:r>
            <a:r>
              <a:rPr lang="en-GB" sz="2800" b="1" dirty="0" smtClean="0"/>
              <a:t>holder notifies the UKPTO that the IR was renewed</a:t>
            </a:r>
            <a:r>
              <a:rPr lang="en-GB" sz="2800" dirty="0" smtClean="0"/>
              <a:t>, within 9 months from the Exit day</a:t>
            </a:r>
          </a:p>
          <a:p>
            <a:pPr marL="800100" lvl="2" indent="0" algn="just">
              <a:buNone/>
            </a:pPr>
            <a:endParaRPr lang="en-GB" sz="2800" dirty="0" smtClean="0"/>
          </a:p>
          <a:p>
            <a:pPr marL="800100" lvl="2" indent="0" algn="just">
              <a:buNone/>
            </a:pPr>
            <a:endParaRPr lang="en-GB" sz="2800" dirty="0"/>
          </a:p>
          <a:p>
            <a:pPr marL="857250" lvl="1" indent="-457200" algn="just">
              <a:buFont typeface="Wingdings" panose="05000000000000000000" pitchFamily="2" charset="2"/>
              <a:buChar char="q"/>
            </a:pPr>
            <a:endParaRPr lang="en-GB" sz="2800" dirty="0" smtClean="0"/>
          </a:p>
          <a:p>
            <a:pPr marL="857250" lvl="1" indent="-457200" algn="just">
              <a:buFont typeface="Wingdings" panose="05000000000000000000" pitchFamily="2" charset="2"/>
              <a:buChar char="q"/>
            </a:pPr>
            <a:endParaRPr lang="en-GB" sz="2800" dirty="0" smtClean="0"/>
          </a:p>
          <a:p>
            <a:pPr marL="800100" lvl="2" indent="0" algn="just">
              <a:buNone/>
            </a:pPr>
            <a:endParaRPr lang="en-GB" sz="2800" dirty="0" smtClean="0"/>
          </a:p>
          <a:p>
            <a:pPr marL="1257300" lvl="2" indent="-457200" algn="just">
              <a:buFont typeface="Wingdings" panose="05000000000000000000" pitchFamily="2" charset="2"/>
              <a:buChar char="q"/>
            </a:pPr>
            <a:endParaRPr lang="en-GB" sz="2800" dirty="0" smtClean="0"/>
          </a:p>
          <a:p>
            <a:pPr marL="1257300" lvl="2" indent="-457200" algn="just">
              <a:buFont typeface="Wingdings" panose="05000000000000000000" pitchFamily="2" charset="2"/>
              <a:buChar char="q"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84470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194" y="118667"/>
            <a:ext cx="8162092" cy="416774"/>
          </a:xfrm>
        </p:spPr>
        <p:txBody>
          <a:bodyPr>
            <a:normAutofit lnSpcReduction="10000"/>
          </a:bodyPr>
          <a:lstStyle/>
          <a:p>
            <a:pPr lvl="0"/>
            <a:r>
              <a:rPr lang="fr-FR" sz="2200" b="1" cap="all" dirty="0"/>
              <a:t>WHAT </a:t>
            </a:r>
            <a:r>
              <a:rPr lang="fr-FR" sz="2200" b="1" cap="all" dirty="0" err="1"/>
              <a:t>is</a:t>
            </a:r>
            <a:r>
              <a:rPr lang="fr-FR" sz="2200" b="1" cap="all" dirty="0"/>
              <a:t> </a:t>
            </a:r>
            <a:r>
              <a:rPr lang="fr-FR" sz="2200" b="1" cap="all" dirty="0" err="1"/>
              <a:t>included</a:t>
            </a:r>
            <a:r>
              <a:rPr lang="fr-FR" sz="2200" b="1" cap="all" dirty="0"/>
              <a:t> in The Agreement in relation </a:t>
            </a:r>
            <a:r>
              <a:rPr lang="fr-FR" sz="2200" b="1" cap="all" dirty="0" err="1"/>
              <a:t>with</a:t>
            </a:r>
            <a:r>
              <a:rPr lang="fr-FR" sz="2200" b="1" cap="all" dirty="0"/>
              <a:t> IP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194" y="836842"/>
            <a:ext cx="9144000" cy="4845505"/>
          </a:xfrm>
        </p:spPr>
        <p:txBody>
          <a:bodyPr>
            <a:normAutofit/>
          </a:bodyPr>
          <a:lstStyle/>
          <a:p>
            <a:pPr algn="just"/>
            <a:endParaRPr lang="en-GB" sz="2800" b="1" dirty="0" smtClean="0"/>
          </a:p>
          <a:p>
            <a:pPr algn="just"/>
            <a:r>
              <a:rPr lang="en-GB" sz="2800" b="1" dirty="0" smtClean="0"/>
              <a:t>What about actions pending before EUIPO or ECJ against EU TM or designs?</a:t>
            </a:r>
          </a:p>
          <a:p>
            <a:pPr marL="857250" lvl="1" indent="-457200" algn="just">
              <a:buFont typeface="Arial" panose="020B0604020202020204" pitchFamily="34" charset="0"/>
              <a:buChar char="•"/>
            </a:pPr>
            <a:r>
              <a:rPr lang="en-GB" sz="2800" dirty="0" smtClean="0"/>
              <a:t>The decision rendered by EU </a:t>
            </a:r>
            <a:r>
              <a:rPr lang="en-GB" sz="2800" dirty="0" smtClean="0"/>
              <a:t>administrative or </a:t>
            </a:r>
            <a:r>
              <a:rPr lang="en-GB" sz="2800" dirty="0" smtClean="0"/>
              <a:t>Court, the  </a:t>
            </a:r>
            <a:r>
              <a:rPr lang="en-GB" sz="2800" dirty="0" smtClean="0"/>
              <a:t>action </a:t>
            </a:r>
            <a:r>
              <a:rPr lang="en-GB" sz="2800" dirty="0" smtClean="0"/>
              <a:t>is pending </a:t>
            </a:r>
            <a:r>
              <a:rPr lang="en-GB" sz="2800" dirty="0" smtClean="0"/>
              <a:t>on the </a:t>
            </a:r>
            <a:r>
              <a:rPr lang="en-GB" sz="2800" b="1" dirty="0" smtClean="0"/>
              <a:t>31th of  December 2020 </a:t>
            </a:r>
            <a:r>
              <a:rPr lang="en-GB" sz="2800" dirty="0" smtClean="0"/>
              <a:t>(EUIPO or ECJ</a:t>
            </a:r>
            <a:r>
              <a:rPr lang="en-GB" sz="2800" dirty="0" smtClean="0"/>
              <a:t>), </a:t>
            </a:r>
            <a:r>
              <a:rPr lang="en-GB" sz="2800" dirty="0" smtClean="0"/>
              <a:t>will have effect in the UK even if the </a:t>
            </a:r>
            <a:r>
              <a:rPr lang="en-GB" sz="2800" b="1" dirty="0" smtClean="0"/>
              <a:t>decision is to occur after </a:t>
            </a:r>
            <a:r>
              <a:rPr lang="en-GB" sz="2800" dirty="0" smtClean="0"/>
              <a:t>the transition period (nullity action, cancellation for non-use…)</a:t>
            </a:r>
            <a:r>
              <a:rPr lang="en-GB" sz="2800" b="1" dirty="0"/>
              <a:t> </a:t>
            </a:r>
            <a:endParaRPr lang="en-GB" sz="2800" b="1" dirty="0" smtClean="0"/>
          </a:p>
          <a:p>
            <a:pPr marL="400050" lvl="1" indent="0" algn="just">
              <a:buNone/>
            </a:pPr>
            <a:r>
              <a:rPr lang="en-GB" sz="2800" b="1" dirty="0"/>
              <a:t>	</a:t>
            </a:r>
            <a:r>
              <a:rPr lang="en-GB" sz="2800" b="1" dirty="0" smtClean="0"/>
              <a:t>Limit </a:t>
            </a:r>
            <a:r>
              <a:rPr lang="en-GB" sz="2800" b="1" dirty="0"/>
              <a:t>: </a:t>
            </a:r>
            <a:r>
              <a:rPr lang="en-GB" sz="2800" dirty="0"/>
              <a:t>if the grounds of the decision are not applicable in the </a:t>
            </a:r>
            <a:r>
              <a:rPr lang="en-GB" sz="2800" dirty="0" smtClean="0"/>
              <a:t>UK</a:t>
            </a:r>
          </a:p>
          <a:p>
            <a:pPr marL="857250" lvl="1" indent="-457200" algn="just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800100" lvl="2" indent="0" algn="just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8012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8-06-25 PI et le Brexit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2018-06-25 PI et le Brexit</Template>
  <TotalTime>1253</TotalTime>
  <Words>1580</Words>
  <Application>Microsoft Office PowerPoint</Application>
  <PresentationFormat>Affichage à l'écran (4:3)</PresentationFormat>
  <Paragraphs>163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2018-06-25 PI et le Brexit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MARIE, Aurélia</dc:creator>
  <cp:lastModifiedBy>Aurélia MARIE</cp:lastModifiedBy>
  <cp:revision>117</cp:revision>
  <cp:lastPrinted>2018-06-25T10:54:46Z</cp:lastPrinted>
  <dcterms:created xsi:type="dcterms:W3CDTF">2018-06-22T14:42:07Z</dcterms:created>
  <dcterms:modified xsi:type="dcterms:W3CDTF">2019-04-05T11:00:35Z</dcterms:modified>
</cp:coreProperties>
</file>