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7"/>
    <p:sldMasterId id="2147483662" r:id="rId8"/>
  </p:sldMasterIdLst>
  <p:notesMasterIdLst>
    <p:notesMasterId r:id="rId24"/>
  </p:notesMasterIdLst>
  <p:handoutMasterIdLst>
    <p:handoutMasterId r:id="rId25"/>
  </p:handoutMasterIdLst>
  <p:sldIdLst>
    <p:sldId id="310" r:id="rId9"/>
    <p:sldId id="730" r:id="rId10"/>
    <p:sldId id="735" r:id="rId11"/>
    <p:sldId id="736" r:id="rId12"/>
    <p:sldId id="337" r:id="rId13"/>
    <p:sldId id="733" r:id="rId14"/>
    <p:sldId id="728" r:id="rId15"/>
    <p:sldId id="729" r:id="rId16"/>
    <p:sldId id="732" r:id="rId17"/>
    <p:sldId id="734" r:id="rId18"/>
    <p:sldId id="737" r:id="rId19"/>
    <p:sldId id="740" r:id="rId20"/>
    <p:sldId id="739" r:id="rId21"/>
    <p:sldId id="738" r:id="rId22"/>
    <p:sldId id="314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01B"/>
    <a:srgbClr val="756D6A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107" d="100"/>
          <a:sy n="107" d="100"/>
        </p:scale>
        <p:origin x="6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24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F3823-10C5-4FB8-AE14-8E0C6919B28F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F5889-148D-4591-AC03-D38090AD5E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5242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31674-36BC-4663-BC12-725FC93B505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A2880-476B-43B0-8759-D7A212E0DD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3216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94212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9421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CF95474F-0AC3-49FD-AD93-F1CFACE6F6B5}" type="slidenum">
              <a:rPr lang="fr-FR" altLang="fr-FR" smtClean="0">
                <a:solidFill>
                  <a:prstClr val="black"/>
                </a:solidFill>
              </a:rPr>
              <a:pPr eaLnBrk="1" hangingPunct="1"/>
              <a:t>15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ureau FRED\projets FREDDcreations\REGIMBEAU\PowerpointRegimbeau\PowerPointRegimbeau_201212couv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29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r>
              <a:rPr lang="fr-FR" dirty="0"/>
              <a:t>Page </a:t>
            </a:r>
            <a:fld id="{6AE2A989-285A-413F-9435-5042426605E0}" type="slidenum">
              <a:rPr lang="fr-FR" smtClean="0"/>
              <a:pPr>
                <a:buFont typeface="Wingdings" pitchFamily="2" charset="2"/>
                <a:buNone/>
              </a:pPr>
              <a:t>‹N°›</a:t>
            </a:fld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539552" y="3573016"/>
            <a:ext cx="8158499" cy="1436116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fr-FR" dirty="0"/>
              <a:t>Page </a:t>
            </a:r>
            <a:fld id="{6AE2A989-285A-413F-9435-5042426605E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fr-FR" dirty="0"/>
              <a:t>Page </a:t>
            </a:r>
            <a:fld id="{6AE2A989-285A-413F-9435-5042426605E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1924050" cy="5867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5619750" cy="5867400"/>
          </a:xfrm>
        </p:spPr>
        <p:txBody>
          <a:bodyPr vert="eaVert"/>
          <a:lstStyle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fr-FR" dirty="0"/>
              <a:t>Page </a:t>
            </a:r>
            <a:fld id="{6AE2A989-285A-413F-9435-5042426605E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424936" cy="615553"/>
          </a:xfr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txBody>
          <a:bodyPr wrap="square" tIns="0" bIns="0">
            <a:spAutoFit/>
          </a:bodyPr>
          <a:lstStyle/>
          <a:p>
            <a:r>
              <a:rPr lang="fr-FR" b="1" dirty="0"/>
              <a:t>Modifiez le style du titre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611560" y="980728"/>
            <a:ext cx="8532440" cy="0"/>
          </a:xfrm>
          <a:prstGeom prst="line">
            <a:avLst/>
          </a:prstGeom>
          <a:noFill/>
          <a:ln w="25400" cap="flat" cmpd="sng" algn="ctr">
            <a:solidFill>
              <a:srgbClr val="B710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©2015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424936" cy="5472907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704856" cy="615553"/>
          </a:xfr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txBody>
          <a:bodyPr tIns="0" bIns="0">
            <a:spAutoFit/>
          </a:bodyPr>
          <a:lstStyle/>
          <a:p>
            <a:r>
              <a:rPr lang="fr-FR" b="1" dirty="0"/>
              <a:t>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auto">
          <a:xfrm>
            <a:off x="1403648" y="980728"/>
            <a:ext cx="7740352" cy="0"/>
          </a:xfrm>
          <a:prstGeom prst="line">
            <a:avLst/>
          </a:prstGeom>
          <a:noFill/>
          <a:ln w="25400" cap="flat" cmpd="sng" algn="ctr">
            <a:solidFill>
              <a:srgbClr val="B710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7187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FR"/>
              <a:t>Page </a:t>
            </a:r>
            <a:fld id="{A85904B6-6D65-41F2-B0E1-468247704619}" type="slidenum">
              <a:rPr lang="fr-FR" smtClean="0"/>
              <a:pPr>
                <a:buFont typeface="Wingdings" pitchFamily="2" charset="2"/>
                <a:buNone/>
              </a:pPr>
              <a:t>‹N°›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fr-FR" dirty="0"/>
              <a:t>Page </a:t>
            </a:r>
            <a:fld id="{6AE2A989-285A-413F-9435-5042426605E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 userDrawn="1">
            <p:ph type="title"/>
          </p:nvPr>
        </p:nvSpPr>
        <p:spPr>
          <a:xfrm>
            <a:off x="611560" y="332656"/>
            <a:ext cx="8424936" cy="615553"/>
          </a:xfr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txBody>
          <a:bodyPr wrap="square" tIns="0" bIns="0">
            <a:spAutoFit/>
          </a:bodyPr>
          <a:lstStyle/>
          <a:p>
            <a:r>
              <a:rPr lang="fr-FR" b="1"/>
              <a:t>Modifiez le style du titre</a:t>
            </a:r>
            <a:endParaRPr lang="fr-FR" b="1" dirty="0"/>
          </a:p>
        </p:txBody>
      </p:sp>
      <p:cxnSp>
        <p:nvCxnSpPr>
          <p:cNvPr id="9" name="Connecteur droit 8"/>
          <p:cNvCxnSpPr/>
          <p:nvPr userDrawn="1"/>
        </p:nvCxnSpPr>
        <p:spPr bwMode="auto">
          <a:xfrm>
            <a:off x="611560" y="980728"/>
            <a:ext cx="8532440" cy="0"/>
          </a:xfrm>
          <a:prstGeom prst="line">
            <a:avLst/>
          </a:prstGeom>
          <a:noFill/>
          <a:ln w="25400" cap="flat" cmpd="sng" algn="ctr">
            <a:solidFill>
              <a:srgbClr val="B710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424936" cy="5472907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FR" dirty="0"/>
              <a:t>Page </a:t>
            </a:r>
            <a:fld id="{A85904B6-6D65-41F2-B0E1-468247704619}" type="slidenum">
              <a:rPr lang="fr-FR" smtClean="0"/>
              <a:pPr>
                <a:buFont typeface="Wingdings" pitchFamily="2" charset="2"/>
                <a:buNone/>
              </a:pPr>
              <a:t>‹N°›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fr-FR" dirty="0"/>
              <a:t>Page </a:t>
            </a:r>
            <a:fld id="{6AE2A989-285A-413F-9435-5042426605E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fr-FR" dirty="0"/>
              <a:t>Page </a:t>
            </a:r>
            <a:fld id="{6AE2A989-285A-413F-9435-5042426605E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424936" cy="615553"/>
          </a:xfr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txBody>
          <a:bodyPr wrap="square" tIns="0" bIns="0">
            <a:spAutoFit/>
          </a:bodyPr>
          <a:lstStyle/>
          <a:p>
            <a:r>
              <a:rPr lang="fr-FR" b="1"/>
              <a:t>Modifiez le style du titre</a:t>
            </a:r>
            <a:endParaRPr lang="fr-FR" b="1" dirty="0"/>
          </a:p>
        </p:txBody>
      </p:sp>
      <p:cxnSp>
        <p:nvCxnSpPr>
          <p:cNvPr id="12" name="Connecteur droit 11"/>
          <p:cNvCxnSpPr/>
          <p:nvPr userDrawn="1"/>
        </p:nvCxnSpPr>
        <p:spPr bwMode="auto">
          <a:xfrm>
            <a:off x="611560" y="980728"/>
            <a:ext cx="8532440" cy="0"/>
          </a:xfrm>
          <a:prstGeom prst="line">
            <a:avLst/>
          </a:prstGeom>
          <a:noFill/>
          <a:ln w="25400" cap="flat" cmpd="sng" algn="ctr">
            <a:solidFill>
              <a:srgbClr val="B710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fr-FR" dirty="0"/>
              <a:t>Page </a:t>
            </a:r>
            <a:fld id="{6AE2A989-285A-413F-9435-5042426605E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884368" cy="11374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fr-FR" dirty="0"/>
              <a:t>Page </a:t>
            </a:r>
            <a:fld id="{6AE2A989-285A-413F-9435-5042426605E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fr-FR" dirty="0"/>
              <a:t>Page </a:t>
            </a:r>
            <a:fld id="{6AE2A989-285A-413F-9435-5042426605E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fr-FR" dirty="0"/>
              <a:t>Page </a:t>
            </a:r>
            <a:fld id="{6AE2A989-285A-413F-9435-5042426605E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ureau FRED\projets FREDDcreations\REGIMBEAU\PowerpointRegimbeau\PowerPointRegimbeau_201212intern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260648"/>
            <a:ext cx="7884368" cy="58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9632" y="1340768"/>
            <a:ext cx="788436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16"/>
              </a:buBlip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 dirty="0"/>
              <a:t>Page </a:t>
            </a:r>
            <a:fld id="{A85904B6-6D65-41F2-B0E1-468247704619}" type="slidenum">
              <a:rPr lang="fr-FR" smtClean="0"/>
              <a:pPr>
                <a:buFont typeface="Wingdings" pitchFamily="2" charset="2"/>
                <a:buNone/>
              </a:pPr>
              <a:t>‹N°›</a:t>
            </a:fld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rgbClr val="B7101B"/>
        </a:buClr>
        <a:buSzPct val="70000"/>
        <a:buFont typeface="Wingdings 2" pitchFamily="18" charset="2"/>
        <a:buChar char=""/>
        <a:defRPr lang="fr-FR" sz="3200" dirty="0" smtClean="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rgbClr val="B7101B"/>
        </a:buClr>
        <a:buSzPct val="65000"/>
        <a:buFont typeface="Wingdings 2" pitchFamily="18" charset="2"/>
        <a:buChar char=""/>
        <a:defRPr lang="fr-FR" sz="2800" dirty="0" smtClean="0">
          <a:solidFill>
            <a:schemeClr val="tx1"/>
          </a:solidFill>
          <a:latin typeface="Trebuchet MS" pitchFamily="34" charset="0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rgbClr val="B7101B"/>
        </a:buClr>
        <a:buSzPct val="70000"/>
        <a:buFont typeface="Wingdings 2" pitchFamily="18" charset="2"/>
        <a:buChar char=""/>
        <a:defRPr lang="fr-FR" sz="2400" dirty="0" smtClean="0">
          <a:solidFill>
            <a:schemeClr val="tx1"/>
          </a:solidFill>
          <a:latin typeface="Trebuchet MS" pitchFamily="34" charset="0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rgbClr val="B7101B"/>
        </a:buClr>
        <a:buSzPct val="75000"/>
        <a:buFont typeface="Trebuchet MS" pitchFamily="34" charset="0"/>
        <a:buChar char="●"/>
        <a:defRPr lang="fr-FR" sz="2000" dirty="0" smtClean="0">
          <a:solidFill>
            <a:schemeClr val="tx1"/>
          </a:solidFill>
          <a:latin typeface="Trebuchet MS" pitchFamily="34" charset="0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rgbClr val="B7101B"/>
        </a:buClr>
        <a:buSzPct val="70000"/>
        <a:buFont typeface="Wingdings" pitchFamily="2" charset="2"/>
        <a:buChar char="n"/>
        <a:defRPr lang="fr-FR" sz="2000" dirty="0" smtClean="0">
          <a:solidFill>
            <a:schemeClr val="tx1"/>
          </a:solidFill>
          <a:latin typeface="Trebuchet MS" pitchFamily="34" charset="0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ureau FRED\projets FREDDcreations\REGIMBEAU\PowerpointRegimbeau\PowerPointRegimbeauV10intern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 dirty="0"/>
              <a:t>Page </a:t>
            </a:r>
            <a:fld id="{A85904B6-6D65-41F2-B0E1-468247704619}" type="slidenum">
              <a:rPr lang="fr-FR" smtClean="0"/>
              <a:pPr>
                <a:buFont typeface="Wingdings" pitchFamily="2" charset="2"/>
                <a:buNone/>
              </a:pPr>
              <a:t>‹N°›</a:t>
            </a:fld>
            <a:endParaRPr lang="fr-FR" dirty="0"/>
          </a:p>
        </p:txBody>
      </p:sp>
      <p:sp>
        <p:nvSpPr>
          <p:cNvPr id="9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>
                <a:latin typeface="Trebuchet MS" pitchFamily="34" charset="0"/>
              </a:rPr>
              <a:t>©2018 Regimbeau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6629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fr-FR"/>
              <a:t> Titre de la présentation 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58499" cy="3024336"/>
          </a:xfrm>
        </p:spPr>
        <p:txBody>
          <a:bodyPr/>
          <a:lstStyle/>
          <a:p>
            <a:r>
              <a:rPr lang="en-US" sz="3600" dirty="0">
                <a:latin typeface="Tahoma" charset="0"/>
              </a:rPr>
              <a:t>Changing IP </a:t>
            </a:r>
            <a:br>
              <a:rPr lang="en-US" sz="3600" dirty="0">
                <a:latin typeface="Tahoma" charset="0"/>
              </a:rPr>
            </a:br>
            <a:r>
              <a:rPr lang="en-US" sz="3600" dirty="0">
                <a:latin typeface="Tahoma" charset="0"/>
              </a:rPr>
              <a:t>in changing Europe</a:t>
            </a:r>
            <a:br>
              <a:rPr lang="fr-FR" sz="3600" dirty="0">
                <a:latin typeface="Tahoma" charset="0"/>
              </a:rPr>
            </a:br>
            <a:br>
              <a:rPr lang="fr-FR" sz="3600" dirty="0">
                <a:solidFill>
                  <a:schemeClr val="bg2"/>
                </a:solidFill>
                <a:latin typeface="Tahoma" charset="0"/>
              </a:rPr>
            </a:br>
            <a:r>
              <a:rPr lang="en-US" sz="2100" dirty="0">
                <a:solidFill>
                  <a:schemeClr val="bg2"/>
                </a:solidFill>
                <a:latin typeface="Tahoma" charset="0"/>
              </a:rPr>
              <a:t>Panel session on Protection of AI-related technical creations: including IoT and Software-Based Patent Protection (with reference to the recent EPO guidelines) </a:t>
            </a:r>
            <a:endParaRPr lang="fr-FR" sz="21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4213" y="1988841"/>
            <a:ext cx="7775575" cy="30243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09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5E65A8B-F633-4E72-B331-C7E420C1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patentable?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BF3D9EFF-F220-4758-9557-748759A1267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« </a:t>
                </a:r>
                <a:r>
                  <a:rPr lang="fr-FR" dirty="0" err="1"/>
                  <a:t>computational</a:t>
                </a:r>
                <a:r>
                  <a:rPr lang="fr-FR" dirty="0"/>
                  <a:t> model »</a:t>
                </a:r>
              </a:p>
              <a:p>
                <a:pPr lvl="1"/>
                <a:r>
                  <a:rPr lang="fr-FR" dirty="0">
                    <a:solidFill>
                      <a:srgbClr val="FF0000"/>
                    </a:solidFill>
                  </a:rPr>
                  <a:t>Non patentable as </a:t>
                </a:r>
                <a:r>
                  <a:rPr lang="fr-FR" dirty="0" err="1">
                    <a:solidFill>
                      <a:srgbClr val="FF0000"/>
                    </a:solidFill>
                  </a:rPr>
                  <a:t>such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fr-FR" dirty="0" err="1">
                    <a:solidFill>
                      <a:srgbClr val="FF0000"/>
                    </a:solidFill>
                  </a:rPr>
                  <a:t>Sufficiency</a:t>
                </a:r>
                <a:r>
                  <a:rPr lang="fr-FR" dirty="0">
                    <a:solidFill>
                      <a:srgbClr val="FF0000"/>
                    </a:solidFill>
                  </a:rPr>
                  <a:t> of </a:t>
                </a:r>
                <a:r>
                  <a:rPr lang="fr-FR" dirty="0" err="1">
                    <a:solidFill>
                      <a:srgbClr val="FF0000"/>
                    </a:solidFill>
                  </a:rPr>
                  <a:t>disclosure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</a:rPr>
                  <a:t>unlikely</a:t>
                </a:r>
                <a:r>
                  <a:rPr lang="fr-FR" dirty="0">
                    <a:solidFill>
                      <a:srgbClr val="FF0000"/>
                    </a:solidFill>
                  </a:rPr>
                  <a:t> to </a:t>
                </a:r>
                <a:r>
                  <a:rPr lang="fr-FR" dirty="0" err="1">
                    <a:solidFill>
                      <a:srgbClr val="FF0000"/>
                    </a:solidFill>
                  </a:rPr>
                  <a:t>be</a:t>
                </a:r>
                <a:r>
                  <a:rPr lang="fr-FR" dirty="0">
                    <a:solidFill>
                      <a:srgbClr val="FF0000"/>
                    </a:solidFill>
                  </a:rPr>
                  <a:t> met</a:t>
                </a:r>
              </a:p>
              <a:p>
                <a:r>
                  <a:rPr lang="fr-FR" dirty="0"/>
                  <a:t>The use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fr-FR" dirty="0"/>
                  <a:t> for </a:t>
                </a:r>
                <a:r>
                  <a:rPr lang="fr-FR" dirty="0" err="1"/>
                  <a:t>identity</a:t>
                </a:r>
                <a:r>
                  <a:rPr lang="fr-FR" dirty="0"/>
                  <a:t> </a:t>
                </a:r>
                <a:r>
                  <a:rPr lang="fr-FR" dirty="0" err="1"/>
                  <a:t>determination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« </a:t>
                </a:r>
                <a:r>
                  <a:rPr lang="fr-FR" dirty="0" err="1"/>
                  <a:t>method</a:t>
                </a:r>
                <a:r>
                  <a:rPr lang="fr-FR" dirty="0"/>
                  <a:t> for classification »</a:t>
                </a:r>
              </a:p>
              <a:p>
                <a:pPr lvl="1"/>
                <a:r>
                  <a:rPr lang="fr-FR" dirty="0" err="1">
                    <a:solidFill>
                      <a:srgbClr val="00B050"/>
                    </a:solidFill>
                  </a:rPr>
                  <a:t>Potentially</a:t>
                </a:r>
                <a:r>
                  <a:rPr lang="fr-FR" dirty="0">
                    <a:solidFill>
                      <a:srgbClr val="00B050"/>
                    </a:solidFill>
                  </a:rPr>
                  <a:t> patentable</a:t>
                </a:r>
                <a:endParaRPr lang="fr-FR" dirty="0"/>
              </a:p>
              <a:p>
                <a:r>
                  <a:rPr lang="fr-FR" dirty="0"/>
                  <a:t>The use of </a:t>
                </a:r>
                <a:r>
                  <a:rPr lang="fr-FR" dirty="0" err="1"/>
                  <a:t>algorithm</a:t>
                </a:r>
                <a:r>
                  <a:rPr lang="fr-FR" dirty="0"/>
                  <a:t> A for </a:t>
                </a:r>
                <a:r>
                  <a:rPr lang="fr-FR" dirty="0" err="1"/>
                  <a:t>obtaining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« </a:t>
                </a:r>
                <a:r>
                  <a:rPr lang="fr-FR" dirty="0" err="1"/>
                  <a:t>method</a:t>
                </a:r>
                <a:r>
                  <a:rPr lang="fr-FR" dirty="0"/>
                  <a:t> for training a classifier »</a:t>
                </a:r>
              </a:p>
              <a:p>
                <a:pPr lvl="1"/>
                <a:r>
                  <a:rPr lang="fr-FR" dirty="0" err="1">
                    <a:solidFill>
                      <a:srgbClr val="00B050"/>
                    </a:solidFill>
                  </a:rPr>
                  <a:t>Potentially</a:t>
                </a:r>
                <a:r>
                  <a:rPr lang="fr-FR" dirty="0">
                    <a:solidFill>
                      <a:srgbClr val="00B050"/>
                    </a:solidFill>
                  </a:rPr>
                  <a:t> patentable</a:t>
                </a:r>
                <a:endParaRPr lang="fr-FR" dirty="0"/>
              </a:p>
              <a:p>
                <a:r>
                  <a:rPr lang="fr-FR" dirty="0"/>
                  <a:t>A </a:t>
                </a:r>
                <a:r>
                  <a:rPr lang="fr-FR" dirty="0" err="1"/>
                  <a:t>method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would</a:t>
                </a:r>
                <a:r>
                  <a:rPr lang="fr-FR" dirty="0"/>
                  <a:t> help in </a:t>
                </a:r>
                <a:r>
                  <a:rPr lang="fr-FR" dirty="0" err="1"/>
                  <a:t>adding</a:t>
                </a:r>
                <a:r>
                  <a:rPr lang="fr-FR" dirty="0"/>
                  <a:t> more couples </a:t>
                </a:r>
                <a:r>
                  <a:rPr lang="fr-FR" i="1" dirty="0"/>
                  <a:t>(x</a:t>
                </a:r>
                <a:r>
                  <a:rPr lang="fr-FR" i="1" baseline="-25000" dirty="0"/>
                  <a:t>i</a:t>
                </a:r>
                <a:r>
                  <a:rPr lang="fr-FR" i="1" dirty="0"/>
                  <a:t>, y</a:t>
                </a:r>
                <a:r>
                  <a:rPr lang="fr-FR" i="1" baseline="-25000" dirty="0"/>
                  <a:t>i</a:t>
                </a:r>
                <a:r>
                  <a:rPr lang="fr-FR" i="1" dirty="0"/>
                  <a:t>) </a:t>
                </a:r>
                <a:r>
                  <a:rPr lang="fr-FR" dirty="0"/>
                  <a:t>to the training set</a:t>
                </a:r>
              </a:p>
              <a:p>
                <a:pPr lvl="1"/>
                <a:r>
                  <a:rPr lang="fr-FR" dirty="0" err="1">
                    <a:solidFill>
                      <a:srgbClr val="00B050"/>
                    </a:solidFill>
                  </a:rPr>
                  <a:t>potentially</a:t>
                </a:r>
                <a:r>
                  <a:rPr lang="fr-FR" dirty="0">
                    <a:solidFill>
                      <a:srgbClr val="00B050"/>
                    </a:solidFill>
                  </a:rPr>
                  <a:t> patentable</a:t>
                </a:r>
                <a:endParaRPr lang="fr-FR" dirty="0"/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:pPr lvl="1"/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BF3D9EFF-F220-4758-9557-748759A12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2676" r="-4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AA4443C4-B785-46AD-A9EE-16001A7A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8966F083-48F7-468A-9563-BE4E60DCB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1840" y="6629400"/>
            <a:ext cx="2895600" cy="457200"/>
          </a:xfrm>
        </p:spPr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</p:spTree>
    <p:extLst>
      <p:ext uri="{BB962C8B-B14F-4D97-AF65-F5344CB8AC3E}">
        <p14:creationId xmlns:p14="http://schemas.microsoft.com/office/powerpoint/2010/main" val="256363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D3C6B67-9347-49E0-A8ED-C2C2DE2B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4617B98-B8A2-4BB4-9B21-2C576819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1EA515-4130-431E-A61A-78355A1FF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F6EECF-298C-472A-8B63-098E0C0D5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48615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673CE7A-A17F-49C7-AE32-818FA65F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D137ECE-AF8B-4B91-A9F7-1EE7B58D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31052E-D408-4DE8-9AB4-DB4915D06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89C3C1-0AA6-4722-A754-68CE5899EF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problem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Privacy</a:t>
            </a:r>
            <a:r>
              <a:rPr lang="fr-FR" dirty="0"/>
              <a:t> (training set or input data are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confidential</a:t>
            </a:r>
            <a:r>
              <a:rPr lang="fr-FR" dirty="0"/>
              <a:t>)</a:t>
            </a:r>
          </a:p>
          <a:p>
            <a:r>
              <a:rPr lang="fr-FR" dirty="0"/>
              <a:t>Solution:</a:t>
            </a:r>
          </a:p>
          <a:p>
            <a:pPr lvl="1"/>
            <a:r>
              <a:rPr lang="fr-FR" dirty="0"/>
              <a:t>A new structure of neural network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fully</a:t>
            </a:r>
            <a:r>
              <a:rPr lang="fr-FR" dirty="0"/>
              <a:t> compatible for </a:t>
            </a:r>
            <a:r>
              <a:rPr lang="fr-FR" dirty="0" err="1"/>
              <a:t>homomorphic</a:t>
            </a:r>
            <a:r>
              <a:rPr lang="fr-FR" dirty="0"/>
              <a:t> </a:t>
            </a:r>
            <a:r>
              <a:rPr lang="fr-FR" dirty="0" err="1"/>
              <a:t>encryption</a:t>
            </a:r>
            <a:endParaRPr lang="fr-FR" dirty="0"/>
          </a:p>
          <a:p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This new neural network can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encrypted</a:t>
            </a:r>
            <a:r>
              <a:rPr lang="fr-FR" dirty="0"/>
              <a:t> data and </a:t>
            </a:r>
            <a:r>
              <a:rPr lang="fr-FR" dirty="0" err="1"/>
              <a:t>thus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privacy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guaranteed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r>
              <a:rPr lang="fr-FR" dirty="0" err="1"/>
              <a:t>Such</a:t>
            </a:r>
            <a:r>
              <a:rPr lang="fr-FR" dirty="0"/>
              <a:t> invention </a:t>
            </a:r>
            <a:r>
              <a:rPr lang="fr-FR" dirty="0">
                <a:solidFill>
                  <a:srgbClr val="00B050"/>
                </a:solidFill>
              </a:rPr>
              <a:t>serves a </a:t>
            </a:r>
            <a:r>
              <a:rPr lang="fr-FR" dirty="0" err="1">
                <a:solidFill>
                  <a:srgbClr val="00B050"/>
                </a:solidFill>
              </a:rPr>
              <a:t>technical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purpose</a:t>
            </a:r>
            <a:endParaRPr lang="fr-F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51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543D6B8-E0D6-4DA8-9591-63E7CB5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4B4184D-2CA4-4914-A021-29F91D10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78590F-4017-4665-BDEC-F53E220E7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7E70B2-196B-49DD-AA28-55EA3D678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10208"/>
            <a:ext cx="2819265" cy="51571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7719BA-BD71-4AF2-925B-D72C7753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34543"/>
            <a:ext cx="274114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3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D3C6B67-9347-49E0-A8ED-C2C2DE2B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4617B98-B8A2-4BB4-9B21-2C576819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1EA515-4130-431E-A61A-78355A1FF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268A9D3-837F-451D-B99D-99E5CB83D6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new structure of neural network is a </a:t>
            </a:r>
            <a:r>
              <a:rPr lang="en-US" dirty="0">
                <a:solidFill>
                  <a:srgbClr val="FF0000"/>
                </a:solidFill>
              </a:rPr>
              <a:t>non patentable </a:t>
            </a:r>
            <a:r>
              <a:rPr lang="fr-FR" dirty="0" err="1"/>
              <a:t>computational</a:t>
            </a:r>
            <a:r>
              <a:rPr lang="fr-FR" dirty="0"/>
              <a:t> model </a:t>
            </a:r>
            <a:r>
              <a:rPr lang="en-US" dirty="0"/>
              <a:t>!</a:t>
            </a:r>
          </a:p>
          <a:p>
            <a:r>
              <a:rPr lang="en-US" dirty="0"/>
              <a:t>But…</a:t>
            </a:r>
          </a:p>
          <a:p>
            <a:pPr lvl="1"/>
            <a:r>
              <a:rPr lang="en-US" dirty="0"/>
              <a:t>Claim 1: A method for secure learning of parameters of a convolution neural network, CNN, for data classification, the method comprising ...</a:t>
            </a:r>
          </a:p>
          <a:p>
            <a:pPr marL="449262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olidFill>
                  <a:srgbClr val="00B050"/>
                </a:solidFill>
              </a:rPr>
              <a:t>method</a:t>
            </a:r>
            <a:r>
              <a:rPr lang="fr-FR" dirty="0">
                <a:solidFill>
                  <a:srgbClr val="00B050"/>
                </a:solidFill>
              </a:rPr>
              <a:t> for training a classifier</a:t>
            </a:r>
            <a:endParaRPr lang="en-US" dirty="0"/>
          </a:p>
          <a:p>
            <a:pPr lvl="1"/>
            <a:r>
              <a:rPr lang="en-US" dirty="0"/>
              <a:t>Claim 6: A method for secure input data classification, comprising ...</a:t>
            </a:r>
          </a:p>
          <a:p>
            <a:pPr marL="449262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00B050"/>
                </a:solidFill>
              </a:rPr>
              <a:t>method for classification</a:t>
            </a:r>
            <a:endParaRPr lang="en-US" dirty="0"/>
          </a:p>
          <a:p>
            <a:pPr marL="449262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89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C083C6-0B99-4C1D-9884-C74DE6773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24217" b="49728"/>
          <a:stretch/>
        </p:blipFill>
        <p:spPr>
          <a:xfrm>
            <a:off x="4140200" y="2676500"/>
            <a:ext cx="1008063" cy="134781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88" y="4076700"/>
            <a:ext cx="8964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fr-FR" sz="2800" u="none" kern="0" dirty="0">
                <a:solidFill>
                  <a:srgbClr val="000000"/>
                </a:solidFill>
                <a:latin typeface="Trebuchet MS" pitchFamily="34" charset="0"/>
                <a:ea typeface="+mj-ea"/>
                <a:cs typeface="+mj-cs"/>
              </a:rPr>
              <a:t>Matthieu </a:t>
            </a:r>
            <a:r>
              <a:rPr lang="fr-FR" sz="2800" u="none" kern="0" dirty="0" err="1">
                <a:solidFill>
                  <a:srgbClr val="000000"/>
                </a:solidFill>
                <a:latin typeface="Trebuchet MS" pitchFamily="34" charset="0"/>
                <a:ea typeface="+mj-ea"/>
                <a:cs typeface="+mj-cs"/>
              </a:rPr>
              <a:t>Objois</a:t>
            </a:r>
            <a:endParaRPr lang="fr-FR" sz="2800" u="none" kern="0" dirty="0">
              <a:solidFill>
                <a:srgbClr val="000000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388" y="4581525"/>
            <a:ext cx="8964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fr-FR" u="none" kern="0" dirty="0">
                <a:solidFill>
                  <a:srgbClr val="756D6A"/>
                </a:solidFill>
                <a:latin typeface="Trebuchet MS" pitchFamily="34" charset="0"/>
                <a:ea typeface="+mj-ea"/>
                <a:cs typeface="+mj-cs"/>
              </a:rPr>
              <a:t>French &amp; </a:t>
            </a:r>
            <a:r>
              <a:rPr lang="fr-FR" u="none" kern="0" dirty="0" err="1">
                <a:solidFill>
                  <a:srgbClr val="756D6A"/>
                </a:solidFill>
                <a:latin typeface="Trebuchet MS" pitchFamily="34" charset="0"/>
                <a:ea typeface="+mj-ea"/>
                <a:cs typeface="+mj-cs"/>
              </a:rPr>
              <a:t>European</a:t>
            </a:r>
            <a:r>
              <a:rPr lang="fr-FR" u="none" kern="0" dirty="0">
                <a:solidFill>
                  <a:srgbClr val="756D6A"/>
                </a:solidFill>
                <a:latin typeface="Trebuchet MS" pitchFamily="34" charset="0"/>
                <a:ea typeface="+mj-ea"/>
                <a:cs typeface="+mj-cs"/>
              </a:rPr>
              <a:t> Patent Attorney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388" y="4941888"/>
            <a:ext cx="89646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fr-FR" sz="1100" u="none" kern="0" dirty="0">
                <a:solidFill>
                  <a:srgbClr val="000000"/>
                </a:solidFill>
                <a:latin typeface="Trebuchet MS" pitchFamily="34" charset="0"/>
                <a:ea typeface="+mj-ea"/>
                <a:cs typeface="+mj-cs"/>
              </a:rPr>
              <a:t>objois@regimbeau.eu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388" y="5721350"/>
            <a:ext cx="896461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fr-FR" sz="1300" u="none" kern="0" dirty="0">
                <a:solidFill>
                  <a:srgbClr val="B7101B"/>
                </a:solidFill>
                <a:latin typeface="Trebuchet MS" pitchFamily="34" charset="0"/>
                <a:ea typeface="+mj-ea"/>
                <a:cs typeface="+mj-cs"/>
              </a:rPr>
              <a:t>www.regimbeau.eu</a:t>
            </a:r>
          </a:p>
        </p:txBody>
      </p:sp>
      <p:cxnSp>
        <p:nvCxnSpPr>
          <p:cNvPr id="63494" name="Connecteur droit 13"/>
          <p:cNvCxnSpPr>
            <a:cxnSpLocks noChangeShapeType="1"/>
          </p:cNvCxnSpPr>
          <p:nvPr/>
        </p:nvCxnSpPr>
        <p:spPr bwMode="auto">
          <a:xfrm>
            <a:off x="755650" y="5445125"/>
            <a:ext cx="7777163" cy="0"/>
          </a:xfrm>
          <a:prstGeom prst="line">
            <a:avLst/>
          </a:prstGeom>
          <a:noFill/>
          <a:ln w="25400" algn="ctr">
            <a:solidFill>
              <a:srgbClr val="B71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5" name="Connecteur droit 23"/>
          <p:cNvCxnSpPr>
            <a:cxnSpLocks noChangeShapeType="1"/>
          </p:cNvCxnSpPr>
          <p:nvPr/>
        </p:nvCxnSpPr>
        <p:spPr bwMode="auto">
          <a:xfrm>
            <a:off x="755650" y="1989138"/>
            <a:ext cx="7777163" cy="0"/>
          </a:xfrm>
          <a:prstGeom prst="line">
            <a:avLst/>
          </a:prstGeom>
          <a:noFill/>
          <a:ln w="25400" algn="ctr">
            <a:solidFill>
              <a:srgbClr val="B71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79388" y="2133600"/>
            <a:ext cx="89646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Trebuchet MS" pitchFamily="34" charset="0"/>
                <a:ea typeface="+mj-ea"/>
                <a:cs typeface="+mj-cs"/>
              </a:rPr>
              <a:t>Thank you for your attention</a:t>
            </a:r>
            <a:endParaRPr lang="fr-FR" sz="2800" b="1" u="none" kern="0" dirty="0">
              <a:solidFill>
                <a:srgbClr val="000000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417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770A51-17E3-4D13-B0F5-4C4D9120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7"/>
            <a:ext cx="8424936" cy="615553"/>
          </a:xfrm>
        </p:spPr>
        <p:txBody>
          <a:bodyPr/>
          <a:lstStyle/>
          <a:p>
            <a:r>
              <a:rPr lang="en-US" dirty="0"/>
              <a:t>AI specific guidelines: G-II, 3.3.1</a:t>
            </a:r>
            <a:endParaRPr lang="fr-FR" dirty="0"/>
          </a:p>
        </p:txBody>
      </p:sp>
      <p:pic>
        <p:nvPicPr>
          <p:cNvPr id="8" name="Inhaltsplatzhalter 9">
            <a:extLst>
              <a:ext uri="{FF2B5EF4-FFF2-40B4-BE49-F238E27FC236}">
                <a16:creationId xmlns:a16="http://schemas.microsoft.com/office/drawing/2014/main" id="{7CC74E43-2D84-4867-B452-38FD720BB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23963"/>
            <a:ext cx="7221537" cy="4902200"/>
          </a:xfrm>
          <a:prstGeom prst="rect">
            <a:avLst/>
          </a:prstGeom>
        </p:spPr>
      </p:pic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C15EBC7F-7887-458E-B007-7D400F13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87E2B248-1702-49A0-AF62-D064C6D58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1840" y="6629400"/>
            <a:ext cx="2895600" cy="457200"/>
          </a:xfrm>
        </p:spPr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</p:spTree>
    <p:extLst>
      <p:ext uri="{BB962C8B-B14F-4D97-AF65-F5344CB8AC3E}">
        <p14:creationId xmlns:p14="http://schemas.microsoft.com/office/powerpoint/2010/main" val="118511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770A51-17E3-4D13-B0F5-4C4D9120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7"/>
            <a:ext cx="8424936" cy="615553"/>
          </a:xfrm>
        </p:spPr>
        <p:txBody>
          <a:bodyPr/>
          <a:lstStyle/>
          <a:p>
            <a:r>
              <a:rPr lang="en-US" dirty="0"/>
              <a:t>AI specific guidelines: G-II, 3.3.1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7B4CB42-7453-4189-B7FC-A6EB6DA0EB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/>
              <a:t>Artificial intelligence and </a:t>
            </a:r>
            <a:r>
              <a:rPr lang="en-US" sz="2400" b="1" i="1" dirty="0"/>
              <a:t>machine learning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000" i="1" dirty="0"/>
              <a:t>Artificial intelligence and machine learning are based on </a:t>
            </a:r>
            <a:r>
              <a:rPr lang="en-US" sz="2000" b="1" i="1" dirty="0">
                <a:solidFill>
                  <a:srgbClr val="FF0000"/>
                </a:solidFill>
              </a:rPr>
              <a:t>computational models and algorithms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/>
              <a:t>for </a:t>
            </a:r>
            <a:r>
              <a:rPr lang="en-US" sz="2000" b="1" i="1" dirty="0">
                <a:solidFill>
                  <a:srgbClr val="00B050"/>
                </a:solidFill>
              </a:rPr>
              <a:t>classification, clustering, regression and dimensionality reduction</a:t>
            </a:r>
            <a:r>
              <a:rPr lang="en-US" sz="2000" i="1" dirty="0"/>
              <a:t>, such as </a:t>
            </a:r>
            <a:r>
              <a:rPr lang="en-US" sz="2000" b="1" i="1" dirty="0">
                <a:solidFill>
                  <a:srgbClr val="FF0000"/>
                </a:solidFill>
              </a:rPr>
              <a:t>neural networks, genetic algorithms, support vector machines, k-means, kernel regression and discriminant analysis</a:t>
            </a:r>
            <a:r>
              <a:rPr lang="en-US" sz="2000" i="1" dirty="0"/>
              <a:t>. Such computational models and algorithms are per se of an abstract mathematical nature, irrespective of whether they can be "trained" based on training data.</a:t>
            </a:r>
          </a:p>
          <a:p>
            <a:pPr marL="0" indent="0">
              <a:buNone/>
            </a:pPr>
            <a:r>
              <a:rPr lang="en-US" sz="2000" b="1" i="1" dirty="0"/>
              <a:t>…</a:t>
            </a:r>
          </a:p>
          <a:p>
            <a:pPr marL="0" indent="0">
              <a:buNone/>
            </a:pPr>
            <a:r>
              <a:rPr lang="en-US" sz="2000" i="1" dirty="0"/>
              <a:t>Where a </a:t>
            </a:r>
            <a:r>
              <a:rPr lang="en-US" sz="2000" b="1" i="1" dirty="0">
                <a:solidFill>
                  <a:srgbClr val="00B050"/>
                </a:solidFill>
              </a:rPr>
              <a:t>classification method </a:t>
            </a:r>
            <a:r>
              <a:rPr lang="en-US" sz="2000" i="1" dirty="0"/>
              <a:t>serves a technical purpose, the steps of </a:t>
            </a:r>
            <a:r>
              <a:rPr lang="en-US" sz="2000" b="1" i="1" dirty="0">
                <a:solidFill>
                  <a:srgbClr val="00B050"/>
                </a:solidFill>
              </a:rPr>
              <a:t>generating the training set</a:t>
            </a:r>
            <a:r>
              <a:rPr lang="en-US" sz="2000" i="1" dirty="0"/>
              <a:t> and </a:t>
            </a:r>
            <a:r>
              <a:rPr lang="en-US" sz="2000" b="1" i="1" dirty="0">
                <a:solidFill>
                  <a:srgbClr val="00B050"/>
                </a:solidFill>
              </a:rPr>
              <a:t>training the classifier</a:t>
            </a:r>
            <a:r>
              <a:rPr lang="en-US" sz="2000" b="1" i="1" dirty="0"/>
              <a:t> </a:t>
            </a:r>
            <a:r>
              <a:rPr lang="en-US" sz="2000" i="1" dirty="0"/>
              <a:t>may also contribute to the technical character of the invention if they support achieving that technical purpose</a:t>
            </a:r>
            <a:endParaRPr lang="en-US" sz="2000" b="1" i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46BE6FC5-E929-45C6-A70A-ED3EA188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B872AF1C-96CA-4451-98AF-B5BB57A54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1840" y="6629400"/>
            <a:ext cx="2895600" cy="457200"/>
          </a:xfrm>
        </p:spPr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</p:spTree>
    <p:extLst>
      <p:ext uri="{BB962C8B-B14F-4D97-AF65-F5344CB8AC3E}">
        <p14:creationId xmlns:p14="http://schemas.microsoft.com/office/powerpoint/2010/main" val="427635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780E8A-9F9F-48B2-B082-C7C97527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F2C3E1F-7021-4D55-B296-598673E7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8"/>
            <a:ext cx="8424936" cy="615553"/>
          </a:xfrm>
        </p:spPr>
        <p:txBody>
          <a:bodyPr/>
          <a:lstStyle/>
          <a:p>
            <a:r>
              <a:rPr lang="en-US" dirty="0"/>
              <a:t>AI specific guidelines: G-II, 3.3.1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FC19CF-ED02-4E3F-8402-2F662A8C1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190EA1E-C171-4AFE-8ABB-A3C119BFEC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560" y="1124745"/>
            <a:ext cx="8424936" cy="489654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Excluded from patentability</a:t>
            </a:r>
            <a:endParaRPr lang="en-US" b="1" dirty="0"/>
          </a:p>
          <a:p>
            <a:pPr lvl="1"/>
            <a:r>
              <a:rPr lang="en-US" dirty="0"/>
              <a:t>computational models and algorithms such as neural networks, etc.</a:t>
            </a:r>
            <a:endParaRPr lang="fr-FR" dirty="0"/>
          </a:p>
          <a:p>
            <a:r>
              <a:rPr lang="fr-FR" dirty="0" err="1">
                <a:solidFill>
                  <a:srgbClr val="00B050"/>
                </a:solidFill>
              </a:rPr>
              <a:t>Potentially</a:t>
            </a:r>
            <a:r>
              <a:rPr lang="fr-FR" dirty="0">
                <a:solidFill>
                  <a:srgbClr val="00B050"/>
                </a:solidFill>
              </a:rPr>
              <a:t> patentable </a:t>
            </a:r>
            <a:r>
              <a:rPr lang="fr-FR" dirty="0"/>
              <a:t>(if </a:t>
            </a:r>
            <a:r>
              <a:rPr lang="fr-FR" dirty="0" err="1"/>
              <a:t>it</a:t>
            </a:r>
            <a:r>
              <a:rPr lang="fr-FR" dirty="0"/>
              <a:t> serves a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purpose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Method for classification, etc.</a:t>
            </a:r>
          </a:p>
          <a:p>
            <a:pPr lvl="1"/>
            <a:r>
              <a:rPr lang="fr-FR" dirty="0"/>
              <a:t>Method for training a classifier</a:t>
            </a:r>
          </a:p>
          <a:p>
            <a:pPr lvl="1"/>
            <a:r>
              <a:rPr lang="fr-FR" dirty="0"/>
              <a:t>Method for </a:t>
            </a:r>
            <a:r>
              <a:rPr lang="fr-FR" dirty="0" err="1"/>
              <a:t>generating</a:t>
            </a:r>
            <a:r>
              <a:rPr lang="fr-FR" dirty="0"/>
              <a:t> a training set</a:t>
            </a:r>
          </a:p>
          <a:p>
            <a:pPr lvl="1"/>
            <a:endParaRPr lang="fr-FR" dirty="0"/>
          </a:p>
          <a:p>
            <a:r>
              <a:rPr lang="en-US" dirty="0"/>
              <a:t>What exactly is the EPO talking about?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27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8D720-74E5-4677-83CD-052B8991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8424936" cy="615553"/>
          </a:xfrm>
        </p:spPr>
        <p:txBody>
          <a:bodyPr/>
          <a:lstStyle/>
          <a:p>
            <a:r>
              <a:rPr lang="fr-FR" dirty="0" err="1"/>
              <a:t>Learnt</a:t>
            </a:r>
            <a:r>
              <a:rPr lang="fr-FR" dirty="0"/>
              <a:t> vs non-</a:t>
            </a:r>
            <a:r>
              <a:rPr lang="fr-FR" dirty="0" err="1"/>
              <a:t>learnt</a:t>
            </a:r>
            <a:r>
              <a:rPr lang="fr-FR" dirty="0"/>
              <a:t> (1)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68203F-2922-4DD9-BC87-317DFECE4F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560" y="4256339"/>
            <a:ext cx="8424936" cy="2341312"/>
          </a:xfrm>
        </p:spPr>
        <p:txBody>
          <a:bodyPr/>
          <a:lstStyle/>
          <a:p>
            <a:r>
              <a:rPr lang="fr-FR" sz="2800" dirty="0" err="1"/>
              <a:t>Function</a:t>
            </a:r>
            <a:r>
              <a:rPr lang="fr-FR" sz="2800" dirty="0"/>
              <a:t> </a:t>
            </a:r>
            <a:r>
              <a:rPr lang="fr-FR" sz="2800" i="1" dirty="0"/>
              <a:t>f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set by a </a:t>
            </a:r>
            <a:r>
              <a:rPr lang="fr-FR" sz="2800" dirty="0" err="1"/>
              <a:t>human</a:t>
            </a:r>
            <a:r>
              <a:rPr lang="fr-FR" sz="2800" dirty="0"/>
              <a:t> (for instance </a:t>
            </a:r>
            <a:r>
              <a:rPr lang="fr-FR" sz="2800" dirty="0" err="1"/>
              <a:t>knowing</a:t>
            </a:r>
            <a:r>
              <a:rPr lang="fr-FR" sz="2800" dirty="0"/>
              <a:t> </a:t>
            </a:r>
            <a:r>
              <a:rPr lang="fr-FR" sz="2800" dirty="0" err="1"/>
              <a:t>laws</a:t>
            </a:r>
            <a:r>
              <a:rPr lang="fr-FR" sz="2800" dirty="0"/>
              <a:t> of </a:t>
            </a:r>
            <a:r>
              <a:rPr lang="fr-FR" sz="2800" dirty="0" err="1"/>
              <a:t>physics</a:t>
            </a:r>
            <a:r>
              <a:rPr lang="fr-FR" sz="2800" dirty="0"/>
              <a:t>/</a:t>
            </a:r>
            <a:r>
              <a:rPr lang="fr-FR" sz="2800" dirty="0" err="1"/>
              <a:t>biology</a:t>
            </a:r>
            <a:r>
              <a:rPr lang="fr-FR" sz="2800" dirty="0"/>
              <a:t>, etc.) and </a:t>
            </a:r>
            <a:r>
              <a:rPr lang="fr-FR" sz="2800" dirty="0" err="1"/>
              <a:t>implemented</a:t>
            </a:r>
            <a:endParaRPr lang="fr-FR" sz="2800" dirty="0"/>
          </a:p>
          <a:p>
            <a:r>
              <a:rPr lang="fr-FR" sz="2800" i="1" dirty="0"/>
              <a:t>f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applied</a:t>
            </a:r>
            <a:r>
              <a:rPr lang="fr-FR" sz="2800" dirty="0"/>
              <a:t> to input </a:t>
            </a:r>
            <a:r>
              <a:rPr lang="fr-FR" sz="2800" i="1" dirty="0"/>
              <a:t>x</a:t>
            </a:r>
            <a:r>
              <a:rPr lang="fr-FR" sz="2800" dirty="0"/>
              <a:t> </a:t>
            </a:r>
            <a:r>
              <a:rPr lang="fr-FR" sz="2800" dirty="0" err="1"/>
              <a:t>so</a:t>
            </a:r>
            <a:r>
              <a:rPr lang="fr-FR" sz="2800" dirty="0"/>
              <a:t> as to </a:t>
            </a:r>
            <a:r>
              <a:rPr lang="fr-FR" sz="2800" dirty="0" err="1"/>
              <a:t>calculate</a:t>
            </a:r>
            <a:r>
              <a:rPr lang="fr-FR" sz="2800" dirty="0"/>
              <a:t> </a:t>
            </a:r>
            <a:r>
              <a:rPr lang="fr-FR" sz="2800" dirty="0" err="1"/>
              <a:t>corresponding</a:t>
            </a:r>
            <a:r>
              <a:rPr lang="fr-FR" sz="2800" dirty="0"/>
              <a:t> output </a:t>
            </a:r>
            <a:r>
              <a:rPr lang="fr-FR" sz="2800" i="1" dirty="0"/>
              <a:t>y=f(x)</a:t>
            </a:r>
          </a:p>
          <a:p>
            <a:endParaRPr lang="fr-FR" sz="2800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105FEE8-52F6-4B30-B684-AE3D225A05CB}"/>
              </a:ext>
            </a:extLst>
          </p:cNvPr>
          <p:cNvCxnSpPr>
            <a:cxnSpLocks/>
          </p:cNvCxnSpPr>
          <p:nvPr/>
        </p:nvCxnSpPr>
        <p:spPr bwMode="auto">
          <a:xfrm>
            <a:off x="1475656" y="3129479"/>
            <a:ext cx="2160240" cy="0"/>
          </a:xfrm>
          <a:prstGeom prst="straightConnector1">
            <a:avLst/>
          </a:prstGeom>
          <a:noFill/>
          <a:ln w="76200" cap="flat" cmpd="sng" algn="ctr">
            <a:solidFill>
              <a:srgbClr val="B7101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C160F68-3801-4325-A624-A921F5DFCD4A}"/>
              </a:ext>
            </a:extLst>
          </p:cNvPr>
          <p:cNvCxnSpPr>
            <a:cxnSpLocks/>
          </p:cNvCxnSpPr>
          <p:nvPr/>
        </p:nvCxnSpPr>
        <p:spPr bwMode="auto">
          <a:xfrm>
            <a:off x="6027440" y="3129479"/>
            <a:ext cx="2160240" cy="0"/>
          </a:xfrm>
          <a:prstGeom prst="straightConnector1">
            <a:avLst/>
          </a:prstGeom>
          <a:noFill/>
          <a:ln w="76200" cap="flat" cmpd="sng" algn="ctr">
            <a:solidFill>
              <a:srgbClr val="B7101B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FF6C68C0-5816-4507-A5D6-526A89337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54" y="2298065"/>
            <a:ext cx="1825747" cy="1825747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6A45911-0ED3-47E7-8D79-094622237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800132"/>
            <a:ext cx="7285581" cy="45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kern="0" dirty="0" err="1">
                <a:solidFill>
                  <a:schemeClr val="tx1"/>
                </a:solidFill>
              </a:rPr>
              <a:t>Technical</a:t>
            </a:r>
            <a:r>
              <a:rPr lang="fr-FR" sz="2000" kern="0" dirty="0">
                <a:solidFill>
                  <a:schemeClr val="tx1"/>
                </a:solidFill>
              </a:rPr>
              <a:t> model </a:t>
            </a:r>
            <a:r>
              <a:rPr lang="fr-FR" sz="2000" kern="0" dirty="0" err="1">
                <a:solidFill>
                  <a:schemeClr val="tx1"/>
                </a:solidFill>
              </a:rPr>
              <a:t>defined</a:t>
            </a:r>
            <a:r>
              <a:rPr lang="fr-FR" sz="2000" kern="0" dirty="0">
                <a:solidFill>
                  <a:schemeClr val="tx1"/>
                </a:solidFill>
              </a:rPr>
              <a:t> by a </a:t>
            </a:r>
            <a:r>
              <a:rPr lang="fr-FR" sz="2000" kern="0" dirty="0" err="1">
                <a:solidFill>
                  <a:schemeClr val="tx1"/>
                </a:solidFill>
              </a:rPr>
              <a:t>human</a:t>
            </a:r>
            <a:r>
              <a:rPr lang="fr-FR" sz="2000" kern="0" dirty="0">
                <a:solidFill>
                  <a:schemeClr val="tx1"/>
                </a:solidFill>
              </a:rPr>
              <a:t> (</a:t>
            </a:r>
            <a:r>
              <a:rPr lang="fr-FR" sz="2000" kern="0" dirty="0" err="1">
                <a:solidFill>
                  <a:schemeClr val="tx1"/>
                </a:solidFill>
              </a:rPr>
              <a:t>function</a:t>
            </a:r>
            <a:r>
              <a:rPr lang="fr-FR" sz="2000" kern="0" dirty="0">
                <a:solidFill>
                  <a:schemeClr val="tx1"/>
                </a:solidFill>
              </a:rPr>
              <a:t> </a:t>
            </a:r>
            <a:r>
              <a:rPr lang="fr-FR" sz="2000" i="1" kern="0" dirty="0">
                <a:solidFill>
                  <a:schemeClr val="tx1"/>
                </a:solidFill>
              </a:rPr>
              <a:t>f</a:t>
            </a:r>
            <a:r>
              <a:rPr lang="fr-FR" sz="2000" kern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2EA092A-82EA-4761-A583-08C4D9DCF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355" y="2592101"/>
            <a:ext cx="2959621" cy="45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kern="0" dirty="0">
                <a:solidFill>
                  <a:srgbClr val="B7101B"/>
                </a:solidFill>
              </a:rPr>
              <a:t>Input </a:t>
            </a:r>
            <a:r>
              <a:rPr lang="fr-FR" sz="2000" i="1" kern="0" dirty="0">
                <a:solidFill>
                  <a:srgbClr val="B7101B"/>
                </a:solidFill>
              </a:rPr>
              <a:t>x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CF76E3C-C2F5-4A9C-8D8B-65546154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289" y="2539872"/>
            <a:ext cx="1656184" cy="45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kern="0" dirty="0">
                <a:solidFill>
                  <a:srgbClr val="B7101B"/>
                </a:solidFill>
              </a:rPr>
              <a:t>Output </a:t>
            </a:r>
            <a:r>
              <a:rPr lang="fr-FR" sz="2000" i="1" kern="0" dirty="0">
                <a:solidFill>
                  <a:srgbClr val="B7101B"/>
                </a:solidFill>
              </a:rPr>
              <a:t>y</a:t>
            </a:r>
          </a:p>
        </p:txBody>
      </p:sp>
      <p:sp>
        <p:nvSpPr>
          <p:cNvPr id="14" name="Espace réservé du numéro de diapositive 1">
            <a:extLst>
              <a:ext uri="{FF2B5EF4-FFF2-40B4-BE49-F238E27FC236}">
                <a16:creationId xmlns:a16="http://schemas.microsoft.com/office/drawing/2014/main" id="{3F7C0C52-E4B8-47D4-B19B-65F1F888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245479E7-EC9F-4B38-8AE9-3634A5A20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1840" y="6629400"/>
            <a:ext cx="2895600" cy="457200"/>
          </a:xfrm>
        </p:spPr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</p:spTree>
    <p:extLst>
      <p:ext uri="{BB962C8B-B14F-4D97-AF65-F5344CB8AC3E}">
        <p14:creationId xmlns:p14="http://schemas.microsoft.com/office/powerpoint/2010/main" val="26406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CE4DAAE-D27C-41A3-8BDE-9BF4F894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Learnt</a:t>
            </a:r>
            <a:r>
              <a:rPr lang="fr-FR" dirty="0"/>
              <a:t> vs non-</a:t>
            </a:r>
            <a:r>
              <a:rPr lang="fr-FR" dirty="0" err="1"/>
              <a:t>learnt</a:t>
            </a:r>
            <a:r>
              <a:rPr lang="fr-FR" dirty="0"/>
              <a:t> (2)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4A720C2-3D08-47C1-BFFB-DA17F31BE0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fingerprint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  <a:p>
            <a:pPr lvl="1"/>
            <a:r>
              <a:rPr lang="fr-FR" sz="2400" dirty="0"/>
              <a:t>x </a:t>
            </a:r>
            <a:r>
              <a:rPr lang="fr-FR" sz="2400" dirty="0" err="1"/>
              <a:t>is</a:t>
            </a:r>
            <a:r>
              <a:rPr lang="fr-FR" sz="2400" dirty="0"/>
              <a:t> a </a:t>
            </a:r>
            <a:r>
              <a:rPr lang="fr-FR" sz="2400" dirty="0" err="1"/>
              <a:t>fingerprint</a:t>
            </a:r>
            <a:r>
              <a:rPr lang="fr-FR" sz="2400" dirty="0"/>
              <a:t> image</a:t>
            </a:r>
          </a:p>
          <a:p>
            <a:pPr lvl="1"/>
            <a:r>
              <a:rPr lang="fr-FR" sz="2400" dirty="0"/>
              <a:t>y </a:t>
            </a:r>
            <a:r>
              <a:rPr lang="fr-FR" sz="2400" dirty="0" err="1"/>
              <a:t>is</a:t>
            </a:r>
            <a:r>
              <a:rPr lang="fr-FR" sz="2400" dirty="0"/>
              <a:t> a </a:t>
            </a:r>
            <a:r>
              <a:rPr lang="fr-FR" sz="2400" dirty="0" err="1"/>
              <a:t>person</a:t>
            </a:r>
            <a:r>
              <a:rPr lang="fr-FR" sz="2400" dirty="0"/>
              <a:t> </a:t>
            </a:r>
            <a:r>
              <a:rPr lang="fr-FR" sz="2400" dirty="0" err="1"/>
              <a:t>identity</a:t>
            </a:r>
            <a:endParaRPr lang="fr-FR" sz="2400" dirty="0"/>
          </a:p>
          <a:p>
            <a:r>
              <a:rPr lang="fr-FR" dirty="0" err="1"/>
              <a:t>Function</a:t>
            </a:r>
            <a:r>
              <a:rPr lang="fr-FR" dirty="0"/>
              <a:t> f=</a:t>
            </a:r>
          </a:p>
          <a:p>
            <a:pPr lvl="1"/>
            <a:r>
              <a:rPr lang="fr-FR" sz="2400" dirty="0" err="1"/>
              <a:t>identifying</a:t>
            </a:r>
            <a:r>
              <a:rPr lang="fr-FR" sz="2400" dirty="0"/>
              <a:t> </a:t>
            </a:r>
            <a:r>
              <a:rPr lang="fr-FR" sz="2400" dirty="0" err="1"/>
              <a:t>specific</a:t>
            </a:r>
            <a:r>
              <a:rPr lang="fr-FR" sz="2400" dirty="0"/>
              <a:t> </a:t>
            </a:r>
            <a:r>
              <a:rPr lang="en-US" sz="2400" dirty="0"/>
              <a:t>features of                         of fingerprint ridges, called                               minutiae</a:t>
            </a:r>
          </a:p>
          <a:p>
            <a:pPr lvl="1"/>
            <a:r>
              <a:rPr lang="fr-FR" sz="2400" dirty="0" err="1"/>
              <a:t>attempting</a:t>
            </a:r>
            <a:r>
              <a:rPr lang="fr-FR" sz="2400" dirty="0"/>
              <a:t> to match </a:t>
            </a:r>
            <a:r>
              <a:rPr lang="fr-FR" sz="2400" dirty="0" err="1"/>
              <a:t>identified</a:t>
            </a:r>
            <a:r>
              <a:rPr lang="fr-FR" sz="2400" dirty="0"/>
              <a:t>                      </a:t>
            </a:r>
            <a:r>
              <a:rPr lang="fr-FR" sz="2400" dirty="0" err="1"/>
              <a:t>minutiae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of </a:t>
            </a:r>
            <a:r>
              <a:rPr lang="fr-FR" sz="2400" dirty="0" err="1"/>
              <a:t>known</a:t>
            </a:r>
            <a:r>
              <a:rPr lang="fr-FR" sz="2400" dirty="0"/>
              <a:t>                     </a:t>
            </a:r>
            <a:r>
              <a:rPr lang="fr-FR" sz="2400" dirty="0" err="1"/>
              <a:t>fingerprints</a:t>
            </a:r>
            <a:r>
              <a:rPr lang="fr-FR" sz="2400" dirty="0"/>
              <a:t> </a:t>
            </a:r>
            <a:r>
              <a:rPr lang="fr-FR" sz="2400" dirty="0" err="1"/>
              <a:t>associated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identities</a:t>
            </a:r>
            <a:endParaRPr lang="fr-FR" sz="2400" dirty="0"/>
          </a:p>
          <a:p>
            <a:pPr lvl="1"/>
            <a:r>
              <a:rPr lang="fr-FR" sz="2400" dirty="0"/>
              <a:t>Confirmation of </a:t>
            </a:r>
            <a:r>
              <a:rPr lang="fr-FR" sz="2400" dirty="0" err="1"/>
              <a:t>identity</a:t>
            </a:r>
            <a:r>
              <a:rPr lang="fr-FR" sz="2400" dirty="0"/>
              <a:t> if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matched</a:t>
            </a:r>
            <a:r>
              <a:rPr lang="fr-FR" sz="2400" dirty="0"/>
              <a:t> </a:t>
            </a:r>
            <a:r>
              <a:rPr lang="fr-FR" sz="2400" dirty="0" err="1"/>
              <a:t>minutiae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above</a:t>
            </a:r>
            <a:r>
              <a:rPr lang="fr-FR" sz="2400" dirty="0"/>
              <a:t> a </a:t>
            </a:r>
            <a:r>
              <a:rPr lang="fr-FR" sz="2400" dirty="0" err="1"/>
              <a:t>threshold</a:t>
            </a: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915E03-3559-4D79-A1D6-569C586D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1988840"/>
            <a:ext cx="2661232" cy="2886412"/>
          </a:xfrm>
          <a:prstGeom prst="rect">
            <a:avLst/>
          </a:prstGeom>
        </p:spPr>
      </p:pic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38475A09-8EBE-46BA-A556-EF3D891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C9D681C3-BD2E-434C-B2E2-17DE3DFC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1840" y="6629400"/>
            <a:ext cx="2895600" cy="457200"/>
          </a:xfrm>
        </p:spPr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</p:spTree>
    <p:extLst>
      <p:ext uri="{BB962C8B-B14F-4D97-AF65-F5344CB8AC3E}">
        <p14:creationId xmlns:p14="http://schemas.microsoft.com/office/powerpoint/2010/main" val="46560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8D720-74E5-4677-83CD-052B8991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8424936" cy="615553"/>
          </a:xfrm>
        </p:spPr>
        <p:txBody>
          <a:bodyPr/>
          <a:lstStyle/>
          <a:p>
            <a:r>
              <a:rPr lang="fr-FR" dirty="0" err="1"/>
              <a:t>Learnt</a:t>
            </a:r>
            <a:r>
              <a:rPr lang="fr-FR" dirty="0"/>
              <a:t> vs non-</a:t>
            </a:r>
            <a:r>
              <a:rPr lang="fr-FR" dirty="0" err="1"/>
              <a:t>learnt</a:t>
            </a:r>
            <a:r>
              <a:rPr lang="fr-FR" dirty="0"/>
              <a:t> (3)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105FEE8-52F6-4B30-B684-AE3D225A05CB}"/>
              </a:ext>
            </a:extLst>
          </p:cNvPr>
          <p:cNvCxnSpPr/>
          <p:nvPr/>
        </p:nvCxnSpPr>
        <p:spPr bwMode="auto">
          <a:xfrm>
            <a:off x="1475656" y="3129479"/>
            <a:ext cx="2160240" cy="0"/>
          </a:xfrm>
          <a:prstGeom prst="straightConnector1">
            <a:avLst/>
          </a:prstGeom>
          <a:noFill/>
          <a:ln w="76200" cap="flat" cmpd="sng" algn="ctr">
            <a:solidFill>
              <a:srgbClr val="B7101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C160F68-3801-4325-A624-A921F5DFCD4A}"/>
              </a:ext>
            </a:extLst>
          </p:cNvPr>
          <p:cNvCxnSpPr/>
          <p:nvPr/>
        </p:nvCxnSpPr>
        <p:spPr bwMode="auto">
          <a:xfrm>
            <a:off x="6027440" y="3129479"/>
            <a:ext cx="2160240" cy="0"/>
          </a:xfrm>
          <a:prstGeom prst="straightConnector1">
            <a:avLst/>
          </a:prstGeom>
          <a:noFill/>
          <a:ln w="76200" cap="flat" cmpd="sng" algn="ctr">
            <a:solidFill>
              <a:srgbClr val="B7101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B2EA092A-82EA-4761-A583-08C4D9DCF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355" y="2592101"/>
            <a:ext cx="2959621" cy="45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kern="0" dirty="0">
                <a:solidFill>
                  <a:srgbClr val="B7101B"/>
                </a:solidFill>
              </a:rPr>
              <a:t>Input </a:t>
            </a:r>
            <a:r>
              <a:rPr lang="fr-FR" sz="2000" i="1" kern="0" dirty="0">
                <a:solidFill>
                  <a:srgbClr val="B7101B"/>
                </a:solidFill>
              </a:rPr>
              <a:t>x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CF76E3C-C2F5-4A9C-8D8B-65546154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011" y="2539872"/>
            <a:ext cx="1591469" cy="45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kern="0" dirty="0">
                <a:solidFill>
                  <a:srgbClr val="B7101B"/>
                </a:solidFill>
              </a:rPr>
              <a:t>Output </a:t>
            </a:r>
            <a:r>
              <a:rPr lang="fr-FR" sz="2000" i="1" kern="0" dirty="0">
                <a:solidFill>
                  <a:srgbClr val="B7101B"/>
                </a:solidFill>
              </a:rPr>
              <a:t>y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4FEF48B-46BA-4D36-A26D-0B1B127A3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2439039"/>
            <a:ext cx="2069007" cy="1543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A6E3B8A2-34ED-4265-BE08-80E4874A9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7664" y="1819792"/>
                <a:ext cx="6840760" cy="457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0" rIns="91440" bIns="0" numCol="1" anchor="b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rebuchet MS" pitchFamily="34" charset="0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fr-FR" sz="2000" kern="0" dirty="0" err="1">
                    <a:solidFill>
                      <a:schemeClr val="tx1"/>
                    </a:solidFill>
                  </a:rPr>
                  <a:t>Computational</a:t>
                </a:r>
                <a:r>
                  <a:rPr lang="fr-FR" sz="2000" kern="0" dirty="0">
                    <a:solidFill>
                      <a:schemeClr val="tx1"/>
                    </a:solidFill>
                  </a:rPr>
                  <a:t> model </a:t>
                </a:r>
                <a:r>
                  <a:rPr lang="fr-FR" sz="2000" kern="0" dirty="0" err="1">
                    <a:solidFill>
                      <a:schemeClr val="tx1"/>
                    </a:solidFill>
                  </a:rPr>
                  <a:t>learnt</a:t>
                </a:r>
                <a:r>
                  <a:rPr lang="fr-FR" sz="2000" kern="0" dirty="0">
                    <a:solidFill>
                      <a:schemeClr val="tx1"/>
                    </a:solidFill>
                  </a:rPr>
                  <a:t> by a machine (</a:t>
                </a:r>
                <a:r>
                  <a:rPr lang="fr-FR" sz="2000" kern="0" dirty="0" err="1">
                    <a:solidFill>
                      <a:schemeClr val="tx1"/>
                    </a:solidFill>
                  </a:rPr>
                  <a:t>function</a:t>
                </a:r>
                <a:r>
                  <a:rPr lang="fr-FR" sz="2000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fr-FR" sz="2000" kern="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A6E3B8A2-34ED-4265-BE08-80E4874A9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1819792"/>
                <a:ext cx="6840760" cy="457080"/>
              </a:xfrm>
              <a:prstGeom prst="rect">
                <a:avLst/>
              </a:prstGeom>
              <a:blipFill>
                <a:blip r:embed="rId3"/>
                <a:stretch>
                  <a:fillRect l="-709" b="-287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7A663B65-59F9-4DA1-B254-49D0B9D6DB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1880" y="4700112"/>
                <a:ext cx="3672408" cy="457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0" rIns="91440" bIns="0" numCol="1" anchor="b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rebuchet MS" pitchFamily="34" charset="0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fr-FR" sz="2000" kern="0" dirty="0">
                    <a:solidFill>
                      <a:srgbClr val="B7101B"/>
                    </a:solidFill>
                  </a:rPr>
                  <a:t>Training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kern="0" smtClean="0">
                            <a:solidFill>
                              <a:srgbClr val="B7101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sz="2000" i="1" kern="0" smtClean="0">
                                <a:solidFill>
                                  <a:srgbClr val="B710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 kern="0">
                                <a:solidFill>
                                  <a:srgbClr val="B7101B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i="1" kern="0">
                                <a:solidFill>
                                  <a:srgbClr val="B7101B"/>
                                </a:solidFill>
                                <a:latin typeface="Cambria Math" panose="02040503050406030204" pitchFamily="18" charset="0"/>
                              </a:rPr>
                              <m:t>𝒙𝒊</m:t>
                            </m:r>
                            <m:r>
                              <a:rPr lang="fr-FR" sz="2000" i="1" kern="0">
                                <a:solidFill>
                                  <a:srgbClr val="B7101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000" i="1" kern="0">
                                <a:solidFill>
                                  <a:srgbClr val="B7101B"/>
                                </a:solidFill>
                                <a:latin typeface="Cambria Math" panose="02040503050406030204" pitchFamily="18" charset="0"/>
                              </a:rPr>
                              <m:t>𝒚𝒊</m:t>
                            </m:r>
                            <m:r>
                              <a:rPr lang="fr-FR" sz="2000" i="1" kern="0">
                                <a:solidFill>
                                  <a:srgbClr val="B7101B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fr-FR" sz="2000" b="1" i="1" kern="0" smtClean="0">
                            <a:solidFill>
                              <a:srgbClr val="B7101B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fr-FR" sz="2000" b="1" i="1" kern="0" smtClean="0">
                            <a:solidFill>
                              <a:srgbClr val="B7101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fr-FR" sz="2000" b="1" i="1" kern="0" smtClean="0">
                                <a:solidFill>
                                  <a:srgbClr val="B7101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 kern="0" smtClean="0">
                                <a:solidFill>
                                  <a:srgbClr val="B7101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FR" sz="2000" b="1" i="1" kern="0" smtClean="0">
                                <a:solidFill>
                                  <a:srgbClr val="B7101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fr-FR" sz="2000" b="1" i="1" kern="0" smtClean="0">
                                <a:solidFill>
                                  <a:srgbClr val="B7101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b>
                    </m:sSub>
                  </m:oMath>
                </a14:m>
                <a:endParaRPr lang="fr-FR" sz="2000" kern="0" dirty="0">
                  <a:solidFill>
                    <a:srgbClr val="B7101B"/>
                  </a:solidFill>
                </a:endParaRPr>
              </a:p>
            </p:txBody>
          </p:sp>
        </mc:Choice>
        <mc:Fallback xmlns=""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7A663B65-59F9-4DA1-B254-49D0B9D6D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4700112"/>
                <a:ext cx="3672408" cy="457080"/>
              </a:xfrm>
              <a:prstGeom prst="rect">
                <a:avLst/>
              </a:prstGeom>
              <a:blipFill>
                <a:blip r:embed="rId4"/>
                <a:stretch>
                  <a:fillRect l="-1316" b="-240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D7C9F37-BBBA-4D23-AB40-42E9FE7E7359}"/>
              </a:ext>
            </a:extLst>
          </p:cNvPr>
          <p:cNvCxnSpPr>
            <a:cxnSpLocks/>
          </p:cNvCxnSpPr>
          <p:nvPr/>
        </p:nvCxnSpPr>
        <p:spPr bwMode="auto">
          <a:xfrm flipV="1">
            <a:off x="4716016" y="3715954"/>
            <a:ext cx="0" cy="1100105"/>
          </a:xfrm>
          <a:prstGeom prst="straightConnector1">
            <a:avLst/>
          </a:prstGeom>
          <a:noFill/>
          <a:ln w="76200" cap="flat" cmpd="sng" algn="ctr">
            <a:solidFill>
              <a:srgbClr val="B7101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Espace réservé du numéro de diapositive 1">
            <a:extLst>
              <a:ext uri="{FF2B5EF4-FFF2-40B4-BE49-F238E27FC236}">
                <a16:creationId xmlns:a16="http://schemas.microsoft.com/office/drawing/2014/main" id="{3470A5D6-6004-466C-BD4E-E59B03A6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CC1AE696-405D-401F-B1C8-3324D4AD3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1840" y="6629400"/>
            <a:ext cx="2895600" cy="457200"/>
          </a:xfrm>
        </p:spPr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</p:spTree>
    <p:extLst>
      <p:ext uri="{BB962C8B-B14F-4D97-AF65-F5344CB8AC3E}">
        <p14:creationId xmlns:p14="http://schemas.microsoft.com/office/powerpoint/2010/main" val="380916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3889C00-313B-40A7-A095-AE821173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Learnt</a:t>
            </a:r>
            <a:r>
              <a:rPr lang="fr-FR" dirty="0"/>
              <a:t> vs non-</a:t>
            </a:r>
            <a:r>
              <a:rPr lang="fr-FR" dirty="0" err="1"/>
              <a:t>learnt</a:t>
            </a:r>
            <a:r>
              <a:rPr lang="fr-FR" dirty="0"/>
              <a:t>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DB4AAE33-57B6-412D-BBAB-7846FB83653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r-FR" dirty="0"/>
                  <a:t>A training set of couples </a:t>
                </a:r>
                <a:r>
                  <a:rPr lang="fr-FR" i="1" dirty="0"/>
                  <a:t>(x</a:t>
                </a:r>
                <a:r>
                  <a:rPr lang="fr-FR" i="1" baseline="-25000" dirty="0"/>
                  <a:t>i</a:t>
                </a:r>
                <a:r>
                  <a:rPr lang="fr-FR" i="1" dirty="0"/>
                  <a:t>, y</a:t>
                </a:r>
                <a:r>
                  <a:rPr lang="fr-FR" i="1" baseline="-25000" dirty="0"/>
                  <a:t>i</a:t>
                </a:r>
                <a:r>
                  <a:rPr lang="fr-FR" i="1" dirty="0"/>
                  <a:t>)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known</a:t>
                </a:r>
                <a:endParaRPr lang="fr-FR" dirty="0"/>
              </a:p>
              <a:p>
                <a:r>
                  <a:rPr lang="fr-FR" dirty="0"/>
                  <a:t>A machine-</a:t>
                </a:r>
                <a:r>
                  <a:rPr lang="fr-FR" dirty="0" err="1"/>
                  <a:t>learning</a:t>
                </a:r>
                <a:r>
                  <a:rPr lang="fr-FR" dirty="0"/>
                  <a:t> </a:t>
                </a:r>
                <a:r>
                  <a:rPr lang="fr-FR" dirty="0" err="1"/>
                  <a:t>algorithm</a:t>
                </a:r>
                <a:r>
                  <a:rPr lang="fr-FR" dirty="0"/>
                  <a:t> </a:t>
                </a:r>
                <a:r>
                  <a:rPr lang="fr-FR" i="1" dirty="0"/>
                  <a:t>A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applied</a:t>
                </a:r>
                <a:r>
                  <a:rPr lang="fr-FR" dirty="0"/>
                  <a:t> to the training set </a:t>
                </a:r>
                <a:r>
                  <a:rPr lang="fr-FR" dirty="0" err="1"/>
                  <a:t>so</a:t>
                </a:r>
                <a:r>
                  <a:rPr lang="fr-FR" dirty="0"/>
                  <a:t> as to </a:t>
                </a:r>
                <a:r>
                  <a:rPr lang="fr-FR" dirty="0" err="1"/>
                  <a:t>learn</a:t>
                </a:r>
                <a:r>
                  <a:rPr lang="fr-FR" dirty="0"/>
                  <a:t> a </a:t>
                </a:r>
                <a:r>
                  <a:rPr lang="fr-FR" dirty="0" err="1"/>
                  <a:t>function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approximating</a:t>
                </a:r>
                <a:r>
                  <a:rPr lang="fr-FR" dirty="0"/>
                  <a:t> the </a:t>
                </a:r>
                <a:r>
                  <a:rPr lang="fr-FR" dirty="0" err="1"/>
                  <a:t>theoretical</a:t>
                </a:r>
                <a:r>
                  <a:rPr lang="fr-FR" dirty="0"/>
                  <a:t> </a:t>
                </a:r>
                <a:r>
                  <a:rPr lang="fr-FR" dirty="0" err="1"/>
                  <a:t>function</a:t>
                </a:r>
                <a:r>
                  <a:rPr lang="fr-FR" dirty="0"/>
                  <a:t> </a:t>
                </a:r>
                <a:r>
                  <a:rPr lang="fr-FR" i="1" dirty="0"/>
                  <a:t>f</a:t>
                </a:r>
                <a:r>
                  <a:rPr lang="fr-FR" dirty="0"/>
                  <a:t> </a:t>
                </a:r>
                <a:r>
                  <a:rPr lang="fr-FR" dirty="0" err="1"/>
                  <a:t>such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fr-FR" i="1" dirty="0"/>
                      <m:t>y</m:t>
                    </m:r>
                    <m:r>
                      <m:rPr>
                        <m:nor/>
                      </m:rPr>
                      <a:rPr lang="fr-FR" i="1" baseline="-25000" dirty="0"/>
                      <m:t>i</m:t>
                    </m:r>
                    <m:r>
                      <m:rPr>
                        <m:nor/>
                      </m:rPr>
                      <a:rPr lang="fr-FR" b="0" i="1" dirty="0" smtClean="0"/>
                      <m:t>=</m:t>
                    </m:r>
                    <m:r>
                      <m:rPr>
                        <m:nor/>
                      </m:rPr>
                      <a:rPr lang="fr-FR" b="0" i="1" dirty="0" smtClean="0"/>
                      <m:t>f</m:t>
                    </m:r>
                    <m:r>
                      <m:rPr>
                        <m:nor/>
                      </m:rPr>
                      <a:rPr lang="fr-FR" b="0" i="1" dirty="0" smtClean="0"/>
                      <m:t>(</m:t>
                    </m:r>
                    <m:r>
                      <m:rPr>
                        <m:nor/>
                      </m:rPr>
                      <a:rPr lang="fr-FR" i="1" dirty="0"/>
                      <m:t>x</m:t>
                    </m:r>
                    <m:r>
                      <m:rPr>
                        <m:nor/>
                      </m:rPr>
                      <a:rPr lang="fr-FR" i="1" baseline="-25000" dirty="0"/>
                      <m:t>i</m:t>
                    </m:r>
                  </m:oMath>
                </a14:m>
                <a:r>
                  <a:rPr lang="fr-FR" dirty="0"/>
                  <a:t>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applied</a:t>
                </a:r>
                <a:r>
                  <a:rPr lang="fr-FR" dirty="0"/>
                  <a:t> to input </a:t>
                </a:r>
                <a:r>
                  <a:rPr lang="fr-FR" i="1" dirty="0"/>
                  <a:t>x</a:t>
                </a:r>
                <a:r>
                  <a:rPr lang="fr-FR" dirty="0"/>
                  <a:t> </a:t>
                </a:r>
                <a:r>
                  <a:rPr lang="fr-FR" dirty="0" err="1"/>
                  <a:t>so</a:t>
                </a:r>
                <a:r>
                  <a:rPr lang="fr-FR" dirty="0"/>
                  <a:t> as to </a:t>
                </a:r>
                <a:r>
                  <a:rPr lang="fr-FR" dirty="0" err="1"/>
                  <a:t>calculate</a:t>
                </a:r>
                <a:r>
                  <a:rPr lang="fr-FR" dirty="0"/>
                  <a:t> </a:t>
                </a:r>
                <a:r>
                  <a:rPr lang="fr-FR" dirty="0" err="1"/>
                  <a:t>corresponding</a:t>
                </a:r>
                <a:r>
                  <a:rPr lang="fr-FR" dirty="0"/>
                  <a:t> output </a:t>
                </a:r>
                <a:r>
                  <a:rPr lang="fr-FR" i="1" dirty="0"/>
                  <a:t>y=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fr-FR" i="1" dirty="0"/>
                  <a:t>(x)</a:t>
                </a:r>
              </a:p>
              <a:p>
                <a:endParaRPr lang="fr-FR" i="1" dirty="0"/>
              </a:p>
              <a:p>
                <a:r>
                  <a:rPr lang="fr-FR" dirty="0"/>
                  <a:t>Note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« black-box »!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DB4AAE33-57B6-412D-BBAB-7846FB836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24" t="-1449" r="-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2ABD8408-00E5-4C70-A8FC-4D660F5F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D2F990F1-4CEB-4555-AB3D-8D5F6C35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1840" y="6629400"/>
            <a:ext cx="2895600" cy="457200"/>
          </a:xfrm>
        </p:spPr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</p:spTree>
    <p:extLst>
      <p:ext uri="{BB962C8B-B14F-4D97-AF65-F5344CB8AC3E}">
        <p14:creationId xmlns:p14="http://schemas.microsoft.com/office/powerpoint/2010/main" val="293036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CE4DAAE-D27C-41A3-8BDE-9BF4F894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Learnt</a:t>
            </a:r>
            <a:r>
              <a:rPr lang="fr-FR" dirty="0"/>
              <a:t> vs non-</a:t>
            </a:r>
            <a:r>
              <a:rPr lang="fr-FR" dirty="0" err="1"/>
              <a:t>learnt</a:t>
            </a:r>
            <a:r>
              <a:rPr lang="fr-FR" dirty="0"/>
              <a:t>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94A720C2-3D08-47C1-BFFB-DA17F31BE02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r-FR" dirty="0"/>
                  <a:t>Second </a:t>
                </a:r>
                <a:r>
                  <a:rPr lang="fr-FR" dirty="0" err="1"/>
                  <a:t>example</a:t>
                </a:r>
                <a:r>
                  <a:rPr lang="fr-FR" dirty="0"/>
                  <a:t> of </a:t>
                </a:r>
                <a:r>
                  <a:rPr lang="fr-FR" dirty="0" err="1"/>
                  <a:t>fingerprint</a:t>
                </a:r>
                <a:r>
                  <a:rPr lang="fr-FR" dirty="0"/>
                  <a:t> </a:t>
                </a:r>
                <a:r>
                  <a:rPr lang="fr-FR" dirty="0" err="1"/>
                  <a:t>processing</a:t>
                </a:r>
                <a:endParaRPr lang="fr-FR" dirty="0"/>
              </a:p>
              <a:p>
                <a:pPr lvl="1"/>
                <a:r>
                  <a:rPr lang="fr-FR" sz="2400" i="1" dirty="0"/>
                  <a:t>(x</a:t>
                </a:r>
                <a:r>
                  <a:rPr lang="fr-FR" sz="2400" i="1" baseline="-25000" dirty="0"/>
                  <a:t>i</a:t>
                </a:r>
                <a:r>
                  <a:rPr lang="fr-FR" sz="2400" i="1" dirty="0"/>
                  <a:t>, y</a:t>
                </a:r>
                <a:r>
                  <a:rPr lang="fr-FR" sz="2400" i="1" baseline="-25000" dirty="0"/>
                  <a:t>i</a:t>
                </a:r>
                <a:r>
                  <a:rPr lang="fr-FR" sz="2400" i="1" dirty="0"/>
                  <a:t>) </a:t>
                </a:r>
                <a:r>
                  <a:rPr lang="fr-FR" sz="2400" dirty="0"/>
                  <a:t>are couples of </a:t>
                </a:r>
                <a:r>
                  <a:rPr lang="fr-FR" sz="2400" dirty="0" err="1"/>
                  <a:t>fingerprint</a:t>
                </a:r>
                <a:r>
                  <a:rPr lang="fr-FR" sz="2400" dirty="0"/>
                  <a:t> images/</a:t>
                </a:r>
                <a:r>
                  <a:rPr lang="fr-FR" sz="2400" dirty="0" err="1"/>
                  <a:t>identities</a:t>
                </a:r>
                <a:endParaRPr lang="fr-FR" sz="24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/>
                  <a:t>Convolutional</a:t>
                </a:r>
                <a:r>
                  <a:rPr lang="fr-FR" dirty="0"/>
                  <a:t> Neural Network </a:t>
                </a:r>
                <a:r>
                  <a:rPr lang="fr-FR" dirty="0" err="1"/>
                  <a:t>trained</a:t>
                </a:r>
                <a:r>
                  <a:rPr lang="fr-FR" dirty="0"/>
                  <a:t> </a:t>
                </a:r>
                <a:r>
                  <a:rPr lang="fr-FR" dirty="0" err="1"/>
                  <a:t>using</a:t>
                </a:r>
                <a:r>
                  <a:rPr lang="fr-FR" dirty="0"/>
                  <a:t> a </a:t>
                </a:r>
                <a:r>
                  <a:rPr lang="fr-FR" dirty="0" err="1"/>
                  <a:t>suitable</a:t>
                </a:r>
                <a:r>
                  <a:rPr lang="fr-FR" dirty="0"/>
                  <a:t> </a:t>
                </a:r>
                <a:r>
                  <a:rPr lang="fr-FR" dirty="0" err="1"/>
                  <a:t>algorithm</a:t>
                </a:r>
                <a:r>
                  <a:rPr lang="fr-FR" dirty="0"/>
                  <a:t> </a:t>
                </a:r>
                <a:r>
                  <a:rPr lang="fr-FR" i="1" dirty="0"/>
                  <a:t>A</a:t>
                </a:r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94A720C2-3D08-47C1-BFFB-DA17F31BE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24" t="-1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57A84FDF-F8F3-42F2-B813-5ACA0B02C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80668"/>
            <a:ext cx="801624" cy="11582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3730A0B-E681-431E-B1FD-0D0CD8E53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9" b="96087" l="1314" r="99343">
                        <a14:foregroundMark x1="35348" y1="47826" x2="35348" y2="47826"/>
                        <a14:foregroundMark x1="40473" y1="39130" x2="40473" y2="39130"/>
                        <a14:foregroundMark x1="53482" y1="30435" x2="53482" y2="30435"/>
                        <a14:foregroundMark x1="50066" y1="55217" x2="50066" y2="55217"/>
                        <a14:foregroundMark x1="53482" y1="61739" x2="53482" y2="61739"/>
                        <a14:foregroundMark x1="51380" y1="57826" x2="51380" y2="57826"/>
                        <a14:foregroundMark x1="56636" y1="66957" x2="56636" y2="66957"/>
                        <a14:foregroundMark x1="58476" y1="67391" x2="58476" y2="67391"/>
                        <a14:foregroundMark x1="60710" y1="72174" x2="60710" y2="72174"/>
                        <a14:foregroundMark x1="57950" y1="76522" x2="57950" y2="76522"/>
                        <a14:foregroundMark x1="55322" y1="73913" x2="55322" y2="73913"/>
                        <a14:foregroundMark x1="55453" y1="67391" x2="55453" y2="67391"/>
                        <a14:foregroundMark x1="57030" y1="73478" x2="57030" y2="73478"/>
                        <a14:foregroundMark x1="55059" y1="76522" x2="54534" y2="76522"/>
                        <a14:foregroundMark x1="52694" y1="73913" x2="52694" y2="73913"/>
                        <a14:foregroundMark x1="52562" y1="70435" x2="52562" y2="70435"/>
                        <a14:foregroundMark x1="51248" y1="66957" x2="51248" y2="66957"/>
                        <a14:foregroundMark x1="53482" y1="80435" x2="53614" y2="81739"/>
                        <a14:foregroundMark x1="53614" y1="82609" x2="53614" y2="82609"/>
                        <a14:foregroundMark x1="53614" y1="82609" x2="53614" y2="82609"/>
                        <a14:foregroundMark x1="52300" y1="84348" x2="52300" y2="84348"/>
                        <a14:foregroundMark x1="84100" y1="86522" x2="84100" y2="86522"/>
                        <a14:foregroundMark x1="84100" y1="86522" x2="84100" y2="86522"/>
                        <a14:foregroundMark x1="83837" y1="76087" x2="83837" y2="76087"/>
                        <a14:foregroundMark x1="83837" y1="76087" x2="83049" y2="73478"/>
                        <a14:foregroundMark x1="80815" y1="61739" x2="80815" y2="61739"/>
                        <a14:foregroundMark x1="78318" y1="47826" x2="78318" y2="47826"/>
                        <a14:foregroundMark x1="72930" y1="74348" x2="72930" y2="74348"/>
                        <a14:foregroundMark x1="80552" y1="25652" x2="80552" y2="25652"/>
                        <a14:foregroundMark x1="82917" y1="22609" x2="82917" y2="22609"/>
                        <a14:foregroundMark x1="82917" y1="7391" x2="82917" y2="7391"/>
                        <a14:foregroundMark x1="81866" y1="7826" x2="81866" y2="7826"/>
                        <a14:foregroundMark x1="69514" y1="9130" x2="69514" y2="9130"/>
                        <a14:foregroundMark x1="65309" y1="13913" x2="65309" y2="13913"/>
                        <a14:foregroundMark x1="64258" y1="13913" x2="62155" y2="14348"/>
                        <a14:foregroundMark x1="59921" y1="13043" x2="59921" y2="13043"/>
                        <a14:foregroundMark x1="45992" y1="15217" x2="45992" y2="15217"/>
                        <a14:foregroundMark x1="44547" y1="17826" x2="45466" y2="23043"/>
                        <a14:foregroundMark x1="47175" y1="27391" x2="47700" y2="29565"/>
                        <a14:foregroundMark x1="69777" y1="13913" x2="69777" y2="13913"/>
                        <a14:foregroundMark x1="69777" y1="13913" x2="69777" y2="13913"/>
                        <a14:foregroundMark x1="51905" y1="9130" x2="51905" y2="9130"/>
                        <a14:foregroundMark x1="47043" y1="80870" x2="47175" y2="80000"/>
                        <a14:foregroundMark x1="47175" y1="80000" x2="47175" y2="80000"/>
                        <a14:foregroundMark x1="47175" y1="80000" x2="47175" y2="80000"/>
                        <a14:foregroundMark x1="48489" y1="73478" x2="48489" y2="73478"/>
                        <a14:foregroundMark x1="47306" y1="65217" x2="47306" y2="65217"/>
                        <a14:foregroundMark x1="61892" y1="81739" x2="61892" y2="81739"/>
                        <a14:foregroundMark x1="73719" y1="86957" x2="73719" y2="86957"/>
                        <a14:foregroundMark x1="88173" y1="96087" x2="88173" y2="96087"/>
                        <a14:foregroundMark x1="88436" y1="83913" x2="88436" y2="83913"/>
                        <a14:foregroundMark x1="90933" y1="34348" x2="90933" y2="34348"/>
                        <a14:foregroundMark x1="90933" y1="34348" x2="90933" y2="34348"/>
                        <a14:foregroundMark x1="89356" y1="23478" x2="89356" y2="23478"/>
                        <a14:foregroundMark x1="88699" y1="3478" x2="88699" y2="3478"/>
                        <a14:foregroundMark x1="76084" y1="14348" x2="76084" y2="14348"/>
                        <a14:foregroundMark x1="78187" y1="8261" x2="78187" y2="8261"/>
                        <a14:foregroundMark x1="85545" y1="20000" x2="85545" y2="20000"/>
                        <a14:foregroundMark x1="87122" y1="41739" x2="87122" y2="41739"/>
                        <a14:foregroundMark x1="89750" y1="51739" x2="89750" y2="51739"/>
                        <a14:foregroundMark x1="93693" y1="50435" x2="93693" y2="50435"/>
                        <a14:foregroundMark x1="96058" y1="37391" x2="96058" y2="37391"/>
                        <a14:foregroundMark x1="99474" y1="46087" x2="99474" y2="46087"/>
                        <a14:foregroundMark x1="62155" y1="7826" x2="62155" y2="7826"/>
                        <a14:foregroundMark x1="40473" y1="8261" x2="40473" y2="8261"/>
                        <a14:foregroundMark x1="41261" y1="7391" x2="41261" y2="7391"/>
                        <a14:foregroundMark x1="41656" y1="6087" x2="41656" y2="6087"/>
                        <a14:foregroundMark x1="37976" y1="6957" x2="37976" y2="6957"/>
                        <a14:foregroundMark x1="38502" y1="7826" x2="38502" y2="7826"/>
                        <a14:foregroundMark x1="25361" y1="7826" x2="25361" y2="7826"/>
                        <a14:foregroundMark x1="24047" y1="7826" x2="24047" y2="7826"/>
                        <a14:foregroundMark x1="21551" y1="7826" x2="21551" y2="7826"/>
                        <a14:foregroundMark x1="32852" y1="10000" x2="32852" y2="10000"/>
                        <a14:foregroundMark x1="32326" y1="19565" x2="32326" y2="19565"/>
                        <a14:foregroundMark x1="30092" y1="84348" x2="30092" y2="84348"/>
                        <a14:foregroundMark x1="2628" y1="8261" x2="2628" y2="8261"/>
                        <a14:foregroundMark x1="2102" y1="7826" x2="2102" y2="7826"/>
                        <a14:foregroundMark x1="5782" y1="5217" x2="5782" y2="5217"/>
                        <a14:foregroundMark x1="14192" y1="4348" x2="14192" y2="4348"/>
                        <a14:foregroundMark x1="17214" y1="7826" x2="17214" y2="7826"/>
                        <a14:foregroundMark x1="29698" y1="6522" x2="29698" y2="6522"/>
                        <a14:foregroundMark x1="24047" y1="7826" x2="24047" y2="7826"/>
                        <a14:foregroundMark x1="22865" y1="8696" x2="22865" y2="8696"/>
                        <a14:foregroundMark x1="21025" y1="12174" x2="21025" y2="12174"/>
                        <a14:foregroundMark x1="18134" y1="11304" x2="18134" y2="11304"/>
                        <a14:foregroundMark x1="11170" y1="73913" x2="11170" y2="73913"/>
                        <a14:foregroundMark x1="12746" y1="76957" x2="12746" y2="76957"/>
                        <a14:foregroundMark x1="14717" y1="75652" x2="14717" y2="75652"/>
                        <a14:foregroundMark x1="19711" y1="73913" x2="19711" y2="73913"/>
                        <a14:foregroundMark x1="19054" y1="84348" x2="19054" y2="84348"/>
                        <a14:foregroundMark x1="17214" y1="83913" x2="17214" y2="83913"/>
                        <a14:foregroundMark x1="15375" y1="83913" x2="15375" y2="83913"/>
                        <a14:foregroundMark x1="20237" y1="83913" x2="20237" y2="83913"/>
                        <a14:foregroundMark x1="16032" y1="70435" x2="16032" y2="70435"/>
                        <a14:foregroundMark x1="16557" y1="70000" x2="16557" y2="70000"/>
                        <a14:foregroundMark x1="7096" y1="64348" x2="7096" y2="64348"/>
                        <a14:foregroundMark x1="12878" y1="64783" x2="12878" y2="64783"/>
                        <a14:foregroundMark x1="14586" y1="65217" x2="14586" y2="65217"/>
                        <a14:foregroundMark x1="16689" y1="65652" x2="16689" y2="65652"/>
                        <a14:foregroundMark x1="18265" y1="65652" x2="18265" y2="65652"/>
                        <a14:foregroundMark x1="15900" y1="75652" x2="15900" y2="75652"/>
                        <a14:foregroundMark x1="18265" y1="74348" x2="18265" y2="74348"/>
                        <a14:foregroundMark x1="13929" y1="83478" x2="13929" y2="83478"/>
                        <a14:foregroundMark x1="17346" y1="84348" x2="17346" y2="84348"/>
                        <a14:foregroundMark x1="19711" y1="83478" x2="19711" y2="83478"/>
                        <a14:foregroundMark x1="14060" y1="83043" x2="14060" y2="83043"/>
                        <a14:foregroundMark x1="4468" y1="7391" x2="4599" y2="7826"/>
                        <a14:foregroundMark x1="5388" y1="7391" x2="5388" y2="7391"/>
                        <a14:foregroundMark x1="5519" y1="5652" x2="5519" y2="5652"/>
                        <a14:foregroundMark x1="4336" y1="6522" x2="4336" y2="6522"/>
                        <a14:foregroundMark x1="5519" y1="10435" x2="5519" y2="10435"/>
                        <a14:foregroundMark x1="4731" y1="9130" x2="4731" y2="9130"/>
                        <a14:foregroundMark x1="3679" y1="9565" x2="3679" y2="9565"/>
                        <a14:foregroundMark x1="2628" y1="11304" x2="2628" y2="11304"/>
                        <a14:foregroundMark x1="1314" y1="9565" x2="1314" y2="9565"/>
                        <a14:foregroundMark x1="1445" y1="4783" x2="1445" y2="4783"/>
                        <a14:foregroundMark x1="1445" y1="6522" x2="1445" y2="6522"/>
                        <a14:foregroundMark x1="2102" y1="5652" x2="2102" y2="5652"/>
                        <a14:foregroundMark x1="3679" y1="6522" x2="3679" y2="6522"/>
                        <a14:backgroundMark x1="14060" y1="70435" x2="14060" y2="70435"/>
                        <a14:backgroundMark x1="12484" y1="70000" x2="13272" y2="70435"/>
                        <a14:backgroundMark x1="14980" y1="68696" x2="14980" y2="68696"/>
                        <a14:backgroundMark x1="18528" y1="70435" x2="18528" y2="70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737" y="3443137"/>
            <a:ext cx="7248525" cy="2190750"/>
          </a:xfrm>
          <a:prstGeom prst="rect">
            <a:avLst/>
          </a:prstGeom>
        </p:spPr>
      </p:pic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FFDD631-588B-4055-91DF-CF1FE9AF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r>
              <a:rPr lang="fr-FR"/>
              <a:t>Page </a:t>
            </a:r>
            <a:fld id="{6AE2A989-285A-413F-9435-5042426605E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EB0098-46CC-4C14-852A-21620E1DB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1840" y="6629400"/>
            <a:ext cx="2895600" cy="457200"/>
          </a:xfrm>
        </p:spPr>
        <p:txBody>
          <a:bodyPr/>
          <a:lstStyle/>
          <a:p>
            <a:r>
              <a:rPr lang="fr-FR" dirty="0">
                <a:latin typeface="Trebuchet MS" pitchFamily="34" charset="0"/>
              </a:rPr>
              <a:t>©2019 Regimbeau</a:t>
            </a:r>
          </a:p>
        </p:txBody>
      </p:sp>
    </p:spTree>
    <p:extLst>
      <p:ext uri="{BB962C8B-B14F-4D97-AF65-F5344CB8AC3E}">
        <p14:creationId xmlns:p14="http://schemas.microsoft.com/office/powerpoint/2010/main" val="384691714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regb">
  <a:themeElements>
    <a:clrScheme name="Couleurs REGIMBEAU">
      <a:dk1>
        <a:srgbClr val="000000"/>
      </a:dk1>
      <a:lt1>
        <a:sysClr val="window" lastClr="FFFFFF"/>
      </a:lt1>
      <a:dk2>
        <a:srgbClr val="000000"/>
      </a:dk2>
      <a:lt2>
        <a:srgbClr val="E5C243"/>
      </a:lt2>
      <a:accent1>
        <a:srgbClr val="B71713"/>
      </a:accent1>
      <a:accent2>
        <a:srgbClr val="766E6B"/>
      </a:accent2>
      <a:accent3>
        <a:srgbClr val="7F5F52"/>
      </a:accent3>
      <a:accent4>
        <a:srgbClr val="B27D49"/>
      </a:accent4>
      <a:accent5>
        <a:srgbClr val="4BACC6"/>
      </a:accent5>
      <a:accent6>
        <a:srgbClr val="F79646"/>
      </a:accent6>
      <a:hlink>
        <a:srgbClr val="B71713"/>
      </a:hlink>
      <a:folHlink>
        <a:srgbClr val="7030A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oir plus clair paille (3).dat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ir plus clair paille (3).dat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ir plus clair paille (3).dat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ir plus clair paille (3).dat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ir plus clair paille (3).dat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ir plus clair paille (3).dat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ir plus clair paille (3).dat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ir plus clair paille (3).dat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PPT_REGIMBEAU_Modèle_DOC421.1.potx" id="{487B1656-3838-402C-BAEE-33B6566E7E75}" vid="{80D832B1-B24C-46C1-8513-691B03FCB241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PPT_REGIMBEAU_Modèle_DOC421.1.potx" id="{487B1656-3838-402C-BAEE-33B6566E7E75}" vid="{93BD692E-EEB8-44A3-B9D9-648CCA524F88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es xmlns="http://schemas.microsoft.com/sharepoint/v3">2050-12-30T23:00:00+00:00</Expires>
    <kedccbc5359545da839ccc2652a689b8 xmlns="d0328a69-3637-4bea-8986-cfa3ba7977f5">
      <Terms xmlns="http://schemas.microsoft.com/office/infopath/2007/PartnerControls"/>
    </kedccbc5359545da839ccc2652a689b8>
    <c931113ba8744a2e814c742071b334de xmlns="d0328a69-3637-4bea-8986-cfa3ba7977f5">
      <Terms xmlns="http://schemas.microsoft.com/office/infopath/2007/PartnerControls"/>
    </c931113ba8744a2e814c742071b334de>
    <Destinataires xmlns="d0328a69-3637-4bea-8986-cfa3ba7977f5">
      <UserInfo>
        <DisplayName>c:0+.w|s-1-5-21-583907252-484061587-1177238915-5152</DisplayName>
        <AccountId>38</AccountId>
        <AccountType/>
      </UserInfo>
    </Destinataires>
    <DocumentDescription xmlns="d0328a69-3637-4bea-8986-cfa3ba7977f5">&lt;p&gt;​Modèle type pour&amp;#160;présentation&amp;#160;PowerPoint&amp;#160;avec mise en page et logo REGIMBEAU&lt;/p&gt;</DocumentDescription>
    <DebutPublication xmlns="d0328a69-3637-4bea-8986-cfa3ba7977f5">2015-07-19T22:00:00+00:00</DebutPublication>
    <TaxCatchAll xmlns="d0328a69-3637-4bea-8986-cfa3ba7977f5">
      <Value>95</Value>
      <Value>1</Value>
    </TaxCatchAll>
    <nc5659b7c56a40cfbb5f217a4679dd7f xmlns="d0328a69-3637-4bea-8986-cfa3ba7977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8e341da3-c44d-4d32-90fb-116412a7bcc6</TermId>
        </TermInfo>
      </Terms>
    </nc5659b7c56a40cfbb5f217a4679dd7f>
    <p8509b23b1a543d59d038d94598dba36 xmlns="d0328a69-3637-4bea-8986-cfa3ba7977f5">
      <Terms xmlns="http://schemas.microsoft.com/office/infopath/2007/PartnerControls"/>
    </p8509b23b1a543d59d038d94598dba36>
    <_dlc_DocId xmlns="d0328a69-3637-4bea-8986-cfa3ba7977f5">REGCCM-1383803457-5</_dlc_DocId>
    <_dlc_DocIdUrl xmlns="d0328a69-3637-4bea-8986-cfa3ba7977f5">
      <Url>https://reganet/gst/ccm/communication/modeles/_layouts/15/DocIdRedir.aspx?ID=REGCCM-1383803457-5</Url>
      <Description>REGCCM-1383803457-5</Description>
    </_dlc_DocIdUrl>
    <f7dca22062b848a499fad92e873f90a0 xmlns="d0328a69-3637-4bea-8986-cfa3ba7977f5">
      <Terms xmlns="http://schemas.microsoft.com/office/infopath/2007/PartnerControls"/>
    </f7dca22062b848a499fad92e873f90a0>
    <n15b54881cc74f9097595844b59d5d3b xmlns="d0328a69-3637-4bea-8986-cfa3ba7977f5">
      <Terms xmlns="http://schemas.microsoft.com/office/infopath/2007/PartnerControls"/>
    </n15b54881cc74f9097595844b59d5d3b>
    <i63509c39af644a0965071d08b414337 xmlns="d0328a69-3637-4bea-8986-cfa3ba7977f5">
      <Terms xmlns="http://schemas.microsoft.com/office/infopath/2007/PartnerControls"/>
    </i63509c39af644a0965071d08b414337>
    <j1fe79b6ecd446f89bc4f022d1029bb9 xmlns="d0328a69-3637-4bea-8986-cfa3ba7977f5">
      <Terms xmlns="http://schemas.microsoft.com/office/infopath/2007/PartnerControls"/>
    </j1fe79b6ecd446f89bc4f022d1029bb9>
    <a11f740a580b409abcc142bbcd072793 xmlns="d0328a69-3637-4bea-8986-cfa3ba7977f5">
      <Terms xmlns="http://schemas.microsoft.com/office/infopath/2007/PartnerControls"/>
    </a11f740a580b409abcc142bbcd072793>
    <c524db48bb854c928a9fd16401230709 xmlns="d0328a69-3637-4bea-8986-cfa3ba7977f5">
      <Terms xmlns="http://schemas.microsoft.com/office/infopath/2007/PartnerControls"/>
    </c524db48bb854c928a9fd16401230709>
    <p9700a8122ed499f89532a359be82e57 xmlns="d0328a69-3637-4bea-8986-cfa3ba7977f5">
      <Terms xmlns="http://schemas.microsoft.com/office/infopath/2007/PartnerControls"/>
    </p9700a8122ed499f89532a359be82e57>
    <icbd1348b80c485bb10a16209786e888 xmlns="d0328a69-3637-4bea-8986-cfa3ba7977f5">
      <Terms xmlns="http://schemas.microsoft.com/office/infopath/2007/PartnerControls"/>
    </icbd1348b80c485bb10a16209786e888>
    <odc0a1977ce64715b4d514b58b6c3229 xmlns="d0328a69-3637-4bea-8986-cfa3ba7977f5">
      <Terms xmlns="http://schemas.microsoft.com/office/infopath/2007/PartnerControls"/>
    </odc0a1977ce64715b4d514b58b6c3229>
    <m0821c33bce04c2d8e54846fb8edbd74 xmlns="d0328a69-3637-4bea-8986-cfa3ba7977f5">
      <Terms xmlns="http://schemas.microsoft.com/office/infopath/2007/PartnerControls"/>
    </m0821c33bce04c2d8e54846fb8edbd74>
    <m9e65eade114482b885500b3750b889f xmlns="d0328a69-3637-4bea-8986-cfa3ba7977f5">
      <Terms xmlns="http://schemas.microsoft.com/office/infopath/2007/PartnerControls"/>
    </m9e65eade114482b885500b3750b889f>
    <n972baa4f2274300bbf4b7ff5f11496c xmlns="d0328a69-3637-4bea-8986-cfa3ba7977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Présentation</TermName>
          <TermId xmlns="http://schemas.microsoft.com/office/infopath/2007/PartnerControls">48f88c13-7aa9-495a-b329-70b8204c7266</TermId>
        </TermInfo>
      </Terms>
    </n972baa4f2274300bbf4b7ff5f11496c>
    <REGMetatitre xmlns="d0328a69-3637-4bea-8986-cfa3ba7977f5">[Présentation] PowerPoint</REGMetatitre>
    <ConfidentielPour xmlns="d0328a69-3637-4bea-8986-cfa3ba7977f5">
      <UserInfo>
        <DisplayName/>
        <AccountId xsi:nil="true"/>
        <AccountType/>
      </UserInfo>
    </ConfidentielPour>
  </documentManagement>
</p:properties>
</file>

<file path=customXml/item2.xml><?xml version="1.0" encoding="utf-8"?>
<?mso-contentType ?>
<SharedContentType xmlns="Microsoft.SharePoint.Taxonomy.ContentTypeSync" SourceId="c83415ba-47ee-4e6c-b06e-9b308bd9b627" ContentTypeId="0x010100393B3A4ED712B5438CEA0E04B1739273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REGIMBEAU" ma:contentTypeID="0x010100393B3A4ED712B5438CEA0E04B17392730023E50B7375CEA940AD50D231B565733C" ma:contentTypeVersion="136" ma:contentTypeDescription="Document de base" ma:contentTypeScope="" ma:versionID="6630b74ca4a3841b99c9e85a8c0cc1de">
  <xsd:schema xmlns:xsd="http://www.w3.org/2001/XMLSchema" xmlns:xs="http://www.w3.org/2001/XMLSchema" xmlns:p="http://schemas.microsoft.com/office/2006/metadata/properties" xmlns:ns1="http://schemas.microsoft.com/sharepoint/v3" xmlns:ns2="d0328a69-3637-4bea-8986-cfa3ba7977f5" targetNamespace="http://schemas.microsoft.com/office/2006/metadata/properties" ma:root="true" ma:fieldsID="62cc625abd552e1e4382ac18d7d77e26" ns1:_="" ns2:_="">
    <xsd:import namespace="http://schemas.microsoft.com/sharepoint/v3"/>
    <xsd:import namespace="d0328a69-3637-4bea-8986-cfa3ba7977f5"/>
    <xsd:element name="properties">
      <xsd:complexType>
        <xsd:sequence>
          <xsd:element name="documentManagement">
            <xsd:complexType>
              <xsd:all>
                <xsd:element ref="ns2:REGMetatitre" minOccurs="0"/>
                <xsd:element ref="ns2:DocumentDescription" minOccurs="0"/>
                <xsd:element ref="ns2:DebutPublication"/>
                <xsd:element ref="ns1:Expires"/>
                <xsd:element ref="ns2:Destinataires" minOccurs="0"/>
                <xsd:element ref="ns2:ConfidentielPour" minOccurs="0"/>
                <xsd:element ref="ns2:REGVisibleAccueilMetier" minOccurs="0"/>
                <xsd:element ref="ns2:REGVisibleAccueil" minOccurs="0"/>
                <xsd:element ref="ns2:TaxCatchAllLabel" minOccurs="0"/>
                <xsd:element ref="ns2:a11f740a580b409abcc142bbcd072793" minOccurs="0"/>
                <xsd:element ref="ns2:m0821c33bce04c2d8e54846fb8edbd74" minOccurs="0"/>
                <xsd:element ref="ns2:p8509b23b1a543d59d038d94598dba36" minOccurs="0"/>
                <xsd:element ref="ns2:j1fe79b6ecd446f89bc4f022d1029bb9" minOccurs="0"/>
                <xsd:element ref="ns2:nc5659b7c56a40cfbb5f217a4679dd7f" minOccurs="0"/>
                <xsd:element ref="ns2:m9e65eade114482b885500b3750b889f" minOccurs="0"/>
                <xsd:element ref="ns2:f7dca22062b848a499fad92e873f90a0" minOccurs="0"/>
                <xsd:element ref="ns2:c931113ba8744a2e814c742071b334de" minOccurs="0"/>
                <xsd:element ref="ns2:icbd1348b80c485bb10a16209786e888" minOccurs="0"/>
                <xsd:element ref="ns2:i63509c39af644a0965071d08b414337" minOccurs="0"/>
                <xsd:element ref="ns2:_dlc_DocId" minOccurs="0"/>
                <xsd:element ref="ns2:n15b54881cc74f9097595844b59d5d3b" minOccurs="0"/>
                <xsd:element ref="ns2:_dlc_DocIdUrl" minOccurs="0"/>
                <xsd:element ref="ns2:odc0a1977ce64715b4d514b58b6c3229" minOccurs="0"/>
                <xsd:element ref="ns2:_dlc_DocIdPersistId" minOccurs="0"/>
                <xsd:element ref="ns2:c524db48bb854c928a9fd16401230709" minOccurs="0"/>
                <xsd:element ref="ns2:TaxCatchAll" minOccurs="0"/>
                <xsd:element ref="ns2:n972baa4f2274300bbf4b7ff5f11496c" minOccurs="0"/>
                <xsd:element ref="ns2:kedccbc5359545da839ccc2652a689b8" minOccurs="0"/>
                <xsd:element ref="ns2:p9700a8122ed499f89532a359be82e5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xpires" ma:index="21" ma:displayName="Fin de Publication" ma:default="2050-12-31T00:00:00Z" ma:description="Date de fin de publication. Quand le document devient obsolète, il n'apparait plus dans les pages publiques)" ma:format="DateOnly" ma:internalName="Expires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28a69-3637-4bea-8986-cfa3ba7977f5" elementFormDefault="qualified">
    <xsd:import namespace="http://schemas.microsoft.com/office/2006/documentManagement/types"/>
    <xsd:import namespace="http://schemas.microsoft.com/office/infopath/2007/PartnerControls"/>
    <xsd:element name="REGMetatitre" ma:index="2" nillable="true" ma:displayName="Metatitre" ma:description="Titre calculé automatiquement" ma:internalName="REGMetatitre" ma:readOnly="false">
      <xsd:simpleType>
        <xsd:restriction base="dms:Text">
          <xsd:maxLength value="255"/>
        </xsd:restriction>
      </xsd:simpleType>
    </xsd:element>
    <xsd:element name="DocumentDescription" ma:index="19" nillable="true" ma:displayName="Description" ma:description="Description de l'élément. Vous pouvez utiliser du texte enrichi (gras, italique, alignement du texte, liens hypertexte)" ma:internalName="DocumentDescription">
      <xsd:simpleType>
        <xsd:restriction base="dms:Note"/>
      </xsd:simpleType>
    </xsd:element>
    <xsd:element name="DebutPublication" ma:index="20" ma:displayName="Début de publication" ma:default="[today]" ma:description="Publier (ou republier) à partir de" ma:format="DateOnly" ma:internalName="DebutPublication">
      <xsd:simpleType>
        <xsd:restriction base="dms:DateTime"/>
      </xsd:simpleType>
    </xsd:element>
    <xsd:element name="Destinataires" ma:index="22" nillable="true" ma:displayName="Lecteurs supplémentaires" ma:description="Elargit la visibilité de cet élément.&#10;Contient les personne/groupes qui peuvent consulter l’élément (droit de lecture seule).&#10;Condition obligatoire pour que l’élément soit diffusé dans l’espace public." ma:list="UserInfo" ma:SearchPeopleOnly="false" ma:SharePointGroup="0" ma:internalName="Destinataire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fidentielPour" ma:index="23" nillable="true" ma:displayName="Confidentiel Pour (Lecture-Ecriture)" ma:description="Restreint strictement l'accès au document : seules les personnes indiquées + la personne qui a ajouté le document peuvent consulter et modifier le document (droit de lecture-écriture)" ma:list="UserInfo" ma:SearchPeopleOnly="false" ma:SharePointGroup="0" ma:internalName="ConfidentielPou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GVisibleAccueilMetier" ma:index="24" nillable="true" ma:displayName="Visible sur les pages métiers" ma:default="0" ma:description="Indique si vous souhaitez publier cet élément sur les pages métiers (Accueil)" ma:internalName="REGVisibleAccueilMetier" ma:readOnly="true">
      <xsd:simpleType>
        <xsd:restriction base="dms:Boolean"/>
      </xsd:simpleType>
    </xsd:element>
    <xsd:element name="REGVisibleAccueil" ma:index="25" nillable="true" ma:displayName="Visible sur les pages publiques" ma:default="0" ma:description="Indique si vous souhaitez publier cet élément sur les pages publiques" ma:internalName="REGVisibleAccueil" ma:readOnly="true">
      <xsd:simpleType>
        <xsd:restriction base="dms:Boolean"/>
      </xsd:simpleType>
    </xsd:element>
    <xsd:element name="TaxCatchAllLabel" ma:index="26" nillable="true" ma:displayName="Colonne Attraper tout de Taxonomie1" ma:hidden="true" ma:list="{3628d312-dff7-461d-a28e-a48a4da36b87}" ma:internalName="TaxCatchAllLabel" ma:readOnly="true" ma:showField="CatchAllDataLabel" ma:web="93d76155-b6ad-4283-9f13-29dcf6acda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11f740a580b409abcc142bbcd072793" ma:index="27" nillable="true" ma:taxonomy="true" ma:internalName="a11f740a580b409abcc142bbcd072793" ma:taxonomyFieldName="TiersParents" ma:displayName="Tiers Hérité(s)" ma:readOnly="true" ma:default="" ma:fieldId="{a11f740a-580b-409a-bcc1-42bbcd072793}" ma:taxonomyMulti="true" ma:sspId="c83415ba-47ee-4e6c-b06e-9b308bd9b627" ma:termSetId="e5a1ff60-790b-4461-aef6-e93939197a2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0821c33bce04c2d8e54846fb8edbd74" ma:index="28" nillable="true" ma:taxonomy="true" ma:internalName="m0821c33bce04c2d8e54846fb8edbd74" ma:taxonomyFieldName="ThemesParents" ma:displayName="Thèmes Hérités" ma:readOnly="true" ma:default="" ma:fieldId="{60821c33-bce0-4c2d-8e54-846fb8edbd74}" ma:taxonomyMulti="true" ma:sspId="c83415ba-47ee-4e6c-b06e-9b308bd9b627" ma:termSetId="1d5de521-8206-437b-b3ef-cb80ffbb7b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509b23b1a543d59d038d94598dba36" ma:index="29" nillable="true" ma:taxonomy="true" ma:internalName="p8509b23b1a543d59d038d94598dba36" ma:taxonomyFieldName="Tiers" ma:displayName="Tiers" ma:readOnly="true" ma:default="" ma:fieldId="{98509b23-b1a5-43d5-9d03-8d94598dba36}" ma:taxonomyMulti="true" ma:sspId="c83415ba-47ee-4e6c-b06e-9b308bd9b627" ma:termSetId="e5a1ff60-790b-4461-aef6-e93939197a2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1fe79b6ecd446f89bc4f022d1029bb9" ma:index="32" nillable="true" ma:taxonomy="true" ma:internalName="j1fe79b6ecd446f89bc4f022d1029bb9" ma:taxonomyFieldName="Client" ma:displayName="Client(s)" ma:readOnly="true" ma:default="" ma:fieldId="{31fe79b6-ecd4-46f8-9bc4-f022d1029bb9}" ma:taxonomyMulti="true" ma:sspId="c83415ba-47ee-4e6c-b06e-9b308bd9b627" ma:termSetId="fe883e4d-7a63-496a-8e43-33341552949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c5659b7c56a40cfbb5f217a4679dd7f" ma:index="33" ma:taxonomy="true" ma:internalName="nc5659b7c56a40cfbb5f217a4679dd7f" ma:taxonomyFieldName="Langues" ma:displayName="Langue(s)" ma:default="1;#FR|8e341da3-c44d-4d32-90fb-116412a7bcc6" ma:fieldId="{7c5659b7-c56a-40cf-bb5f-217a4679dd7f}" ma:taxonomyMulti="true" ma:sspId="c83415ba-47ee-4e6c-b06e-9b308bd9b627" ma:termSetId="70fc55bc-2edd-434f-9183-f5494545e4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9e65eade114482b885500b3750b889f" ma:index="34" nillable="true" ma:taxonomy="true" ma:internalName="m9e65eade114482b885500b3750b889f" ma:taxonomyFieldName="ClientParents" ma:displayName="Client(s) Hérité(s)" ma:readOnly="true" ma:default="" ma:fieldId="{69e65ead-e114-482b-8855-00b3750b889f}" ma:taxonomyMulti="true" ma:sspId="c83415ba-47ee-4e6c-b06e-9b308bd9b627" ma:termSetId="fe883e4d-7a63-496a-8e43-3334155294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dca22062b848a499fad92e873f90a0" ma:index="36" nillable="true" ma:taxonomy="true" ma:internalName="f7dca22062b848a499fad92e873f90a0" ma:taxonomyFieldName="Correspondant" ma:displayName="Correspondant" ma:readOnly="true" ma:default="" ma:fieldId="{f7dca220-62b8-48a4-99fa-d92e873f90a0}" ma:taxonomyMulti="true" ma:sspId="c83415ba-47ee-4e6c-b06e-9b308bd9b627" ma:termSetId="c6da6dc3-45ae-4542-bacd-6ee39fe0c02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931113ba8744a2e814c742071b334de" ma:index="37" nillable="true" ma:taxonomy="true" ma:internalName="c931113ba8744a2e814c742071b334de" ma:taxonomyFieldName="Themes" ma:displayName="Themes" ma:readOnly="false" ma:default="" ma:fieldId="{c931113b-a874-4a2e-814c-742071b334de}" ma:taxonomyMulti="true" ma:sspId="c83415ba-47ee-4e6c-b06e-9b308bd9b627" ma:termSetId="1d5de521-8206-437b-b3ef-cb80ffbb7b1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cbd1348b80c485bb10a16209786e888" ma:index="38" nillable="true" ma:taxonomy="true" ma:internalName="icbd1348b80c485bb10a16209786e888" ma:taxonomyFieldName="CorrespondantParents" ma:displayName="Correspondant(s) Hérité(s)" ma:readOnly="true" ma:default="" ma:fieldId="{2cbd1348-b80c-485b-b10a-16209786e888}" ma:taxonomyMulti="true" ma:sspId="c83415ba-47ee-4e6c-b06e-9b308bd9b627" ma:termSetId="c6da6dc3-45ae-4542-bacd-6ee39fe0c02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63509c39af644a0965071d08b414337" ma:index="40" nillable="true" ma:taxonomy="true" ma:internalName="i63509c39af644a0965071d08b414337" ma:taxonomyFieldName="ProcedureParents" ma:displayName="Procédure(s) Héritée(s)" ma:readOnly="true" ma:default="" ma:fieldId="{263509c3-9af6-44a0-9650-71d08b414337}" ma:taxonomyMulti="true" ma:sspId="c83415ba-47ee-4e6c-b06e-9b308bd9b627" ma:termSetId="4359b26e-fb66-4d87-806a-ad01925ff1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41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n15b54881cc74f9097595844b59d5d3b" ma:index="42" nillable="true" ma:taxonomy="true" ma:internalName="n15b54881cc74f9097595844b59d5d3b" ma:taxonomyFieldName="ZonegeoParents" ma:displayName="Zone(s) géo Héritée(s)" ma:readOnly="true" ma:default="" ma:fieldId="{715b5488-1cc7-4f90-9759-5844b59d5d3b}" ma:taxonomyMulti="true" ma:sspId="c83415ba-47ee-4e6c-b06e-9b308bd9b627" ma:termSetId="44b92f38-07c2-4e3c-921a-de6bd16fe8d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Url" ma:index="43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odc0a1977ce64715b4d514b58b6c3229" ma:index="44" nillable="true" ma:taxonomy="true" ma:internalName="odc0a1977ce64715b4d514b58b6c3229" ma:taxonomyFieldName="Zonegeo" ma:displayName="Zone(s) géo" ma:readOnly="true" ma:default="" ma:fieldId="{8dc0a197-7ce6-4715-b4d5-14b58b6c3229}" ma:taxonomyMulti="true" ma:sspId="c83415ba-47ee-4e6c-b06e-9b308bd9b627" ma:termSetId="44b92f38-07c2-4e3c-921a-de6bd16fe8d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PersistId" ma:index="46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c524db48bb854c928a9fd16401230709" ma:index="47" nillable="true" ma:taxonomy="true" ma:internalName="c524db48bb854c928a9fd16401230709" ma:taxonomyFieldName="Procedure" ma:displayName="Procédure (Objet/Opération)" ma:readOnly="false" ma:default="" ma:fieldId="{c524db48-bb85-4c92-8a9f-d16401230709}" ma:taxonomyMulti="true" ma:sspId="c83415ba-47ee-4e6c-b06e-9b308bd9b627" ma:termSetId="4359b26e-fb66-4d87-806a-ad01925ff1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48" nillable="true" ma:displayName="Colonne Attraper tout de Taxonomie" ma:hidden="true" ma:list="{3628d312-dff7-461d-a28e-a48a4da36b87}" ma:internalName="TaxCatchAll" ma:showField="CatchAllData" ma:web="93d76155-b6ad-4283-9f13-29dcf6acda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972baa4f2274300bbf4b7ff5f11496c" ma:index="49" nillable="true" ma:taxonomy="true" ma:internalName="n972baa4f2274300bbf4b7ff5f11496c" ma:taxonomyFieldName="Typeinformation" ma:displayName="Type d'information" ma:readOnly="false" ma:default="" ma:fieldId="{7972baa4-f227-4300-bbf4-b7ff5f11496c}" ma:sspId="c83415ba-47ee-4e6c-b06e-9b308bd9b627" ma:termSetId="054879c3-1992-413a-9add-ef1ebc510e6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edccbc5359545da839ccc2652a689b8" ma:index="50" nillable="true" ma:taxonomy="true" ma:internalName="kedccbc5359545da839ccc2652a689b8" ma:taxonomyFieldName="Organisation" ma:displayName="Organisation(s)" ma:readOnly="false" ma:default="" ma:fieldId="{4edccbc5-3595-45da-839c-cc2652a689b8}" ma:taxonomyMulti="true" ma:sspId="c83415ba-47ee-4e6c-b06e-9b308bd9b627" ma:termSetId="42377c9a-af80-49f7-acd5-51c983ee839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9700a8122ed499f89532a359be82e57" ma:index="52" nillable="true" ma:taxonomy="true" ma:internalName="p9700a8122ed499f89532a359be82e57" ma:taxonomyFieldName="OrganisationParents" ma:displayName="Organisation(s) Héritée(s)" ma:readOnly="true" ma:default="" ma:fieldId="{99700a81-22ed-499f-8953-2a359be82e57}" ma:taxonomyMulti="true" ma:sspId="c83415ba-47ee-4e6c-b06e-9b308bd9b627" ma:termSetId="42377c9a-af80-49f7-acd5-51c983ee839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customXsn xmlns="http://schemas.microsoft.com/office/2006/metadata/customXsn">
  <xsnLocation/>
  <cached>True</cached>
  <openByDefault>False</openByDefault>
  <xsnScope>http://reganet</xsnScope>
</customXsn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7DA324C-5B63-4748-8CA0-1C1713134D89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d0328a69-3637-4bea-8986-cfa3ba7977f5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18C08D9-A892-4486-884C-D9B42B99A33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C508827-67BD-4A02-99CE-E57976006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328a69-3637-4bea-8986-cfa3ba7977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C240DF2-B7A5-4838-BB82-5756348DE0C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A50078F-5DA5-43A1-85E8-FC74DF28922E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0AD27839-FD4C-4FF4-938A-92E3BD1AFE2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PrésentationPPT_REGIMBEAU_Modèle_DOC421.1</Template>
  <TotalTime>700</TotalTime>
  <Words>654</Words>
  <Application>Microsoft Office PowerPoint</Application>
  <PresentationFormat>Affichage à l'écran (4:3)</PresentationFormat>
  <Paragraphs>107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Tahoma</vt:lpstr>
      <vt:lpstr>Times New Roman</vt:lpstr>
      <vt:lpstr>Trebuchet MS</vt:lpstr>
      <vt:lpstr>Wingdings</vt:lpstr>
      <vt:lpstr>Wingdings 2</vt:lpstr>
      <vt:lpstr>modele regb</vt:lpstr>
      <vt:lpstr>Conception personnalisée</vt:lpstr>
      <vt:lpstr>Changing IP  in changing Europe  Panel session on Protection of AI-related technical creations: including IoT and Software-Based Patent Protection (with reference to the recent EPO guidelines) </vt:lpstr>
      <vt:lpstr>AI specific guidelines: G-II, 3.3.1</vt:lpstr>
      <vt:lpstr>AI specific guidelines: G-II, 3.3.1</vt:lpstr>
      <vt:lpstr>AI specific guidelines: G-II, 3.3.1</vt:lpstr>
      <vt:lpstr>Learnt vs non-learnt (1)</vt:lpstr>
      <vt:lpstr>Learnt vs non-learnt (2)</vt:lpstr>
      <vt:lpstr>Learnt vs non-learnt (3)</vt:lpstr>
      <vt:lpstr>Learnt vs non-learnt (4)</vt:lpstr>
      <vt:lpstr>Learnt vs non-learnt (5)</vt:lpstr>
      <vt:lpstr>What could be patentable?</vt:lpstr>
      <vt:lpstr>Example</vt:lpstr>
      <vt:lpstr>Example</vt:lpstr>
      <vt:lpstr>Example</vt:lpstr>
      <vt:lpstr>Example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l’intervention</dc:title>
  <dc:creator>ROBIN Lucas</dc:creator>
  <cp:lastModifiedBy>OBJOIS Matthieu</cp:lastModifiedBy>
  <cp:revision>48</cp:revision>
  <dcterms:created xsi:type="dcterms:W3CDTF">2018-11-27T15:11:12Z</dcterms:created>
  <dcterms:modified xsi:type="dcterms:W3CDTF">2019-04-04T16:22:24Z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0x010100393B3A4ED712B5438CEA0E04B17392730023E50B7375CEA940AD50D231B565733C</vt:lpwstr>
  </property>
  <property fmtid="{D5CDD505-2E9C-101B-9397-08002B2CF9AE}" pid="3" name="_dlc_DocIdItemGuid">
    <vt:lpwstr>6108ef5c-989d-493e-b4bf-58fd3a6a7667</vt:lpwstr>
  </property>
  <property fmtid="{D5CDD505-2E9C-101B-9397-08002B2CF9AE}" pid="4" name="ProcedureParents">
    <vt:lpwstr/>
  </property>
  <property fmtid="{D5CDD505-2E9C-101B-9397-08002B2CF9AE}" pid="5" name="Procedure">
    <vt:lpwstr/>
  </property>
  <property fmtid="{D5CDD505-2E9C-101B-9397-08002B2CF9AE}" pid="6" name="Langues">
    <vt:lpwstr>1;#FR|8e341da3-c44d-4d32-90fb-116412a7bcc6</vt:lpwstr>
  </property>
  <property fmtid="{D5CDD505-2E9C-101B-9397-08002B2CF9AE}" pid="7" name="b310286b52944aaf85d658acd0ad6625">
    <vt:lpwstr/>
  </property>
  <property fmtid="{D5CDD505-2E9C-101B-9397-08002B2CF9AE}" pid="8" name="CorrespondantParents">
    <vt:lpwstr/>
  </property>
  <property fmtid="{D5CDD505-2E9C-101B-9397-08002B2CF9AE}" pid="9" name="PerimetreParents">
    <vt:lpwstr/>
  </property>
  <property fmtid="{D5CDD505-2E9C-101B-9397-08002B2CF9AE}" pid="10" name="a69b5c33ad1e45ee9ceb66da31717bac">
    <vt:lpwstr/>
  </property>
  <property fmtid="{D5CDD505-2E9C-101B-9397-08002B2CF9AE}" pid="11" name="Correspondant">
    <vt:lpwstr/>
  </property>
  <property fmtid="{D5CDD505-2E9C-101B-9397-08002B2CF9AE}" pid="12" name="Organisation">
    <vt:lpwstr/>
  </property>
  <property fmtid="{D5CDD505-2E9C-101B-9397-08002B2CF9AE}" pid="13" name="Tiers">
    <vt:lpwstr/>
  </property>
  <property fmtid="{D5CDD505-2E9C-101B-9397-08002B2CF9AE}" pid="14" name="Zonegeo">
    <vt:lpwstr/>
  </property>
  <property fmtid="{D5CDD505-2E9C-101B-9397-08002B2CF9AE}" pid="15" name="Themes">
    <vt:lpwstr/>
  </property>
  <property fmtid="{D5CDD505-2E9C-101B-9397-08002B2CF9AE}" pid="16" name="TiersParents">
    <vt:lpwstr/>
  </property>
  <property fmtid="{D5CDD505-2E9C-101B-9397-08002B2CF9AE}" pid="17" name="Perimetre">
    <vt:lpwstr/>
  </property>
  <property fmtid="{D5CDD505-2E9C-101B-9397-08002B2CF9AE}" pid="18" name="ClientParents">
    <vt:lpwstr/>
  </property>
  <property fmtid="{D5CDD505-2E9C-101B-9397-08002B2CF9AE}" pid="19" name="ZonegeoParents">
    <vt:lpwstr/>
  </property>
  <property fmtid="{D5CDD505-2E9C-101B-9397-08002B2CF9AE}" pid="20" name="OrganisationParents">
    <vt:lpwstr/>
  </property>
  <property fmtid="{D5CDD505-2E9C-101B-9397-08002B2CF9AE}" pid="21" name="ThemesParents">
    <vt:lpwstr/>
  </property>
  <property fmtid="{D5CDD505-2E9C-101B-9397-08002B2CF9AE}" pid="22" name="Client">
    <vt:lpwstr/>
  </property>
  <property fmtid="{D5CDD505-2E9C-101B-9397-08002B2CF9AE}" pid="23" name="TypeDocument">
    <vt:lpwstr>50</vt:lpwstr>
  </property>
  <property fmtid="{D5CDD505-2E9C-101B-9397-08002B2CF9AE}" pid="24" name="Typeinformation">
    <vt:lpwstr>95;#Présentation|48f88c13-7aa9-495a-b329-70b8204c7266</vt:lpwstr>
  </property>
  <property fmtid="{D5CDD505-2E9C-101B-9397-08002B2CF9AE}" pid="25" name="TypeinformationParents">
    <vt:lpwstr/>
  </property>
  <property fmtid="{D5CDD505-2E9C-101B-9397-08002B2CF9AE}" pid="26" name="j4839a2981cf42b3a6961d06e27cf522">
    <vt:lpwstr>Modèle de document|3b4de870-36fc-4b5a-8e3d-bef1a84a9835</vt:lpwstr>
  </property>
  <property fmtid="{D5CDD505-2E9C-101B-9397-08002B2CF9AE}" pid="27" name="if0fbe1adc0a4918b6fbe7378b04c9bf">
    <vt:lpwstr>Modèle|f0ae8474-3e8e-490c-a381-fc45b838c458</vt:lpwstr>
  </property>
</Properties>
</file>