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sldIdLst>
    <p:sldId id="256" r:id="rId3"/>
    <p:sldId id="257" r:id="rId4"/>
    <p:sldId id="258" r:id="rId5"/>
    <p:sldId id="261" r:id="rId6"/>
  </p:sldIdLst>
  <p:sldSz cx="6858000" cy="9144000" type="screen4x3"/>
  <p:notesSz cx="666273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  <a:srgbClr val="8EF1F6"/>
    <a:srgbClr val="AFC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2" autoAdjust="0"/>
  </p:normalViewPr>
  <p:slideViewPr>
    <p:cSldViewPr>
      <p:cViewPr>
        <p:scale>
          <a:sx n="100" d="100"/>
          <a:sy n="100" d="100"/>
        </p:scale>
        <p:origin x="-240" y="28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316522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591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47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486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84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36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23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2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072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360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5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0150" y="3343716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943600" y="8555569"/>
            <a:ext cx="571500" cy="486833"/>
          </a:xfrm>
        </p:spPr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483770" y="2046818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42901" y="3149602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9602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42901" y="2032002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e-DE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342900" y="8555569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657CAB-3FF6-49B7-8EF2-0A88117AE536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343150" y="8555569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5943600" y="8555569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9273B6-DB43-4A9F-9D7C-7548CE227C4B}" type="slidenum">
              <a:rPr lang="de-DE" smtClean="0"/>
              <a:t>‹N°›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703B-A1CB-49CB-858C-7A565C0DCF65}" type="datetimeFigureOut">
              <a:rPr lang="de-DE" smtClean="0"/>
              <a:t>18.02.2015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9AFE-2540-41A1-926B-A1466625FE12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47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il@aippi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638064" y="981301"/>
            <a:ext cx="50360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GERMAN</a:t>
            </a:r>
            <a:endParaRPr lang="de-DE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r"/>
            <a:r>
              <a:rPr lang="de-DE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FRENCH</a:t>
            </a:r>
            <a:endParaRPr lang="de-DE" sz="3600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r"/>
            <a:r>
              <a:rPr lang="de-DE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POLISH</a:t>
            </a:r>
          </a:p>
          <a:p>
            <a:pPr algn="r"/>
            <a:r>
              <a:rPr lang="de-DE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AIPPI </a:t>
            </a:r>
            <a:r>
              <a:rPr lang="de-DE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SEMINAR 2015</a:t>
            </a:r>
          </a:p>
        </p:txBody>
      </p:sp>
      <p:sp>
        <p:nvSpPr>
          <p:cNvPr id="4" name="Rechteck 3"/>
          <p:cNvSpPr/>
          <p:nvPr/>
        </p:nvSpPr>
        <p:spPr>
          <a:xfrm>
            <a:off x="2716540" y="4556760"/>
            <a:ext cx="43803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19 </a:t>
            </a:r>
            <a:r>
              <a:rPr lang="de-DE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20 March 2015</a:t>
            </a:r>
          </a:p>
          <a:p>
            <a:r>
              <a:rPr lang="de-DE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Berlin </a:t>
            </a: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8"/>
          <a:stretch/>
        </p:blipFill>
        <p:spPr bwMode="auto">
          <a:xfrm>
            <a:off x="260649" y="251520"/>
            <a:ext cx="1377415" cy="102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7" name="Gruppieren 56"/>
          <p:cNvGrpSpPr/>
          <p:nvPr/>
        </p:nvGrpSpPr>
        <p:grpSpPr>
          <a:xfrm rot="21268580">
            <a:off x="-742865" y="5245825"/>
            <a:ext cx="3713559" cy="3858668"/>
            <a:chOff x="-662424" y="5796136"/>
            <a:chExt cx="3223559" cy="339182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lasticWrap smoothness="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bright="-4000" contrast="1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28" t="30615" r="35264" b="4975"/>
            <a:stretch/>
          </p:blipFill>
          <p:spPr bwMode="auto">
            <a:xfrm rot="19979916">
              <a:off x="-662424" y="6243756"/>
              <a:ext cx="3223559" cy="2286576"/>
            </a:xfrm>
            <a:prstGeom prst="rect">
              <a:avLst/>
            </a:prstGeom>
            <a:noFill/>
            <a:ln>
              <a:noFill/>
            </a:ln>
            <a:effectLst>
              <a:glow rad="228600">
                <a:schemeClr val="accent1">
                  <a:satMod val="175000"/>
                  <a:alpha val="40000"/>
                </a:schemeClr>
              </a:glow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Grafik 36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-5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7" t="12613" r="-1" b="13034"/>
            <a:stretch/>
          </p:blipFill>
          <p:spPr>
            <a:xfrm rot="2640224">
              <a:off x="-31292" y="7419624"/>
              <a:ext cx="938485" cy="1768338"/>
            </a:xfrm>
            <a:prstGeom prst="rect">
              <a:avLst/>
            </a:prstGeom>
            <a:effectLst>
              <a:softEdge rad="317500"/>
            </a:effectLst>
          </p:spPr>
        </p:pic>
        <p:grpSp>
          <p:nvGrpSpPr>
            <p:cNvPr id="55" name="Gruppieren 54"/>
            <p:cNvGrpSpPr/>
            <p:nvPr/>
          </p:nvGrpSpPr>
          <p:grpSpPr>
            <a:xfrm>
              <a:off x="-28434" y="5796136"/>
              <a:ext cx="803611" cy="1792783"/>
              <a:chOff x="834453" y="2051720"/>
              <a:chExt cx="803611" cy="1792783"/>
            </a:xfrm>
          </p:grpSpPr>
          <p:pic>
            <p:nvPicPr>
              <p:cNvPr id="42" name="Grafik 41"/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29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87" t="12613" r="-1" b="13034"/>
              <a:stretch/>
            </p:blipFill>
            <p:spPr>
              <a:xfrm rot="10800000">
                <a:off x="834453" y="2051720"/>
                <a:ext cx="803611" cy="1726462"/>
              </a:xfrm>
              <a:prstGeom prst="rect">
                <a:avLst/>
              </a:prstGeom>
              <a:effectLst>
                <a:softEdge rad="317500"/>
              </a:effectLst>
            </p:spPr>
          </p:pic>
          <p:sp>
            <p:nvSpPr>
              <p:cNvPr id="43" name="Flussdiagramm: Prozess 42"/>
              <p:cNvSpPr/>
              <p:nvPr/>
            </p:nvSpPr>
            <p:spPr>
              <a:xfrm rot="4216077" flipV="1">
                <a:off x="460960" y="2939207"/>
                <a:ext cx="1764872" cy="45719"/>
              </a:xfrm>
              <a:prstGeom prst="flowChartProcess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glow rad="139700">
                  <a:schemeClr val="tx1"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87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5890" y="395536"/>
            <a:ext cx="5251462" cy="1181480"/>
          </a:xfrm>
        </p:spPr>
        <p:txBody>
          <a:bodyPr>
            <a:normAutofit/>
          </a:bodyPr>
          <a:lstStyle/>
          <a:p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Thursday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19 March </a:t>
            </a:r>
            <a:endParaRPr lang="de-DE" sz="3200" dirty="0">
              <a:solidFill>
                <a:schemeClr val="tx1">
                  <a:lumMod val="8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12.30 – 13.30		Registration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13.30</a:t>
            </a:r>
            <a:r>
              <a:rPr lang="de-DE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Opening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Seminar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Presidents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German, French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Polish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Groups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13.45 – 15.15		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Liability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directors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officers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for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infringement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IPR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Janusz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Fiolka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Cracow</a:t>
            </a: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Catherine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Mateu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Cabinet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Armengaud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Guerlain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Paris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15.15 – 15.45		Coffee Break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15.45 – 17.15		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Trade Secret 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Protection</a:t>
            </a: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Karsten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Königer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HARMSEN UTESCHER, Hamburg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Justyna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Rasiewicz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LDS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Lazewski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Depo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Partners,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Thomas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Cuche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Duclos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Thorme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Mollet-Viéville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et Associés, Paris</a:t>
            </a:r>
            <a:endParaRPr lang="de-DE" sz="1000" i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19.30		Dinner Reception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Berlin Capital Club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Mohrenstraße  30 (Hilton Hotel </a:t>
            </a:r>
            <a:r>
              <a:rPr lang="de-DE" sz="1000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Rooftop</a:t>
            </a: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), Berlin</a:t>
            </a:r>
            <a:endParaRPr lang="de-DE" sz="1000" b="1" i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8"/>
          <a:stretch/>
        </p:blipFill>
        <p:spPr bwMode="auto">
          <a:xfrm>
            <a:off x="260649" y="251520"/>
            <a:ext cx="1377415" cy="102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5890" y="395536"/>
            <a:ext cx="5251462" cy="1181480"/>
          </a:xfrm>
        </p:spPr>
        <p:txBody>
          <a:bodyPr>
            <a:normAutofit/>
          </a:bodyPr>
          <a:lstStyle/>
          <a:p>
            <a:r>
              <a:rPr lang="de-DE" sz="3200" dirty="0" err="1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Friday</a:t>
            </a:r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20 March</a:t>
            </a:r>
            <a:endParaRPr lang="de-DE" sz="3200" dirty="0">
              <a:solidFill>
                <a:schemeClr val="tx1">
                  <a:lumMod val="8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09.00 – 10.30		Parallel Sessions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1. Patent Law – Disclaimers in </a:t>
            </a:r>
            <a:r>
              <a:rPr lang="de-DE" sz="1000" b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patient</a:t>
            </a:r>
            <a:r>
              <a:rPr lang="de-DE" sz="1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information</a:t>
            </a:r>
            <a:endParaRPr lang="de-DE" sz="1000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Ralph Nack,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Noerr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LLP,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Munich</a:t>
            </a: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Dr. Justyna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Tokarzewska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Röhrenschef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Patricia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Hec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Novartis, Paris</a:t>
            </a:r>
            <a:endParaRPr lang="de-DE" sz="1000" i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2. Trademark Law – The </a:t>
            </a:r>
            <a:r>
              <a:rPr lang="de-DE" sz="1000" b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Protection</a:t>
            </a:r>
            <a:r>
              <a:rPr lang="de-DE" sz="1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Tradedress/</a:t>
            </a:r>
            <a:r>
              <a:rPr lang="de-DE" sz="1000" b="1" u="sng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Packaging</a:t>
            </a:r>
            <a:endParaRPr lang="de-DE" sz="1000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Anke Nordemann-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Schiffel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Boehmert&amp;Boehmert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Potsdam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Marcin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Fijalkowski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Baker &amp; McKenzie,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Olivia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Bernardeau-Paupe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Hogan Lovells, Paris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10.30 – 11.00		Coffee Break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11.00 		Joint Sessions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11.00 – 12.30		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Latest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Developments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in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Community Trademark Package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Pauline Debré, Linklaters, Paris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Bartosz 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Krakowiak, Polservice, </a:t>
            </a:r>
            <a:r>
              <a:rPr lang="de-DE" sz="10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Dr. hab. Ewa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Skrzydlo-Tefelska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Soltysinski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Kawecki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&amp;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Szlezak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endParaRPr lang="de-DE" sz="1000" i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12.30 – 13.00		The Interpretation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International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Treaties</a:t>
            </a: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Hans-Peter Kunz-Hallstein, München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13.00 – 14.00		Lunch Break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14.00 – 14.30		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Issues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Court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Referrals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CJEU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Dariusz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Szleper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Szleper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Henry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Avocats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Paris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	</a:t>
            </a:r>
            <a:endParaRPr lang="de-DE" sz="10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14.30 – 15.15		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UPC Update 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conclusions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national 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litigation</a:t>
            </a: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Dr. Andreas Kramer, Krieger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Mes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&amp; Graf v. der Groeben, Düsseldorf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Marek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Lazewski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LDS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Lazewski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Depo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Partners,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Warsaw</a:t>
            </a:r>
            <a:endParaRPr lang="de-DE" sz="1000" i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Thomas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Bouvet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Cabinet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Véron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et Associés, Lyon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Hélène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Corret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Cabinet </a:t>
            </a:r>
            <a:r>
              <a:rPr lang="de-DE" sz="1000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Ores</a:t>
            </a:r>
            <a:r>
              <a:rPr lang="de-DE" sz="1000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Paris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</a:t>
            </a: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15.15 – 15.45		Coffee Break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15.45 – 17.00		</a:t>
            </a:r>
            <a:r>
              <a:rPr lang="de-DE" sz="1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UPC 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Update (</a:t>
            </a:r>
            <a:r>
              <a:rPr lang="de-DE" sz="10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cont‘d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17.00		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Closing</a:t>
            </a:r>
            <a:r>
              <a:rPr lang="de-DE" sz="1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Remarks</a:t>
            </a:r>
            <a:endParaRPr lang="de-DE" sz="1000" b="1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8"/>
          <a:stretch/>
        </p:blipFill>
        <p:spPr bwMode="auto">
          <a:xfrm>
            <a:off x="260649" y="251520"/>
            <a:ext cx="1377415" cy="102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0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4824" y="395536"/>
            <a:ext cx="5251462" cy="1181480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General Information</a:t>
            </a:r>
            <a:endParaRPr lang="de-DE" sz="3200" dirty="0">
              <a:solidFill>
                <a:schemeClr val="tx1">
                  <a:lumMod val="8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4664" y="1547664"/>
            <a:ext cx="6172200" cy="6624736"/>
          </a:xfrm>
          <a:solidFill>
            <a:schemeClr val="tx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137160" indent="0">
              <a:spcBef>
                <a:spcPts val="0"/>
              </a:spcBef>
              <a:buNone/>
            </a:pP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Venue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	Landesvertretung  der Hansestadt Hamburg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Jägerstraße 1-3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10117 Berlin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000" b="1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Registration Form: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hereby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confirm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my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participation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in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„German-French-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Polish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IP Seminar 2015</a:t>
            </a:r>
            <a:r>
              <a:rPr lang="de-DE" sz="1100" b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“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on 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19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20 March in Berlin.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…Mr.	…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Mrs.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	…Ms.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Family Name: ………………………….	First Name ………………………………….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Profession: …………………………….	Organisation ……………………………….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Address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………………………………………………………………………………….......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…………………………………………………………………………………………………..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Telephone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……………………………..	Mobile: ………………………………………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Fax: ………………………………………	E-Mail: ……………………………………….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Membership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number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(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if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known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): …………………………………….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endParaRPr lang="de-DE" sz="1100" b="1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Registration Fee:  	… EUR 200 (AIPPI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members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            … EUR 230 (non-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members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registration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fee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shall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paid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Dt</a:t>
            </a:r>
            <a:r>
              <a:rPr lang="de-DE" sz="11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 Landesgruppe  AIPPI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Deutsche </a:t>
            </a:r>
            <a:r>
              <a:rPr lang="de-DE" sz="11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Bank AG   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IBAN</a:t>
            </a:r>
            <a:r>
              <a:rPr lang="de-DE" sz="11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DE 6710070024 0076 6006 00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BIC:  </a:t>
            </a:r>
            <a:r>
              <a:rPr lang="de-DE" sz="1100" b="1" dirty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DEUTDEDBBER</a:t>
            </a:r>
          </a:p>
          <a:p>
            <a:pPr marL="137160" indent="0">
              <a:spcBef>
                <a:spcPts val="0"/>
              </a:spcBef>
              <a:buNone/>
            </a:pPr>
            <a:endParaRPr lang="de-DE" sz="1100" b="1" dirty="0" smtClean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137160" indent="0">
              <a:spcBef>
                <a:spcPts val="0"/>
              </a:spcBef>
              <a:buNone/>
            </a:pP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Please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return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filled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in form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by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smtClean="0">
                <a:solidFill>
                  <a:srgbClr val="0000FF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5 March 2015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Secretatry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German Group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AIPPI, Dr. Ludwig von Zumbusch via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e-mail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mail@aippi.de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sz="11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</a:t>
            </a:r>
            <a:r>
              <a:rPr lang="de-DE" sz="1100" b="1" dirty="0" smtClean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Fax:+49 89 38387022</a:t>
            </a:r>
            <a:endParaRPr lang="de-DE" sz="1100" b="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78"/>
          <a:stretch/>
        </p:blipFill>
        <p:spPr bwMode="auto">
          <a:xfrm>
            <a:off x="260649" y="251520"/>
            <a:ext cx="1377415" cy="102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42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nke">
  <a:themeElements>
    <a:clrScheme name="Benutzerdefinier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ank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 6">
      <a:dk1>
        <a:srgbClr val="548DD4"/>
      </a:dk1>
      <a:lt1>
        <a:srgbClr val="B7DDE8"/>
      </a:lt1>
      <a:dk2>
        <a:srgbClr val="92CDDC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7</TotalTime>
  <Words>27</Words>
  <Application>Microsoft Office PowerPoint</Application>
  <PresentationFormat>Affichage à l'écran (4:3)</PresentationFormat>
  <Paragraphs>139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Ananke</vt:lpstr>
      <vt:lpstr>Benutzerdefiniertes Design</vt:lpstr>
      <vt:lpstr>Présentation PowerPoint</vt:lpstr>
      <vt:lpstr>Thursday 19 March </vt:lpstr>
      <vt:lpstr>Friday 20 March</vt:lpstr>
      <vt:lpstr>General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Daniela Schiffer</dc:creator>
  <cp:lastModifiedBy>Stéphane PALIX</cp:lastModifiedBy>
  <cp:revision>67</cp:revision>
  <cp:lastPrinted>2015-02-12T12:57:39Z</cp:lastPrinted>
  <dcterms:created xsi:type="dcterms:W3CDTF">2015-02-11T10:47:07Z</dcterms:created>
  <dcterms:modified xsi:type="dcterms:W3CDTF">2015-02-18T13:39:23Z</dcterms:modified>
</cp:coreProperties>
</file>